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22" r:id="rId3"/>
    <p:sldId id="325" r:id="rId4"/>
    <p:sldId id="326" r:id="rId5"/>
    <p:sldId id="327" r:id="rId6"/>
    <p:sldId id="323" r:id="rId7"/>
    <p:sldId id="328" r:id="rId8"/>
    <p:sldId id="329" r:id="rId9"/>
    <p:sldId id="330" r:id="rId10"/>
    <p:sldId id="335" r:id="rId11"/>
    <p:sldId id="333" r:id="rId12"/>
    <p:sldId id="331" r:id="rId13"/>
    <p:sldId id="334" r:id="rId14"/>
    <p:sldId id="279" r:id="rId15"/>
    <p:sldId id="268" r:id="rId16"/>
    <p:sldId id="269" r:id="rId17"/>
    <p:sldId id="271" r:id="rId18"/>
    <p:sldId id="293" r:id="rId19"/>
    <p:sldId id="336" r:id="rId20"/>
    <p:sldId id="337" r:id="rId21"/>
    <p:sldId id="286" r:id="rId22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041"/>
  </p:normalViewPr>
  <p:slideViewPr>
    <p:cSldViewPr snapToGrid="0">
      <p:cViewPr>
        <p:scale>
          <a:sx n="89" d="100"/>
          <a:sy n="89" d="100"/>
        </p:scale>
        <p:origin x="896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EBA22-578F-194F-8626-B921EDFAB98E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6CCB4-3A47-F348-B93B-95980B85DA00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7448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L" dirty="0"/>
              <a:t>Color, infrared, otsu, MS parchment, MS holes and shadows, MS letters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6CCB4-3A47-F348-B93B-95980B85DA00}" type="slidenum">
              <a:rPr lang="en-IL" smtClean="0"/>
              <a:t>15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1803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L" dirty="0"/>
              <a:t>Color, infrared, otsu, MS parchment, MS holes and shadows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6CCB4-3A47-F348-B93B-95980B85DA00}" type="slidenum">
              <a:rPr lang="en-IL" smtClean="0"/>
              <a:t>16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75568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Color, infrared, otsu, MS parchment, MS holes and shadows, MS letters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66CCB4-3A47-F348-B93B-95980B85DA00}" type="slidenum">
              <a:rPr lang="en-IL" smtClean="0"/>
              <a:t>17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0861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A55D0-9453-5963-6F2A-DFE360A02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A09C6-F282-3E90-9FFE-3E213FB45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7B739-BA29-3FD9-F5BA-19E35D59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6702F-C724-95E9-27E8-5D08749A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3B128-03EA-B749-6E4B-FC8E974D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1845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2CCF-3C74-6A25-9E8B-41A282E38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F5515A-3BE9-741D-7EF7-456994CF8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12735-383C-339E-7A03-8CDB1399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3534E-12C4-2B7F-0884-340890F0C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4724A-F50F-E734-0079-4D26BF999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6341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C71FF-F3A1-E730-1AB9-BC3E5176D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07BB3-1F1D-C92C-0A6D-0C61481DA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D6C32-C856-ADC4-61B5-1BEFBEF3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109BC-225F-4AC1-86EB-F5EB5C02A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C5741-6A5C-9DB4-44FA-A87DCEC1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8496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45CF8-CFBF-8251-48DF-9E42FE06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F1D5E-DD0B-F1FD-8BF5-8284581B5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7D1D2-2359-A228-7F98-278C03E8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A1AFE-0346-A586-3104-894D7EBA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CA5A6-1C4D-58B5-6619-CBC3B978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8290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34F3-CB7B-9EC1-ACB3-297B0E41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23F74-22AE-9108-AFFE-78C1694C8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D5467-3099-B2AB-F436-FECEDEAE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0149F-8B8C-AD73-C148-6851B340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4990D-4247-D056-8566-767AF0B0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2703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9041-991C-A4A8-2F13-FA17823D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65D9D-1B49-0E92-AA0B-51112C6B4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2D67D-F9D7-3976-7904-1688044F7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9C16C-9DE2-5F24-1EB0-8BFBCB0F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05E67-C5EE-8AE1-E8B8-FCC4BCFD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81A07-68A1-EF25-09DD-4C802B52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6194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BD2B-1DF0-B708-F668-9A2255BF3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E73CA-E6F8-2A4D-ED2B-D301230D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6E81E-FBAF-4902-0E03-7FD853AD7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DAA9A-BDBC-2201-51CA-7265AA88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037A4-914E-1C99-307F-C74F1B4F1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E66304-E2C2-0A9E-6FA5-7E709E55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A83EB-5B9D-3A67-2948-B4CF6FE8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3F5297-428D-24D1-CDC6-94DAD8E5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2219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F6D7A-091B-4C10-A891-BD93AD7D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2A76C6-13F1-404E-606C-F0950001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B33EA-4661-8274-177B-B0AFC2C5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25125-1E30-F49A-3DC9-82C97995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3351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C216D-0580-42CE-2F6A-0608F2D7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2716A-C604-9FE3-0D64-0259629E5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43EC8-3A0D-ECB6-EEE0-E73FA7CB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2008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D88B-9AEB-8E69-404E-F3425CBC2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A0FA8-4EFC-A663-E7F2-50C9AE4B3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AE708-BED0-A15F-E254-D982D5510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A0029-952B-EEDD-3073-89E47E86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8047A-5A93-654C-57D9-AEBC90D73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87FA8-8700-0333-C734-054DAC61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8747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3990-D635-69F5-3F39-7A776C1BD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B095A-B602-79A3-2F66-587559607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0ADD0-A80E-AAE1-B9E1-7471719EB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98123-81EC-93C2-60DA-A632E310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AA7A0F-29D2-EB1A-F39E-D6D4AC2A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AE8D3-D96A-F63E-A233-DF277FF7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0288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0809E-CFCB-CABB-174F-A3D316A45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AEC19-9DF4-C17E-0330-54F5387A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7EE81-938F-56DB-3780-DF5996F6D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8A599-7011-0541-8D19-3EE6E02EE29A}" type="datetimeFigureOut">
              <a:rPr lang="en-IL" smtClean="0"/>
              <a:t>11/10/2023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761FC-234D-9AD0-8C6B-76555E303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626B-70A1-47AD-D502-D674DE17C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56CE2-FEEA-054A-A84B-BA40ABB70B48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6841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medium.com/remote-sensing-in-agricultur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BA7834-232C-3E1F-B0BB-8A2044414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200065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Low level tasks for Digital Humanities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179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Letter </a:t>
            </a:r>
            <a:r>
              <a:rPr lang="en-IL" dirty="0"/>
              <a:t>segmentation (Object detection)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A12F5-53DA-97A8-AC8C-5E5D69B2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282" y="1325563"/>
            <a:ext cx="7603436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87088" cy="1325563"/>
          </a:xfrm>
        </p:spPr>
        <p:txBody>
          <a:bodyPr/>
          <a:lstStyle/>
          <a:p>
            <a:r>
              <a:rPr lang="en-US" dirty="0"/>
              <a:t>Letter </a:t>
            </a:r>
            <a:r>
              <a:rPr lang="en-IL" dirty="0"/>
              <a:t>segmentation (Kraken = RNN + CTC loss)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062BB7-8710-5078-06B5-0C46A4BC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44" y="1325563"/>
            <a:ext cx="5817112" cy="5216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CBE5A-FB08-5C96-82DD-84ECFF7BE427}"/>
              </a:ext>
            </a:extLst>
          </p:cNvPr>
          <p:cNvSpPr txBox="1"/>
          <p:nvPr/>
        </p:nvSpPr>
        <p:spPr>
          <a:xfrm>
            <a:off x="0" y="6396335"/>
            <a:ext cx="2314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Benjamin </a:t>
            </a:r>
            <a:r>
              <a:rPr lang="en-US" sz="1200" dirty="0" err="1"/>
              <a:t>Kiessling</a:t>
            </a:r>
            <a:endParaRPr lang="en-US" sz="1200" dirty="0"/>
          </a:p>
          <a:p>
            <a:r>
              <a:rPr lang="en-IL" sz="1200" dirty="0"/>
              <a:t>DH, 2019</a:t>
            </a:r>
          </a:p>
        </p:txBody>
      </p:sp>
    </p:spTree>
    <p:extLst>
      <p:ext uri="{BB962C8B-B14F-4D97-AF65-F5344CB8AC3E}">
        <p14:creationId xmlns:p14="http://schemas.microsoft.com/office/powerpoint/2010/main" val="16760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Pixel </a:t>
            </a:r>
            <a:r>
              <a:rPr lang="en-IL" dirty="0"/>
              <a:t>segmentation (Binarization)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96D88-6DFD-E049-9FF8-D06B3D174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444" y="1325563"/>
            <a:ext cx="5817112" cy="5216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CE659-17D0-C5B2-046D-A602CA52E750}"/>
              </a:ext>
            </a:extLst>
          </p:cNvPr>
          <p:cNvSpPr txBox="1"/>
          <p:nvPr/>
        </p:nvSpPr>
        <p:spPr>
          <a:xfrm>
            <a:off x="0" y="6396335"/>
            <a:ext cx="534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Berat</a:t>
            </a:r>
            <a:r>
              <a:rPr lang="en-US" sz="1200" dirty="0"/>
              <a:t> </a:t>
            </a:r>
            <a:r>
              <a:rPr lang="en-US" sz="1200" dirty="0" err="1"/>
              <a:t>Kurar</a:t>
            </a:r>
            <a:r>
              <a:rPr lang="en-US" sz="1200" dirty="0"/>
              <a:t>, Ahmad </a:t>
            </a:r>
            <a:r>
              <a:rPr lang="en-US" sz="1200" dirty="0" err="1"/>
              <a:t>Droby</a:t>
            </a:r>
            <a:r>
              <a:rPr lang="en-US" sz="1200" dirty="0"/>
              <a:t>, Irina </a:t>
            </a:r>
            <a:r>
              <a:rPr lang="en-US" sz="1200" dirty="0" err="1"/>
              <a:t>Rabaev</a:t>
            </a:r>
            <a:r>
              <a:rPr lang="en-US" sz="1200" dirty="0"/>
              <a:t>, Reem </a:t>
            </a:r>
            <a:r>
              <a:rPr lang="en-US" sz="1200" dirty="0" err="1"/>
              <a:t>Alasam</a:t>
            </a:r>
            <a:r>
              <a:rPr lang="en-US" sz="1200" dirty="0"/>
              <a:t>, </a:t>
            </a:r>
            <a:r>
              <a:rPr lang="en-US" sz="1200" dirty="0" err="1"/>
              <a:t>Borak</a:t>
            </a:r>
            <a:r>
              <a:rPr lang="en-US" sz="1200" dirty="0"/>
              <a:t> Madi, Jihad El-Sana</a:t>
            </a:r>
          </a:p>
          <a:p>
            <a:r>
              <a:rPr lang="en-IL" sz="1200" dirty="0"/>
              <a:t>ICPPR, 2021</a:t>
            </a:r>
          </a:p>
        </p:txBody>
      </p:sp>
    </p:spTree>
    <p:extLst>
      <p:ext uri="{BB962C8B-B14F-4D97-AF65-F5344CB8AC3E}">
        <p14:creationId xmlns:p14="http://schemas.microsoft.com/office/powerpoint/2010/main" val="317568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Kraken  challenge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ECE659-17D0-C5B2-046D-A602CA52E750}"/>
              </a:ext>
            </a:extLst>
          </p:cNvPr>
          <p:cNvSpPr txBox="1"/>
          <p:nvPr/>
        </p:nvSpPr>
        <p:spPr>
          <a:xfrm>
            <a:off x="0" y="6396335"/>
            <a:ext cx="534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Berat</a:t>
            </a:r>
            <a:r>
              <a:rPr lang="en-US" sz="1200" dirty="0"/>
              <a:t> </a:t>
            </a:r>
            <a:r>
              <a:rPr lang="en-US" sz="1200" dirty="0" err="1"/>
              <a:t>Kurar</a:t>
            </a:r>
            <a:r>
              <a:rPr lang="en-US" sz="1200" dirty="0"/>
              <a:t>, Ahmad </a:t>
            </a:r>
            <a:r>
              <a:rPr lang="en-US" sz="1200" dirty="0" err="1"/>
              <a:t>Droby</a:t>
            </a:r>
            <a:r>
              <a:rPr lang="en-US" sz="1200" dirty="0"/>
              <a:t>, Irina </a:t>
            </a:r>
            <a:r>
              <a:rPr lang="en-US" sz="1200" dirty="0" err="1"/>
              <a:t>Rabaev</a:t>
            </a:r>
            <a:r>
              <a:rPr lang="en-US" sz="1200" dirty="0"/>
              <a:t>, Reem </a:t>
            </a:r>
            <a:r>
              <a:rPr lang="en-US" sz="1200" dirty="0" err="1"/>
              <a:t>Alasam</a:t>
            </a:r>
            <a:r>
              <a:rPr lang="en-US" sz="1200" dirty="0"/>
              <a:t>, </a:t>
            </a:r>
            <a:r>
              <a:rPr lang="en-US" sz="1200" dirty="0" err="1"/>
              <a:t>Borak</a:t>
            </a:r>
            <a:r>
              <a:rPr lang="en-US" sz="1200" dirty="0"/>
              <a:t> Madi, Jihad El-Sana</a:t>
            </a:r>
          </a:p>
          <a:p>
            <a:r>
              <a:rPr lang="en-IL" sz="1200" dirty="0"/>
              <a:t>ICPR,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EA1C0-958B-71BA-1040-7122ED67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34456" y="931841"/>
            <a:ext cx="6923088" cy="54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8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7054E-643A-B71E-9D95-30D905AD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92" y="1982019"/>
            <a:ext cx="6589815" cy="4875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69B301-4FB9-48D0-759C-F3A08ADCF4DB}"/>
              </a:ext>
            </a:extLst>
          </p:cNvPr>
          <p:cNvSpPr txBox="1"/>
          <p:nvPr/>
        </p:nvSpPr>
        <p:spPr>
          <a:xfrm>
            <a:off x="2379870" y="1325563"/>
            <a:ext cx="7822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i="0" dirty="0">
                <a:solidFill>
                  <a:srgbClr val="374151"/>
                </a:solidFill>
                <a:effectLst/>
                <a:latin typeface="Söhne"/>
              </a:rPr>
              <a:t>Gray value trend of pixels across multispectral bands</a:t>
            </a:r>
            <a:endParaRPr lang="en-IL" sz="2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B051E6-2268-05EB-D214-3A736E6C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Multispectral segmentation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390585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756972D-3620-D476-BC13-E2A9C101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50" y="1963738"/>
            <a:ext cx="2438400" cy="3136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128DCC-B718-E1D7-0D1C-E6D1C877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925" y="1963738"/>
            <a:ext cx="2438400" cy="3136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DEF177-1B4B-FFBF-06E5-E5441169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200" y="1963738"/>
            <a:ext cx="2438400" cy="313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053676-41F4-4A2A-FD9F-1E188B139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Multispectral segmentation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933806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66A12E9-2CF0-EA12-3498-B762B0285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374" y="1973791"/>
            <a:ext cx="3086100" cy="3136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BFF75B-7C99-B4CB-F25B-D96945507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528" y="1973791"/>
            <a:ext cx="3086100" cy="3136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02E99-30D3-302C-DCB1-57572D9F6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Multispectral segmentation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623918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6EF3E0-F0C4-8977-9E93-B0C25641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10" y="2026364"/>
            <a:ext cx="4608352" cy="3467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35F17-A9C6-E8A9-9B3D-E22464858E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74836" y="2026364"/>
            <a:ext cx="4608352" cy="3467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6FF24-FF77-E517-CAF6-FA9B6F36F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791823" y="2026364"/>
            <a:ext cx="4608352" cy="3467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141B9B-0FD3-741B-621C-1C419C48D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Multispectral segmentation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06419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663D4-1988-8D47-2CD5-D699B4137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73763"/>
                </a:solidFill>
                <a:effectLst/>
                <a:latin typeface="verdana" panose="020B0604030504040204" pitchFamily="34" charset="0"/>
              </a:rPr>
              <a:t>Accurately detected</a:t>
            </a:r>
            <a:r>
              <a:rPr lang="en-US" dirty="0">
                <a:solidFill>
                  <a:srgbClr val="073763"/>
                </a:solidFill>
                <a:latin typeface="verdana" panose="020B0604030504040204" pitchFamily="34" charset="0"/>
              </a:rPr>
              <a:t> and recognized letters are crucial:</a:t>
            </a:r>
          </a:p>
          <a:p>
            <a:endParaRPr lang="en-US" dirty="0">
              <a:solidFill>
                <a:srgbClr val="073763"/>
              </a:solidFill>
              <a:latin typeface="verdana" panose="020B0604030504040204" pitchFamily="34" charset="0"/>
            </a:endParaRPr>
          </a:p>
          <a:p>
            <a:pPr lvl="1"/>
            <a:r>
              <a:rPr lang="en-US" dirty="0">
                <a:solidFill>
                  <a:srgbClr val="073763"/>
                </a:solidFill>
                <a:latin typeface="verdana" panose="020B0604030504040204" pitchFamily="34" charset="0"/>
              </a:rPr>
              <a:t>Transcription alignment</a:t>
            </a:r>
          </a:p>
          <a:p>
            <a:pPr lvl="1"/>
            <a:endParaRPr lang="en-US" dirty="0">
              <a:solidFill>
                <a:srgbClr val="073763"/>
              </a:solidFill>
              <a:latin typeface="verdana" panose="020B0604030504040204" pitchFamily="34" charset="0"/>
            </a:endParaRPr>
          </a:p>
          <a:p>
            <a:pPr lvl="1"/>
            <a:r>
              <a:rPr lang="en-US" b="0" i="0" dirty="0">
                <a:solidFill>
                  <a:srgbClr val="073763"/>
                </a:solidFill>
                <a:effectLst/>
                <a:latin typeface="verdana" panose="020B0604030504040204" pitchFamily="34" charset="0"/>
              </a:rPr>
              <a:t>Paleography</a:t>
            </a:r>
          </a:p>
          <a:p>
            <a:pPr marL="457200" lvl="1" indent="0">
              <a:buNone/>
            </a:pPr>
            <a:endParaRPr lang="en-US" b="0" i="0" dirty="0">
              <a:solidFill>
                <a:srgbClr val="073763"/>
              </a:solidFill>
              <a:effectLst/>
              <a:latin typeface="verdana" panose="020B0604030504040204" pitchFamily="34" charset="0"/>
            </a:endParaRPr>
          </a:p>
          <a:p>
            <a:endParaRPr lang="en-US" b="0" i="0" dirty="0">
              <a:solidFill>
                <a:srgbClr val="073763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6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60CA9E-6AAC-B19B-2A99-9E3C043AD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715604"/>
            <a:ext cx="7772400" cy="40279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2F4941-E4D4-C50D-1E58-ED31033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IL" dirty="0"/>
              <a:t>Multispectral segmentation 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24C31-B957-9416-EC34-7F835703CB63}"/>
              </a:ext>
            </a:extLst>
          </p:cNvPr>
          <p:cNvSpPr txBox="1"/>
          <p:nvPr/>
        </p:nvSpPr>
        <p:spPr>
          <a:xfrm>
            <a:off x="0" y="6396335"/>
            <a:ext cx="534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R.L. Easton; K.T. Knox; W.A. Christens-Barry</a:t>
            </a:r>
          </a:p>
          <a:p>
            <a:r>
              <a:rPr lang="en-IL" sz="1200" dirty="0"/>
              <a:t>AIPR, 2003</a:t>
            </a:r>
          </a:p>
        </p:txBody>
      </p:sp>
    </p:spTree>
    <p:extLst>
      <p:ext uri="{BB962C8B-B14F-4D97-AF65-F5344CB8AC3E}">
        <p14:creationId xmlns:p14="http://schemas.microsoft.com/office/powerpoint/2010/main" val="337356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7FDF2-FF4D-09DB-5433-AE5E38EF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CEDAR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1EDB0-6465-19F9-6F1E-65358CDAC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L" dirty="0"/>
              <a:t>Textual criticism</a:t>
            </a:r>
          </a:p>
          <a:p>
            <a:r>
              <a:rPr lang="en-IL" dirty="0"/>
              <a:t>Comparing manuscripts to establish the original text</a:t>
            </a:r>
          </a:p>
          <a:p>
            <a:endParaRPr lang="en-IL" dirty="0"/>
          </a:p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044182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2F4941-E4D4-C50D-1E58-ED31033EA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IL" dirty="0"/>
              <a:t>Multispectral segmentation challenge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C24C31-B957-9416-EC34-7F835703CB63}"/>
              </a:ext>
            </a:extLst>
          </p:cNvPr>
          <p:cNvSpPr txBox="1"/>
          <p:nvPr/>
        </p:nvSpPr>
        <p:spPr>
          <a:xfrm>
            <a:off x="0" y="6396335"/>
            <a:ext cx="534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https://medium.com/remote-sensing-in-agriculture</a:t>
            </a:r>
            <a:endParaRPr lang="en-US" sz="1200" dirty="0"/>
          </a:p>
          <a:p>
            <a:r>
              <a:rPr lang="en-IL" sz="1200" dirty="0"/>
              <a:t>2016</a:t>
            </a:r>
          </a:p>
        </p:txBody>
      </p:sp>
      <p:pic>
        <p:nvPicPr>
          <p:cNvPr id="14338" name="Picture 2" descr="Multispectral vs Hyperspectral in agriculture">
            <a:extLst>
              <a:ext uri="{FF2B5EF4-FFF2-40B4-BE49-F238E27FC236}">
                <a16:creationId xmlns:a16="http://schemas.microsoft.com/office/drawing/2014/main" id="{9F5DDF5C-F9C7-A045-6E1A-AE564827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18" y="953939"/>
            <a:ext cx="7751763" cy="531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246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59BB34-51C3-BE87-AEAF-ED14F43B9B74}"/>
              </a:ext>
            </a:extLst>
          </p:cNvPr>
          <p:cNvSpPr txBox="1"/>
          <p:nvPr/>
        </p:nvSpPr>
        <p:spPr>
          <a:xfrm>
            <a:off x="355600" y="1100667"/>
            <a:ext cx="1141306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Helvetica" pitchFamily="2" charset="0"/>
              </a:rPr>
              <a:t>Digital Hebrew Paleography: Script Types and Modes </a:t>
            </a:r>
            <a:r>
              <a:rPr lang="en-US" dirty="0">
                <a:effectLst/>
                <a:latin typeface="Helvetica" pitchFamily="2" charset="0"/>
              </a:rPr>
              <a:t>Ahmad </a:t>
            </a:r>
            <a:r>
              <a:rPr lang="en-US" dirty="0" err="1">
                <a:effectLst/>
                <a:latin typeface="Helvetica" pitchFamily="2" charset="0"/>
              </a:rPr>
              <a:t>Droby</a:t>
            </a:r>
            <a:r>
              <a:rPr lang="en-US" dirty="0">
                <a:effectLst/>
                <a:latin typeface="Helvetica" pitchFamily="2" charset="0"/>
              </a:rPr>
              <a:t>, Irina </a:t>
            </a:r>
            <a:r>
              <a:rPr lang="en-US" dirty="0" err="1">
                <a:effectLst/>
                <a:latin typeface="Helvetica" pitchFamily="2" charset="0"/>
              </a:rPr>
              <a:t>Rabaev</a:t>
            </a:r>
            <a:r>
              <a:rPr lang="en-US" dirty="0">
                <a:effectLst/>
                <a:latin typeface="Helvetica" pitchFamily="2" charset="0"/>
              </a:rPr>
              <a:t>, Daria </a:t>
            </a:r>
            <a:r>
              <a:rPr lang="en-US" dirty="0" err="1">
                <a:effectLst/>
                <a:latin typeface="Helvetica" pitchFamily="2" charset="0"/>
              </a:rPr>
              <a:t>Vasyutinsky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Berat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Kurar</a:t>
            </a:r>
            <a:r>
              <a:rPr lang="en-US" dirty="0">
                <a:effectLst/>
                <a:latin typeface="Helvetica" pitchFamily="2" charset="0"/>
              </a:rPr>
              <a:t> Barakat, and Jihad El Sana 2022 Journal of Imaging, MDPI 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Hard and Soft Labeling for Hebrew Paleography: A Case Study </a:t>
            </a:r>
            <a:r>
              <a:rPr lang="en-US" dirty="0">
                <a:effectLst/>
                <a:latin typeface="Helvetica" pitchFamily="2" charset="0"/>
              </a:rPr>
              <a:t>Ahmad </a:t>
            </a:r>
            <a:r>
              <a:rPr lang="en-US" dirty="0" err="1">
                <a:effectLst/>
                <a:latin typeface="Helvetica" pitchFamily="2" charset="0"/>
              </a:rPr>
              <a:t>Droby</a:t>
            </a:r>
            <a:r>
              <a:rPr lang="en-US" dirty="0">
                <a:effectLst/>
                <a:latin typeface="Helvetica" pitchFamily="2" charset="0"/>
              </a:rPr>
              <a:t>, Daria </a:t>
            </a:r>
            <a:r>
              <a:rPr lang="en-US" dirty="0" err="1">
                <a:effectLst/>
                <a:latin typeface="Helvetica" pitchFamily="2" charset="0"/>
              </a:rPr>
              <a:t>Vasyutinsky</a:t>
            </a:r>
            <a:r>
              <a:rPr lang="en-US" dirty="0">
                <a:effectLst/>
                <a:latin typeface="Helvetica" pitchFamily="2" charset="0"/>
              </a:rPr>
              <a:t>, Irina </a:t>
            </a:r>
            <a:r>
              <a:rPr lang="en-US" dirty="0" err="1">
                <a:effectLst/>
                <a:latin typeface="Helvetica" pitchFamily="2" charset="0"/>
              </a:rPr>
              <a:t>Rabaev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Berat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Kurar</a:t>
            </a:r>
            <a:r>
              <a:rPr lang="en-US" dirty="0">
                <a:effectLst/>
                <a:latin typeface="Helvetica" pitchFamily="2" charset="0"/>
              </a:rPr>
              <a:t> Barakat, and Jihad El Sana (DAS) 2022 IAPR International Workshop on Document Analysis System 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Is a deep learning algorithm effective for the classification of medieval Hebrew scripts? </a:t>
            </a:r>
            <a:r>
              <a:rPr lang="en-US" dirty="0">
                <a:effectLst/>
                <a:latin typeface="Helvetica" pitchFamily="2" charset="0"/>
              </a:rPr>
              <a:t>Daria </a:t>
            </a:r>
            <a:r>
              <a:rPr lang="en-US" dirty="0" err="1">
                <a:effectLst/>
                <a:latin typeface="Helvetica" pitchFamily="2" charset="0"/>
              </a:rPr>
              <a:t>Vasyutinsky</a:t>
            </a:r>
            <a:r>
              <a:rPr lang="en-US" dirty="0">
                <a:effectLst/>
                <a:latin typeface="Helvetica" pitchFamily="2" charset="0"/>
              </a:rPr>
              <a:t>, Irina </a:t>
            </a:r>
            <a:r>
              <a:rPr lang="en-US" dirty="0" err="1">
                <a:effectLst/>
                <a:latin typeface="Helvetica" pitchFamily="2" charset="0"/>
              </a:rPr>
              <a:t>Rabaev</a:t>
            </a:r>
            <a:r>
              <a:rPr lang="en-US" dirty="0">
                <a:effectLst/>
                <a:latin typeface="Helvetica" pitchFamily="2" charset="0"/>
              </a:rPr>
              <a:t>, Ahmad </a:t>
            </a:r>
            <a:r>
              <a:rPr lang="en-US" dirty="0" err="1">
                <a:effectLst/>
                <a:latin typeface="Helvetica" pitchFamily="2" charset="0"/>
              </a:rPr>
              <a:t>Droby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Berat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Kurar</a:t>
            </a:r>
            <a:r>
              <a:rPr lang="en-US" dirty="0">
                <a:effectLst/>
                <a:latin typeface="Helvetica" pitchFamily="2" charset="0"/>
              </a:rPr>
              <a:t> Barakat, and Jihad El Sana 2022 #</a:t>
            </a:r>
            <a:r>
              <a:rPr lang="en-US" dirty="0" err="1">
                <a:effectLst/>
                <a:latin typeface="Helvetica" pitchFamily="2" charset="0"/>
              </a:rPr>
              <a:t>DHJewish</a:t>
            </a:r>
            <a:r>
              <a:rPr lang="en-US" dirty="0">
                <a:effectLst/>
                <a:latin typeface="Helvetica" pitchFamily="2" charset="0"/>
              </a:rPr>
              <a:t> - Jewish Studies in the Digital Age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VML-HP: Hebrew paleography dataset </a:t>
            </a:r>
            <a:r>
              <a:rPr lang="en-US" dirty="0">
                <a:effectLst/>
                <a:latin typeface="Helvetica" pitchFamily="2" charset="0"/>
              </a:rPr>
              <a:t>Ahmad </a:t>
            </a:r>
            <a:r>
              <a:rPr lang="en-US" dirty="0" err="1">
                <a:effectLst/>
                <a:latin typeface="Helvetica" pitchFamily="2" charset="0"/>
              </a:rPr>
              <a:t>Droby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Berat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Kurar</a:t>
            </a:r>
            <a:r>
              <a:rPr lang="en-US" dirty="0">
                <a:effectLst/>
                <a:latin typeface="Helvetica" pitchFamily="2" charset="0"/>
              </a:rPr>
              <a:t> Barakat, Irina </a:t>
            </a:r>
            <a:r>
              <a:rPr lang="en-US" dirty="0" err="1">
                <a:effectLst/>
                <a:latin typeface="Helvetica" pitchFamily="2" charset="0"/>
              </a:rPr>
              <a:t>Rabaev</a:t>
            </a:r>
            <a:r>
              <a:rPr lang="en-US" dirty="0">
                <a:effectLst/>
                <a:latin typeface="Helvetica" pitchFamily="2" charset="0"/>
              </a:rPr>
              <a:t>, Daria </a:t>
            </a:r>
            <a:r>
              <a:rPr lang="en-US" dirty="0" err="1">
                <a:effectLst/>
                <a:latin typeface="Helvetica" pitchFamily="2" charset="0"/>
              </a:rPr>
              <a:t>Vasyutinsky</a:t>
            </a:r>
            <a:r>
              <a:rPr lang="en-US" dirty="0">
                <a:effectLst/>
                <a:latin typeface="Helvetica" pitchFamily="2" charset="0"/>
              </a:rPr>
              <a:t>, and Jihad El Sana (ICDAR) 2021 International Conference on Document Analysis and Recognition </a:t>
            </a:r>
          </a:p>
          <a:p>
            <a:endParaRPr lang="en-US" b="1" dirty="0">
              <a:latin typeface="Helvetica" pitchFamily="2" charset="0"/>
            </a:endParaRPr>
          </a:p>
          <a:p>
            <a:r>
              <a:rPr lang="en-US" b="1" dirty="0" err="1">
                <a:effectLst/>
                <a:latin typeface="Helvetica" pitchFamily="2" charset="0"/>
              </a:rPr>
              <a:t>SmartScript</a:t>
            </a:r>
            <a:r>
              <a:rPr lang="en-US" b="1" dirty="0">
                <a:effectLst/>
                <a:latin typeface="Helvetica" pitchFamily="2" charset="0"/>
              </a:rPr>
              <a:t>: a Web-Based System for Classification of Medieval Hebrew Scripts </a:t>
            </a:r>
            <a:r>
              <a:rPr lang="en-US" dirty="0">
                <a:effectLst/>
                <a:latin typeface="Helvetica" pitchFamily="2" charset="0"/>
              </a:rPr>
              <a:t>Daria </a:t>
            </a:r>
            <a:r>
              <a:rPr lang="en-US" dirty="0" err="1">
                <a:effectLst/>
                <a:latin typeface="Helvetica" pitchFamily="2" charset="0"/>
              </a:rPr>
              <a:t>Vasyutinsky</a:t>
            </a:r>
            <a:r>
              <a:rPr lang="en-US" dirty="0">
                <a:effectLst/>
                <a:latin typeface="Helvetica" pitchFamily="2" charset="0"/>
              </a:rPr>
              <a:t>, Irina </a:t>
            </a:r>
            <a:r>
              <a:rPr lang="en-US" dirty="0" err="1">
                <a:effectLst/>
                <a:latin typeface="Helvetica" pitchFamily="2" charset="0"/>
              </a:rPr>
              <a:t>Rabaev</a:t>
            </a:r>
            <a:r>
              <a:rPr lang="en-US" dirty="0">
                <a:effectLst/>
                <a:latin typeface="Helvetica" pitchFamily="2" charset="0"/>
              </a:rPr>
              <a:t>, Ahmad </a:t>
            </a:r>
            <a:r>
              <a:rPr lang="en-US" dirty="0" err="1">
                <a:effectLst/>
                <a:latin typeface="Helvetica" pitchFamily="2" charset="0"/>
              </a:rPr>
              <a:t>Droby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Berat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Kurar</a:t>
            </a:r>
            <a:r>
              <a:rPr lang="en-US" dirty="0">
                <a:effectLst/>
                <a:latin typeface="Helvetica" pitchFamily="2" charset="0"/>
              </a:rPr>
              <a:t> Barakat, and Jihad El Sana 2021 The ACH Conference 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effectLst/>
                <a:latin typeface="Helvetica" pitchFamily="2" charset="0"/>
              </a:rPr>
              <a:t>Deep learning for </a:t>
            </a:r>
            <a:r>
              <a:rPr lang="en-US" b="1" dirty="0" err="1">
                <a:effectLst/>
                <a:latin typeface="Helvetica" pitchFamily="2" charset="0"/>
              </a:rPr>
              <a:t>palaeographic</a:t>
            </a:r>
            <a:r>
              <a:rPr lang="en-US" b="1" dirty="0">
                <a:effectLst/>
                <a:latin typeface="Helvetica" pitchFamily="2" charset="0"/>
              </a:rPr>
              <a:t> analysis of medieval Hebrew manuscripts: a DH team collaboration experience </a:t>
            </a:r>
            <a:r>
              <a:rPr lang="en-US" dirty="0">
                <a:effectLst/>
                <a:latin typeface="Helvetica" pitchFamily="2" charset="0"/>
              </a:rPr>
              <a:t>Daria </a:t>
            </a:r>
            <a:r>
              <a:rPr lang="en-US" dirty="0" err="1">
                <a:effectLst/>
                <a:latin typeface="Helvetica" pitchFamily="2" charset="0"/>
              </a:rPr>
              <a:t>Vasyutinsky</a:t>
            </a:r>
            <a:r>
              <a:rPr lang="en-US" dirty="0">
                <a:effectLst/>
                <a:latin typeface="Helvetica" pitchFamily="2" charset="0"/>
              </a:rPr>
              <a:t>, Irina </a:t>
            </a:r>
            <a:r>
              <a:rPr lang="en-US" dirty="0" err="1">
                <a:effectLst/>
                <a:latin typeface="Helvetica" pitchFamily="2" charset="0"/>
              </a:rPr>
              <a:t>Rabaev</a:t>
            </a:r>
            <a:r>
              <a:rPr lang="en-US" dirty="0">
                <a:effectLst/>
                <a:latin typeface="Helvetica" pitchFamily="2" charset="0"/>
              </a:rPr>
              <a:t>, </a:t>
            </a:r>
            <a:r>
              <a:rPr lang="en-US" dirty="0" err="1">
                <a:effectLst/>
                <a:latin typeface="Helvetica" pitchFamily="2" charset="0"/>
              </a:rPr>
              <a:t>Berat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dirty="0" err="1">
                <a:effectLst/>
                <a:latin typeface="Helvetica" pitchFamily="2" charset="0"/>
              </a:rPr>
              <a:t>Kurar</a:t>
            </a:r>
            <a:r>
              <a:rPr lang="en-US" dirty="0">
                <a:effectLst/>
                <a:latin typeface="Helvetica" pitchFamily="2" charset="0"/>
              </a:rPr>
              <a:t> Barakat, Ahmad </a:t>
            </a:r>
            <a:r>
              <a:rPr lang="en-US" dirty="0" err="1">
                <a:effectLst/>
                <a:latin typeface="Helvetica" pitchFamily="2" charset="0"/>
              </a:rPr>
              <a:t>Droby</a:t>
            </a:r>
            <a:r>
              <a:rPr lang="en-US" dirty="0">
                <a:effectLst/>
                <a:latin typeface="Helvetica" pitchFamily="2" charset="0"/>
              </a:rPr>
              <a:t>, and Jihad El Sana 2020 Twin Talks: Understanding and Facilitating Collaboration in Digital Humanities </a:t>
            </a:r>
          </a:p>
        </p:txBody>
      </p:sp>
    </p:spTree>
    <p:extLst>
      <p:ext uri="{BB962C8B-B14F-4D97-AF65-F5344CB8AC3E}">
        <p14:creationId xmlns:p14="http://schemas.microsoft.com/office/powerpoint/2010/main" val="345784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2A9A-06D1-B8A6-314F-2A73BAF2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Image to text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27CE-D631-4025-4EAD-04F50DEB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97864"/>
          </a:xfrm>
        </p:spPr>
        <p:txBody>
          <a:bodyPr/>
          <a:lstStyle/>
          <a:p>
            <a:r>
              <a:rPr lang="en-IL" dirty="0"/>
              <a:t>Aligns the text elements to the corresponding spatial locations on a document image.</a:t>
            </a:r>
          </a:p>
          <a:p>
            <a:r>
              <a:rPr lang="en-IL" dirty="0"/>
              <a:t>Text elements can be words or letters.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89709-B88F-2D1B-DE4B-FBE363CD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12" y="3138964"/>
            <a:ext cx="9255867" cy="150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33C5E2-DFBD-2A94-F71A-955BE5BAFA5F}"/>
              </a:ext>
            </a:extLst>
          </p:cNvPr>
          <p:cNvSpPr txBox="1"/>
          <p:nvPr/>
        </p:nvSpPr>
        <p:spPr>
          <a:xfrm>
            <a:off x="0" y="6396335"/>
            <a:ext cx="3690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Rafi Cohen, Irina </a:t>
            </a:r>
            <a:r>
              <a:rPr lang="en-US" sz="1200" dirty="0" err="1"/>
              <a:t>Rabaev</a:t>
            </a:r>
            <a:r>
              <a:rPr lang="en-US" sz="1200" dirty="0"/>
              <a:t>, Jihad El-Sana and Klara </a:t>
            </a:r>
            <a:r>
              <a:rPr lang="en-US" sz="1200" dirty="0" err="1"/>
              <a:t>Kedem</a:t>
            </a:r>
            <a:endParaRPr lang="en-US" sz="1200" dirty="0"/>
          </a:p>
          <a:p>
            <a:r>
              <a:rPr lang="en-IL" sz="1200" dirty="0"/>
              <a:t>ICDAR,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26F92-DC5E-9F5C-0909-90402CB7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099609"/>
            <a:ext cx="7772400" cy="129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52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2A9A-06D1-B8A6-314F-2A73BAF26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Image to image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527CE-D631-4025-4EAD-04F50DEBA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rmAutofit/>
          </a:bodyPr>
          <a:lstStyle/>
          <a:p>
            <a:r>
              <a:rPr lang="en-IL" dirty="0"/>
              <a:t>Aligns the spatial locations of text elements on a document image to the corresponding spatial locations text elements on another document image.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3C5E2-DFBD-2A94-F71A-955BE5BAFA5F}"/>
              </a:ext>
            </a:extLst>
          </p:cNvPr>
          <p:cNvSpPr txBox="1"/>
          <p:nvPr/>
        </p:nvSpPr>
        <p:spPr>
          <a:xfrm>
            <a:off x="0" y="6396335"/>
            <a:ext cx="3143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Majeed </a:t>
            </a:r>
            <a:r>
              <a:rPr lang="en-US" sz="1200" dirty="0" err="1"/>
              <a:t>Kassis</a:t>
            </a:r>
            <a:r>
              <a:rPr lang="en-US" sz="1200" dirty="0"/>
              <a:t>, Jumana Nassour, Jihad El-Sana</a:t>
            </a:r>
          </a:p>
          <a:p>
            <a:r>
              <a:rPr lang="en-US" sz="1200" dirty="0"/>
              <a:t>ICDAR, 2017</a:t>
            </a:r>
            <a:endParaRPr lang="en-IL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80B33-845E-5087-F151-0802DE67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032" y="4692167"/>
            <a:ext cx="7052733" cy="1663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694A69-1148-3E20-3DCC-B786510FB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031" y="2965840"/>
            <a:ext cx="7052733" cy="1656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EA99F-934C-BE32-9A3E-6FB53AC29660}"/>
              </a:ext>
            </a:extLst>
          </p:cNvPr>
          <p:cNvSpPr txBox="1"/>
          <p:nvPr/>
        </p:nvSpPr>
        <p:spPr>
          <a:xfrm>
            <a:off x="0" y="5934670"/>
            <a:ext cx="274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Boraq</a:t>
            </a:r>
            <a:r>
              <a:rPr lang="en-US" sz="1200" dirty="0"/>
              <a:t> Madi, Ahmad </a:t>
            </a:r>
            <a:r>
              <a:rPr lang="en-US" sz="1200" dirty="0" err="1"/>
              <a:t>Droby</a:t>
            </a:r>
            <a:r>
              <a:rPr lang="en-US" sz="1200" dirty="0"/>
              <a:t>, Jihad El-Sana</a:t>
            </a:r>
          </a:p>
          <a:p>
            <a:r>
              <a:rPr lang="en-IL" sz="1200" dirty="0"/>
              <a:t>IJDAR, 2022</a:t>
            </a:r>
          </a:p>
        </p:txBody>
      </p:sp>
    </p:spTree>
    <p:extLst>
      <p:ext uri="{BB962C8B-B14F-4D97-AF65-F5344CB8AC3E}">
        <p14:creationId xmlns:p14="http://schemas.microsoft.com/office/powerpoint/2010/main" val="3732852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Low level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6AB55-4894-8C89-D772-9A6CE07AE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Mentioned tools requires some low-level tasks to be executed prior to their execution.</a:t>
            </a:r>
          </a:p>
          <a:p>
            <a:pPr lvl="1"/>
            <a:r>
              <a:rPr lang="en-US" dirty="0"/>
              <a:t>Page segmentation</a:t>
            </a:r>
          </a:p>
          <a:p>
            <a:pPr lvl="1"/>
            <a:r>
              <a:rPr lang="en-US" dirty="0"/>
              <a:t>Line segmentation</a:t>
            </a:r>
          </a:p>
          <a:p>
            <a:pPr lvl="1"/>
            <a:r>
              <a:rPr lang="en-US" dirty="0"/>
              <a:t>Word segmentation</a:t>
            </a:r>
          </a:p>
          <a:p>
            <a:pPr lvl="1"/>
            <a:r>
              <a:rPr lang="en-US" dirty="0"/>
              <a:t>Letter segmentation</a:t>
            </a:r>
          </a:p>
          <a:p>
            <a:pPr lvl="1"/>
            <a:r>
              <a:rPr lang="en-US" dirty="0"/>
              <a:t>Pixel segmentation (binarization)</a:t>
            </a:r>
          </a:p>
        </p:txBody>
      </p:sp>
    </p:spTree>
    <p:extLst>
      <p:ext uri="{BB962C8B-B14F-4D97-AF65-F5344CB8AC3E}">
        <p14:creationId xmlns:p14="http://schemas.microsoft.com/office/powerpoint/2010/main" val="205723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IL" dirty="0"/>
              <a:t>Page segmentation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97A5C-8A17-1876-F7B8-B9D71EE09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132" y="914465"/>
            <a:ext cx="7476067" cy="3013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BDC0B-2C3D-02A1-A77C-F4AAADBCE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31" y="3844894"/>
            <a:ext cx="7476068" cy="3013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CA1D9C-2BF1-ECF8-D39A-257E3F1F9FB8}"/>
              </a:ext>
            </a:extLst>
          </p:cNvPr>
          <p:cNvSpPr txBox="1"/>
          <p:nvPr/>
        </p:nvSpPr>
        <p:spPr>
          <a:xfrm>
            <a:off x="0" y="6396335"/>
            <a:ext cx="1900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Berat</a:t>
            </a:r>
            <a:r>
              <a:rPr lang="en-US" sz="1200" dirty="0"/>
              <a:t> </a:t>
            </a:r>
            <a:r>
              <a:rPr lang="en-US" sz="1200" dirty="0" err="1"/>
              <a:t>Kurar</a:t>
            </a:r>
            <a:r>
              <a:rPr lang="en-US" sz="1200" dirty="0"/>
              <a:t>, Jihad El-Sana</a:t>
            </a:r>
          </a:p>
          <a:p>
            <a:r>
              <a:rPr lang="en-IL" sz="1200" dirty="0"/>
              <a:t>ASAR, 2016</a:t>
            </a:r>
          </a:p>
        </p:txBody>
      </p:sp>
    </p:spTree>
    <p:extLst>
      <p:ext uri="{BB962C8B-B14F-4D97-AF65-F5344CB8AC3E}">
        <p14:creationId xmlns:p14="http://schemas.microsoft.com/office/powerpoint/2010/main" val="108193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IL" dirty="0"/>
              <a:t>ine segmentation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CAF2B9-B29A-7A8D-B360-5F50126B8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15496"/>
            <a:ext cx="7772400" cy="53733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81F348-741A-5EC9-03AE-B775EB77B40B}"/>
              </a:ext>
            </a:extLst>
          </p:cNvPr>
          <p:cNvSpPr txBox="1"/>
          <p:nvPr/>
        </p:nvSpPr>
        <p:spPr>
          <a:xfrm>
            <a:off x="-1" y="6211669"/>
            <a:ext cx="2314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Berat</a:t>
            </a:r>
            <a:r>
              <a:rPr lang="en-US" sz="1200" dirty="0"/>
              <a:t> </a:t>
            </a:r>
            <a:r>
              <a:rPr lang="en-US" sz="1200" dirty="0" err="1"/>
              <a:t>Kurar</a:t>
            </a:r>
            <a:r>
              <a:rPr lang="en-US" sz="1200" dirty="0"/>
              <a:t>, Rafi Cohen, Irina </a:t>
            </a:r>
            <a:r>
              <a:rPr lang="en-US" sz="1200" dirty="0" err="1"/>
              <a:t>Rabaev</a:t>
            </a:r>
            <a:r>
              <a:rPr lang="en-US" sz="1200" dirty="0"/>
              <a:t>, Jihad El-Sana</a:t>
            </a:r>
          </a:p>
          <a:p>
            <a:r>
              <a:rPr lang="en-IL" sz="1200" dirty="0"/>
              <a:t>ASAR, 2019</a:t>
            </a:r>
          </a:p>
        </p:txBody>
      </p:sp>
    </p:spTree>
    <p:extLst>
      <p:ext uri="{BB962C8B-B14F-4D97-AF65-F5344CB8AC3E}">
        <p14:creationId xmlns:p14="http://schemas.microsoft.com/office/powerpoint/2010/main" val="384830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Word </a:t>
            </a:r>
            <a:r>
              <a:rPr lang="en-IL" dirty="0"/>
              <a:t>segmentation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F8F5F-31E1-FC38-F3A0-3A36931D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46" y="2666711"/>
            <a:ext cx="9628907" cy="1524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78535D-4550-4E13-BF3D-2F474FBAB50D}"/>
              </a:ext>
            </a:extLst>
          </p:cNvPr>
          <p:cNvSpPr txBox="1"/>
          <p:nvPr/>
        </p:nvSpPr>
        <p:spPr>
          <a:xfrm>
            <a:off x="0" y="6396335"/>
            <a:ext cx="2614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Berat</a:t>
            </a:r>
            <a:r>
              <a:rPr lang="en-US" sz="1200" dirty="0"/>
              <a:t> </a:t>
            </a:r>
            <a:r>
              <a:rPr lang="en-US" sz="1200" dirty="0" err="1"/>
              <a:t>Kurar</a:t>
            </a:r>
            <a:r>
              <a:rPr lang="en-US" sz="1200" dirty="0"/>
              <a:t>, Irina </a:t>
            </a:r>
            <a:r>
              <a:rPr lang="en-US" sz="1200" dirty="0" err="1"/>
              <a:t>Rabaev</a:t>
            </a:r>
            <a:r>
              <a:rPr lang="en-US" sz="1200" dirty="0"/>
              <a:t>, Jihad El-Sana</a:t>
            </a:r>
          </a:p>
          <a:p>
            <a:r>
              <a:rPr lang="en-IL" sz="1200" dirty="0"/>
              <a:t>ICDAR, 2019</a:t>
            </a:r>
          </a:p>
        </p:txBody>
      </p:sp>
    </p:spTree>
    <p:extLst>
      <p:ext uri="{BB962C8B-B14F-4D97-AF65-F5344CB8AC3E}">
        <p14:creationId xmlns:p14="http://schemas.microsoft.com/office/powerpoint/2010/main" val="265681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A5F87-B124-B948-A142-5D290F8F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IL" dirty="0"/>
              <a:t>Object detection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C9A96-2391-4B91-4F53-CCAD3EAE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953" y="1325563"/>
            <a:ext cx="8410093" cy="497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50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575</Words>
  <Application>Microsoft Macintosh PowerPoint</Application>
  <PresentationFormat>Widescreen</PresentationFormat>
  <Paragraphs>75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Söhne</vt:lpstr>
      <vt:lpstr>verdana</vt:lpstr>
      <vt:lpstr>Office Theme</vt:lpstr>
      <vt:lpstr>Low level tasks for Digital Humanities</vt:lpstr>
      <vt:lpstr>CEDAR project</vt:lpstr>
      <vt:lpstr>Image to text alignment</vt:lpstr>
      <vt:lpstr>Image to image alignment</vt:lpstr>
      <vt:lpstr>Low level tasks</vt:lpstr>
      <vt:lpstr>Page segmentation</vt:lpstr>
      <vt:lpstr>Line segmentation</vt:lpstr>
      <vt:lpstr>Word segmentation</vt:lpstr>
      <vt:lpstr>Object detection challenge</vt:lpstr>
      <vt:lpstr>Letter segmentation (Object detection)</vt:lpstr>
      <vt:lpstr>Letter segmentation (Kraken = RNN + CTC loss)</vt:lpstr>
      <vt:lpstr>Pixel segmentation (Binarization)</vt:lpstr>
      <vt:lpstr>Kraken  challenge</vt:lpstr>
      <vt:lpstr>Multispectral segmentation</vt:lpstr>
      <vt:lpstr>Multispectral segmentation</vt:lpstr>
      <vt:lpstr>Multispectral segmentation</vt:lpstr>
      <vt:lpstr>Multispectral segmentation</vt:lpstr>
      <vt:lpstr>PowerPoint Presentation</vt:lpstr>
      <vt:lpstr>Multispectral segmentation challenge</vt:lpstr>
      <vt:lpstr>Multispectral segmentation challenge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Berat Barakat</dc:creator>
  <cp:lastModifiedBy>Berat Barakat</cp:lastModifiedBy>
  <cp:revision>14</cp:revision>
  <dcterms:created xsi:type="dcterms:W3CDTF">2023-06-18T10:07:09Z</dcterms:created>
  <dcterms:modified xsi:type="dcterms:W3CDTF">2023-10-11T16:08:02Z</dcterms:modified>
</cp:coreProperties>
</file>