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7"/>
  </p:normalViewPr>
  <p:slideViewPr>
    <p:cSldViewPr snapToGrid="0">
      <p:cViewPr varScale="1">
        <p:scale>
          <a:sx n="51" d="100"/>
          <a:sy n="51" d="100"/>
        </p:scale>
        <p:origin x="264"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noRot="1" noChangeAspect="1"/>
          </p:cNvSpPr>
          <p:nvPr>
            <p:ph type="sldImg"/>
          </p:nvPr>
        </p:nvSpPr>
        <p:spPr>
          <a:prstGeom prst="rect">
            <a:avLst/>
          </a:prstGeom>
        </p:spPr>
        <p:txBody>
          <a:bodyPr/>
          <a:lstStyle/>
          <a:p>
            <a:endParaRPr/>
          </a:p>
        </p:txBody>
      </p:sp>
      <p:sp>
        <p:nvSpPr>
          <p:cNvPr id="134" name="Shape 134"/>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Hi, I am Berat.</a:t>
            </a:r>
          </a:p>
          <a:p>
            <a:pPr defTabSz="914400">
              <a:lnSpc>
                <a:spcPct val="100000"/>
              </a:lnSpc>
              <a:defRPr sz="1400">
                <a:latin typeface="Calibri"/>
                <a:ea typeface="Calibri"/>
                <a:cs typeface="Calibri"/>
                <a:sym typeface="Calibri"/>
              </a:defRPr>
            </a:pPr>
            <a:r>
              <a:t>Formerly a bachelor student from Bethlehem University.</a:t>
            </a:r>
          </a:p>
          <a:p>
            <a:pPr defTabSz="914400">
              <a:lnSpc>
                <a:spcPct val="100000"/>
              </a:lnSpc>
              <a:defRPr sz="1400">
                <a:latin typeface="Calibri"/>
                <a:ea typeface="Calibri"/>
                <a:cs typeface="Calibri"/>
                <a:sym typeface="Calibri"/>
              </a:defRPr>
            </a:pPr>
            <a:r>
              <a:t>And  currently a pHD student of Jihad.</a:t>
            </a:r>
          </a:p>
          <a:p>
            <a:pPr defTabSz="914400">
              <a:lnSpc>
                <a:spcPct val="100000"/>
              </a:lnSpc>
              <a:defRPr sz="1400">
                <a:latin typeface="Calibri"/>
                <a:ea typeface="Calibri"/>
                <a:cs typeface="Calibri"/>
                <a:sym typeface="Calibri"/>
              </a:defRPr>
            </a:pPr>
            <a:r>
              <a:t>We research how to use deep learning methods for historical document image processing.</a:t>
            </a:r>
          </a:p>
          <a:p>
            <a:pPr defTabSz="914400">
              <a:lnSpc>
                <a:spcPct val="100000"/>
              </a:lnSpc>
              <a:defRPr sz="1400">
                <a:latin typeface="Calibri"/>
                <a:ea typeface="Calibri"/>
                <a:cs typeface="Calibri"/>
                <a:sym typeface="Calibri"/>
              </a:defRPr>
            </a:pPr>
            <a:r>
              <a:t>So I am going to present you a deep learning based method for document image layout analysis which we have used for publishing a paper and participating two international competitions in 2018.</a:t>
            </a:r>
          </a:p>
          <a:p>
            <a:pPr defTabSz="914400">
              <a:lnSpc>
                <a:spcPct val="100000"/>
              </a:lnSpc>
              <a:defRPr sz="1200">
                <a:latin typeface="Calibri"/>
                <a:ea typeface="Calibri"/>
                <a:cs typeface="Calibri"/>
                <a:sym typeface="Calibri"/>
              </a:defRPr>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lvl1pPr>
              <a:defRPr sz="1400"/>
            </a:lvl1pPr>
          </a:lstStyle>
          <a:p>
            <a:r>
              <a:t>Here are the quantitive results from ASAR 2018 competition. We got the first place in page segmentation classification track in comparison to other two competitor algorithms.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Using FCN method we also participated ICFHR2018 Arabic scientific manuscript layout analysis competition..</a:t>
            </a:r>
          </a:p>
          <a:p>
            <a:pPr defTabSz="914400">
              <a:lnSpc>
                <a:spcPct val="100000"/>
              </a:lnSpc>
              <a:defRPr sz="1400">
                <a:latin typeface="Calibri"/>
                <a:ea typeface="Calibri"/>
                <a:cs typeface="Calibri"/>
                <a:sym typeface="Calibri"/>
              </a:defRPr>
            </a:pPr>
            <a:r>
              <a:t>Here we can see an example input from this competition and its FCN prediction with post processing.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noRot="1" noChangeAspect="1"/>
          </p:cNvSpPr>
          <p:nvPr>
            <p:ph type="sldImg"/>
          </p:nvPr>
        </p:nvSpPr>
        <p:spPr>
          <a:prstGeom prst="rect">
            <a:avLst/>
          </a:prstGeom>
        </p:spPr>
        <p:txBody>
          <a:bodyPr/>
          <a:lstStyle/>
          <a:p>
            <a:endParaRPr/>
          </a:p>
        </p:txBody>
      </p:sp>
      <p:sp>
        <p:nvSpPr>
          <p:cNvPr id="281" name="Shape 281"/>
          <p:cNvSpPr>
            <a:spLocks noGrp="1"/>
          </p:cNvSpPr>
          <p:nvPr>
            <p:ph type="body" sz="quarter" idx="1"/>
          </p:nvPr>
        </p:nvSpPr>
        <p:spPr>
          <a:prstGeom prst="rect">
            <a:avLst/>
          </a:prstGeom>
        </p:spPr>
        <p:txBody>
          <a:bodyPr/>
          <a:lstStyle>
            <a:lvl1pPr>
              <a:defRPr sz="1400"/>
            </a:lvl1pPr>
          </a:lstStyle>
          <a:p>
            <a:r>
              <a:t>Here are the quantitive results from ICFHR 2018 competition. Again we got the first place in page segmentation and classification track in comparison to other four competitor algorithms.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a:spLocks noGrp="1" noRot="1" noChangeAspect="1"/>
          </p:cNvSpPr>
          <p:nvPr>
            <p:ph type="sldImg"/>
          </p:nvPr>
        </p:nvSpPr>
        <p:spPr>
          <a:prstGeom prst="rect">
            <a:avLst/>
          </a:prstGeom>
        </p:spPr>
        <p:txBody>
          <a:bodyPr/>
          <a:lstStyle/>
          <a:p>
            <a:endParaRPr/>
          </a:p>
        </p:txBody>
      </p:sp>
      <p:sp>
        <p:nvSpPr>
          <p:cNvPr id="289" name="Shape 289"/>
          <p:cNvSpPr>
            <a:spLocks noGrp="1"/>
          </p:cNvSpPr>
          <p:nvPr>
            <p:ph type="body" sz="quarter" idx="1"/>
          </p:nvPr>
        </p:nvSpPr>
        <p:spPr>
          <a:prstGeom prst="rect">
            <a:avLst/>
          </a:prstGeom>
        </p:spPr>
        <p:txBody>
          <a:bodyPr/>
          <a:lstStyle>
            <a:lvl1pPr>
              <a:defRPr sz="1400"/>
            </a:lvl1pPr>
          </a:lstStyle>
          <a:p>
            <a:r>
              <a:t>Transpose convolution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noRot="1" noChangeAspect="1"/>
          </p:cNvSpPr>
          <p:nvPr>
            <p:ph type="sldImg"/>
          </p:nvPr>
        </p:nvSpPr>
        <p:spPr>
          <a:prstGeom prst="rect">
            <a:avLst/>
          </a:prstGeom>
        </p:spPr>
        <p:txBody>
          <a:bodyPr/>
          <a:lstStyle/>
          <a:p>
            <a:endParaRPr/>
          </a:p>
        </p:txBody>
      </p:sp>
      <p:sp>
        <p:nvSpPr>
          <p:cNvPr id="155" name="Shape 155"/>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Page layout analysis is an important pre-processing step for the other document image processing algorithms.</a:t>
            </a:r>
          </a:p>
          <a:p>
            <a:pPr defTabSz="914400">
              <a:lnSpc>
                <a:spcPct val="100000"/>
              </a:lnSpc>
              <a:defRPr sz="1400">
                <a:latin typeface="Calibri"/>
                <a:ea typeface="Calibri"/>
                <a:cs typeface="Calibri"/>
                <a:sym typeface="Calibri"/>
              </a:defRPr>
            </a:pPr>
            <a:r>
              <a:t>Given a document image, we first need to segment it into homogeneous regions and then classify these regions.</a:t>
            </a:r>
          </a:p>
          <a:p>
            <a:pPr defTabSz="914400">
              <a:lnSpc>
                <a:spcPct val="100000"/>
              </a:lnSpc>
              <a:defRPr sz="1400">
                <a:latin typeface="Calibri"/>
                <a:ea typeface="Calibri"/>
                <a:cs typeface="Calibri"/>
                <a:sym typeface="Calibri"/>
              </a:defRPr>
            </a:pPr>
            <a:r>
              <a:t>For example in one of our problems we have to segment and classify the regions as main text and side text.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noRot="1" noChangeAspect="1"/>
          </p:cNvSpPr>
          <p:nvPr>
            <p:ph type="sldImg"/>
          </p:nvPr>
        </p:nvSpPr>
        <p:spPr>
          <a:prstGeom prst="rect">
            <a:avLst/>
          </a:prstGeom>
        </p:spPr>
        <p:txBody>
          <a:bodyPr/>
          <a:lstStyle/>
          <a:p>
            <a:endParaRPr/>
          </a:p>
        </p:txBody>
      </p:sp>
      <p:sp>
        <p:nvSpPr>
          <p:cNvPr id="166" name="Shape 166"/>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For page layout analysis problem we've proposed a deep learning based method.</a:t>
            </a:r>
          </a:p>
          <a:p>
            <a:pPr defTabSz="914400">
              <a:lnSpc>
                <a:spcPct val="100000"/>
              </a:lnSpc>
              <a:defRPr sz="1400">
                <a:latin typeface="Calibri"/>
                <a:ea typeface="Calibri"/>
                <a:cs typeface="Calibri"/>
                <a:sym typeface="Calibri"/>
              </a:defRPr>
            </a:pPr>
            <a:r>
              <a:t>It can work on document images with complex layout and relatively higher degradation levels. </a:t>
            </a:r>
          </a:p>
          <a:p>
            <a:pPr defTabSz="914400">
              <a:lnSpc>
                <a:spcPct val="100000"/>
              </a:lnSpc>
              <a:defRPr sz="1400">
                <a:latin typeface="Calibri"/>
                <a:ea typeface="Calibri"/>
                <a:cs typeface="Calibri"/>
                <a:sym typeface="Calibri"/>
              </a:defRPr>
            </a:pPr>
            <a:r>
              <a:t>In addition this method can reach satisfactory results without any pre processing or post processing.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xfrm>
            <a:off x="381000" y="685800"/>
            <a:ext cx="6096000" cy="3429000"/>
          </a:xfrm>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Previously Bukhari et al worked on complex layout document images.</a:t>
            </a:r>
          </a:p>
          <a:p>
            <a:pPr defTabSz="914400">
              <a:lnSpc>
                <a:spcPct val="100000"/>
              </a:lnSpc>
              <a:defRPr sz="1400">
                <a:latin typeface="Calibri"/>
                <a:ea typeface="Calibri"/>
                <a:cs typeface="Calibri"/>
                <a:sym typeface="Calibri"/>
              </a:defRPr>
            </a:pPr>
            <a:r>
              <a:t>They used multilayer perceptron to classify connected components according to their context features which in turn leads to redundant computation and enormous time.</a:t>
            </a:r>
          </a:p>
          <a:p>
            <a:pPr defTabSz="914400">
              <a:lnSpc>
                <a:spcPct val="100000"/>
              </a:lnSpc>
              <a:defRPr sz="1400">
                <a:latin typeface="Calibri"/>
                <a:ea typeface="Calibri"/>
                <a:cs typeface="Calibri"/>
                <a:sym typeface="Calibri"/>
              </a:defRPr>
            </a:pPr>
            <a:r>
              <a:t>Input is binarized and can introduce potential errors when used highly degraded documents.</a:t>
            </a:r>
          </a:p>
          <a:p>
            <a:pPr defTabSz="914400">
              <a:lnSpc>
                <a:spcPct val="100000"/>
              </a:lnSpc>
              <a:defRPr sz="1400">
                <a:latin typeface="Calibri"/>
                <a:ea typeface="Calibri"/>
                <a:cs typeface="Calibri"/>
                <a:sym typeface="Calibri"/>
              </a:defRPr>
            </a:pPr>
            <a:r>
              <a:t>Also output is processed using dataset specific parameters.</a:t>
            </a:r>
          </a:p>
          <a:p>
            <a:pPr defTabSz="914400">
              <a:lnSpc>
                <a:spcPct val="100000"/>
              </a:lnSpc>
              <a:defRPr sz="1200">
                <a:latin typeface="Calibri"/>
                <a:ea typeface="Calibri"/>
                <a:cs typeface="Calibri"/>
                <a:sym typeface="Calibri"/>
              </a:defRPr>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a:spLocks noGrp="1" noRot="1" noChangeAspect="1"/>
          </p:cNvSpPr>
          <p:nvPr>
            <p:ph type="sldImg"/>
          </p:nvPr>
        </p:nvSpPr>
        <p:spPr>
          <a:prstGeom prst="rect">
            <a:avLst/>
          </a:prstGeom>
        </p:spPr>
        <p:txBody>
          <a:bodyPr/>
          <a:lstStyle/>
          <a:p>
            <a:endParaRPr/>
          </a:p>
        </p:txBody>
      </p:sp>
      <p:sp>
        <p:nvSpPr>
          <p:cNvPr id="178" name="Shape 178"/>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Recently Simistra et al worked on simple layout document images.</a:t>
            </a:r>
          </a:p>
          <a:p>
            <a:pPr defTabSz="914400">
              <a:lnSpc>
                <a:spcPct val="100000"/>
              </a:lnSpc>
              <a:defRPr sz="1400">
                <a:latin typeface="Calibri"/>
                <a:ea typeface="Calibri"/>
                <a:cs typeface="Calibri"/>
                <a:sym typeface="Calibri"/>
              </a:defRPr>
            </a:pPr>
            <a:r>
              <a:t>They used deep learning to classify pixels according to their context features which in turn leads to redundant computation and enormous time in addition to the time needed for their pre training phase.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noRot="1" noChangeAspect="1"/>
          </p:cNvSpPr>
          <p:nvPr>
            <p:ph type="sldImg"/>
          </p:nvPr>
        </p:nvSpPr>
        <p:spPr>
          <a:prstGeom prst="rect">
            <a:avLst/>
          </a:prstGeom>
        </p:spPr>
        <p:txBody>
          <a:bodyPr/>
          <a:lstStyle/>
          <a:p>
            <a:endParaRPr/>
          </a:p>
        </p:txBody>
      </p:sp>
      <p:sp>
        <p:nvSpPr>
          <p:cNvPr id="227" name="Shape 227"/>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And our method is based on fully convolutional networks.</a:t>
            </a:r>
          </a:p>
          <a:p>
            <a:pPr defTabSz="914400">
              <a:lnSpc>
                <a:spcPct val="100000"/>
              </a:lnSpc>
              <a:defRPr sz="1400">
                <a:latin typeface="Calibri"/>
                <a:ea typeface="Calibri"/>
                <a:cs typeface="Calibri"/>
                <a:sym typeface="Calibri"/>
              </a:defRPr>
            </a:pPr>
            <a:r>
              <a:t>A fully convolutional network learns to extract features and classify them simultaneously.</a:t>
            </a: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r>
              <a:t>The input is an image patch.</a:t>
            </a:r>
          </a:p>
          <a:p>
            <a:pPr defTabSz="914400">
              <a:lnSpc>
                <a:spcPct val="100000"/>
              </a:lnSpc>
              <a:defRPr sz="1400">
                <a:latin typeface="Calibri"/>
                <a:ea typeface="Calibri"/>
                <a:cs typeface="Calibri"/>
                <a:sym typeface="Calibri"/>
              </a:defRPr>
            </a:pPr>
            <a:r>
              <a:t>Then we have convolutional blocks. </a:t>
            </a:r>
          </a:p>
          <a:p>
            <a:pPr defTabSz="914400">
              <a:lnSpc>
                <a:spcPct val="100000"/>
              </a:lnSpc>
              <a:defRPr sz="1400">
                <a:latin typeface="Calibri"/>
                <a:ea typeface="Calibri"/>
                <a:cs typeface="Calibri"/>
                <a:sym typeface="Calibri"/>
              </a:defRPr>
            </a:pPr>
            <a:r>
              <a:t>Each block consists of convolutional layers and a maxpooling layer.</a:t>
            </a:r>
          </a:p>
          <a:p>
            <a:pPr defTabSz="914400">
              <a:lnSpc>
                <a:spcPct val="100000"/>
              </a:lnSpc>
              <a:defRPr sz="1400">
                <a:latin typeface="Calibri"/>
                <a:ea typeface="Calibri"/>
                <a:cs typeface="Calibri"/>
                <a:sym typeface="Calibri"/>
              </a:defRPr>
            </a:pPr>
            <a:r>
              <a:t>First five blocks follow the design of VGG 16 network.</a:t>
            </a:r>
          </a:p>
          <a:p>
            <a:pPr defTabSz="914400">
              <a:lnSpc>
                <a:spcPct val="100000"/>
              </a:lnSpc>
              <a:defRPr sz="1400">
                <a:latin typeface="Calibri"/>
                <a:ea typeface="Calibri"/>
                <a:cs typeface="Calibri"/>
                <a:sym typeface="Calibri"/>
              </a:defRPr>
            </a:pPr>
            <a:r>
              <a:t>Then there are two additional convolutional layers 6 and 7</a:t>
            </a:r>
          </a:p>
          <a:p>
            <a:pPr defTabSz="914400">
              <a:lnSpc>
                <a:spcPct val="100000"/>
              </a:lnSpc>
              <a:defRPr sz="1400">
                <a:latin typeface="Calibri"/>
                <a:ea typeface="Calibri"/>
                <a:cs typeface="Calibri"/>
                <a:sym typeface="Calibri"/>
              </a:defRPr>
            </a:pPr>
            <a:r>
              <a:t>This part is called encoder part of the FCN. </a:t>
            </a:r>
          </a:p>
          <a:p>
            <a:pPr defTabSz="914400">
              <a:lnSpc>
                <a:spcPct val="100000"/>
              </a:lnSpc>
              <a:defRPr sz="1400">
                <a:latin typeface="Calibri"/>
                <a:ea typeface="Calibri"/>
                <a:cs typeface="Calibri"/>
                <a:sym typeface="Calibri"/>
              </a:defRPr>
            </a:pPr>
            <a:r>
              <a:t>Encoder downsamples input image by max pooling layers.</a:t>
            </a: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r>
              <a:t>Then, decoder upsamples the downsampled outputs to input image size using transpose convolution.</a:t>
            </a: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r>
              <a:t>Result is a tensor of  m by n by number of classes. This tensor contains a class label for each corresponding pixel of the input.</a:t>
            </a: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endParaRPr/>
          </a:p>
          <a:p>
            <a:pPr defTabSz="914400">
              <a:lnSpc>
                <a:spcPct val="100000"/>
              </a:lnSpc>
              <a:defRPr sz="1400">
                <a:latin typeface="Calibri"/>
                <a:ea typeface="Calibri"/>
                <a:cs typeface="Calibri"/>
                <a:sym typeface="Calibri"/>
              </a:defRPr>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pPr>
              <a:defRPr sz="1400"/>
            </a:pPr>
            <a:r>
              <a:t>These are qualitative results from our paper work compared with Bukhari et al.</a:t>
            </a:r>
          </a:p>
          <a:p>
            <a:pPr>
              <a:defRPr sz="1400"/>
            </a:pPr>
            <a:r>
              <a:t>Most important difference is that our input is not binarized.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noRot="1" noChangeAspect="1"/>
          </p:cNvSpPr>
          <p:nvPr>
            <p:ph type="sldImg"/>
          </p:nvPr>
        </p:nvSpPr>
        <p:spPr>
          <a:prstGeom prst="rect">
            <a:avLst/>
          </a:prstGeom>
        </p:spPr>
        <p:txBody>
          <a:bodyPr/>
          <a:lstStyle/>
          <a:p>
            <a:endParaRPr/>
          </a:p>
        </p:txBody>
      </p:sp>
      <p:sp>
        <p:nvSpPr>
          <p:cNvPr id="245" name="Shape 245"/>
          <p:cNvSpPr>
            <a:spLocks noGrp="1"/>
          </p:cNvSpPr>
          <p:nvPr>
            <p:ph type="body" sz="quarter" idx="1"/>
          </p:nvPr>
        </p:nvSpPr>
        <p:spPr>
          <a:prstGeom prst="rect">
            <a:avLst/>
          </a:prstGeom>
        </p:spPr>
        <p:txBody>
          <a:bodyPr/>
          <a:lstStyle/>
          <a:p>
            <a:pPr>
              <a:defRPr sz="1400"/>
            </a:pPr>
            <a:r>
              <a:t>And these are quantitative results from our paper work.</a:t>
            </a:r>
          </a:p>
          <a:p>
            <a:pPr>
              <a:defRPr sz="1400"/>
            </a:pPr>
            <a:r>
              <a:t>Our method performs as good as Bukhari et al in main text classification and they outperform us in side text classification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defTabSz="914400">
              <a:lnSpc>
                <a:spcPct val="100000"/>
              </a:lnSpc>
              <a:defRPr sz="1400">
                <a:latin typeface="Calibri"/>
                <a:ea typeface="Calibri"/>
                <a:cs typeface="Calibri"/>
                <a:sym typeface="Calibri"/>
              </a:defRPr>
            </a:pPr>
            <a:r>
              <a:t>Using FCN method we also participated ASAR 2018 Page layout analysis competition.</a:t>
            </a:r>
          </a:p>
          <a:p>
            <a:pPr defTabSz="914400">
              <a:lnSpc>
                <a:spcPct val="100000"/>
              </a:lnSpc>
              <a:defRPr sz="1400">
                <a:latin typeface="Calibri"/>
                <a:ea typeface="Calibri"/>
                <a:cs typeface="Calibri"/>
                <a:sym typeface="Calibri"/>
              </a:defRPr>
            </a:pPr>
            <a:r>
              <a:t>Here we can see an example input from this competition and its FCN prediction. In this competition we used a post processing step which further refines our results.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4833937" y="2303859"/>
            <a:ext cx="14716126" cy="4643438"/>
          </a:xfrm>
          <a:prstGeom prst="rect">
            <a:avLst/>
          </a:prstGeom>
        </p:spPr>
        <p:txBody>
          <a:bodyPr anchor="b"/>
          <a:lstStyle/>
          <a:p>
            <a:r>
              <a:t>Title Text</a:t>
            </a:r>
          </a:p>
        </p:txBody>
      </p:sp>
      <p:sp>
        <p:nvSpPr>
          <p:cNvPr id="12" name="Body Level One…"/>
          <p:cNvSpPr txBox="1">
            <a:spLocks noGrp="1"/>
          </p:cNvSpPr>
          <p:nvPr>
            <p:ph type="body" sz="quarter" idx="1"/>
          </p:nvPr>
        </p:nvSpPr>
        <p:spPr>
          <a:xfrm>
            <a:off x="4833937" y="7090171"/>
            <a:ext cx="14716126" cy="1589486"/>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4833937" y="8947546"/>
            <a:ext cx="14716126" cy="64770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4833937" y="5997575"/>
            <a:ext cx="14716126" cy="863601"/>
          </a:xfrm>
          <a:prstGeom prst="rect">
            <a:avLst/>
          </a:prstGeom>
        </p:spPr>
        <p:txBody>
          <a:bodyPr>
            <a:spAutoFit/>
          </a:bodyPr>
          <a:lstStyle>
            <a:lvl1pPr marL="0" indent="0" algn="ctr">
              <a:spcBef>
                <a:spcPts val="0"/>
              </a:spcBef>
              <a:buSzTx/>
              <a:buNone/>
              <a:defRPr sz="46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1712269" y="0"/>
            <a:ext cx="20959463" cy="13983891"/>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4305299" y="2262187"/>
            <a:ext cx="15773403" cy="1988345"/>
          </a:xfrm>
          <a:prstGeom prst="rect">
            <a:avLst/>
          </a:prstGeom>
        </p:spPr>
        <p:txBody>
          <a:bodyPr lIns="68580" tIns="68580" rIns="68580" bIns="68580"/>
          <a:lstStyle>
            <a:lvl1pPr algn="l" defTabSz="1828800">
              <a:lnSpc>
                <a:spcPct val="90000"/>
              </a:lnSpc>
              <a:defRPr sz="8600">
                <a:latin typeface="Calibri Light"/>
                <a:ea typeface="Calibri Light"/>
                <a:cs typeface="Calibri Light"/>
                <a:sym typeface="Calibri Light"/>
              </a:defRPr>
            </a:lvl1pPr>
          </a:lstStyle>
          <a:p>
            <a:r>
              <a:t>Title Text</a:t>
            </a:r>
          </a:p>
        </p:txBody>
      </p:sp>
      <p:sp>
        <p:nvSpPr>
          <p:cNvPr id="118" name="Body Level One…"/>
          <p:cNvSpPr txBox="1">
            <a:spLocks noGrp="1"/>
          </p:cNvSpPr>
          <p:nvPr>
            <p:ph type="body" sz="half" idx="1"/>
          </p:nvPr>
        </p:nvSpPr>
        <p:spPr>
          <a:xfrm>
            <a:off x="4305299" y="4452937"/>
            <a:ext cx="15773403" cy="6527008"/>
          </a:xfrm>
          <a:prstGeom prst="rect">
            <a:avLst/>
          </a:prstGeom>
        </p:spPr>
        <p:txBody>
          <a:bodyPr lIns="68580" tIns="68580" rIns="68580" bIns="68580" anchor="t"/>
          <a:lstStyle>
            <a:lvl1pPr marL="424542" indent="-424542" defTabSz="1828800">
              <a:lnSpc>
                <a:spcPct val="90000"/>
              </a:lnSpc>
              <a:spcBef>
                <a:spcPts val="2000"/>
              </a:spcBef>
              <a:buSzPct val="100000"/>
              <a:buFont typeface="Arial"/>
              <a:defRPr sz="5200">
                <a:latin typeface="Calibri"/>
                <a:ea typeface="Calibri"/>
                <a:cs typeface="Calibri"/>
                <a:sym typeface="Calibri"/>
              </a:defRPr>
            </a:lvl1pPr>
            <a:lvl2pPr marL="952500" indent="-495300" defTabSz="1828800">
              <a:lnSpc>
                <a:spcPct val="90000"/>
              </a:lnSpc>
              <a:spcBef>
                <a:spcPts val="2000"/>
              </a:spcBef>
              <a:buSzPct val="100000"/>
              <a:buFont typeface="Arial"/>
              <a:defRPr sz="5200">
                <a:latin typeface="Calibri"/>
                <a:ea typeface="Calibri"/>
                <a:cs typeface="Calibri"/>
                <a:sym typeface="Calibri"/>
              </a:defRPr>
            </a:lvl2pPr>
            <a:lvl3pPr marL="1508760" indent="-594360" defTabSz="1828800">
              <a:lnSpc>
                <a:spcPct val="90000"/>
              </a:lnSpc>
              <a:spcBef>
                <a:spcPts val="2000"/>
              </a:spcBef>
              <a:buSzPct val="100000"/>
              <a:buFont typeface="Arial"/>
              <a:defRPr sz="5200">
                <a:latin typeface="Calibri"/>
                <a:ea typeface="Calibri"/>
                <a:cs typeface="Calibri"/>
                <a:sym typeface="Calibri"/>
              </a:defRPr>
            </a:lvl3pPr>
            <a:lvl4pPr marL="2032000" indent="-660400" defTabSz="1828800">
              <a:lnSpc>
                <a:spcPct val="90000"/>
              </a:lnSpc>
              <a:spcBef>
                <a:spcPts val="2000"/>
              </a:spcBef>
              <a:buSzPct val="100000"/>
              <a:buFont typeface="Arial"/>
              <a:defRPr sz="5200">
                <a:latin typeface="Calibri"/>
                <a:ea typeface="Calibri"/>
                <a:cs typeface="Calibri"/>
                <a:sym typeface="Calibri"/>
              </a:defRPr>
            </a:lvl4pPr>
            <a:lvl5pPr marL="2489200" indent="-660400" defTabSz="1828800">
              <a:lnSpc>
                <a:spcPct val="90000"/>
              </a:lnSpc>
              <a:spcBef>
                <a:spcPts val="2000"/>
              </a:spcBef>
              <a:buSzPct val="100000"/>
              <a:buFont typeface="Arial"/>
              <a:defRPr sz="520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xfrm>
            <a:off x="20170471" y="1643606"/>
            <a:ext cx="842507" cy="911861"/>
          </a:xfrm>
          <a:prstGeom prst="rect">
            <a:avLst/>
          </a:prstGeom>
        </p:spPr>
        <p:txBody>
          <a:bodyPr lIns="68580" tIns="68580" rIns="68580" bIns="68580" anchor="ctr"/>
          <a:lstStyle>
            <a:lvl1pPr algn="r" defTabSz="1828800">
              <a:defRPr sz="52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sz="half" idx="21"/>
          </p:nvPr>
        </p:nvSpPr>
        <p:spPr>
          <a:xfrm>
            <a:off x="5329062" y="406546"/>
            <a:ext cx="13716003" cy="9148765"/>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4833937" y="9447609"/>
            <a:ext cx="14716126" cy="2000251"/>
          </a:xfrm>
          <a:prstGeom prst="rect">
            <a:avLst/>
          </a:prstGeom>
        </p:spPr>
        <p:txBody>
          <a:bodyPr anchor="b"/>
          <a:lstStyle/>
          <a:p>
            <a:r>
              <a:t>Title Text</a:t>
            </a:r>
          </a:p>
        </p:txBody>
      </p:sp>
      <p:sp>
        <p:nvSpPr>
          <p:cNvPr id="22" name="Body Level One…"/>
          <p:cNvSpPr txBox="1">
            <a:spLocks noGrp="1"/>
          </p:cNvSpPr>
          <p:nvPr>
            <p:ph type="body" sz="quarter" idx="1"/>
          </p:nvPr>
        </p:nvSpPr>
        <p:spPr>
          <a:xfrm>
            <a:off x="4833937" y="11465718"/>
            <a:ext cx="14716126" cy="1589486"/>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4833937" y="4536281"/>
            <a:ext cx="14716126" cy="46434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6231433" y="863203"/>
            <a:ext cx="17439681" cy="11626455"/>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4387453" y="892968"/>
            <a:ext cx="7500938" cy="5607845"/>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4387453" y="6643687"/>
            <a:ext cx="7500938" cy="5786438"/>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8794253" y="3637358"/>
            <a:ext cx="13260587" cy="8840392"/>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quarter" idx="1"/>
          </p:nvPr>
        </p:nvSpPr>
        <p:spPr>
          <a:xfrm>
            <a:off x="4387453" y="3643312"/>
            <a:ext cx="7500938" cy="8840392"/>
          </a:xfrm>
          <a:prstGeom prst="rect">
            <a:avLst/>
          </a:prstGeom>
        </p:spPr>
        <p:txBody>
          <a:bodyPr/>
          <a:lstStyle>
            <a:lvl1pPr marL="465364" indent="-465364">
              <a:spcBef>
                <a:spcPts val="4500"/>
              </a:spcBef>
              <a:defRPr sz="3800"/>
            </a:lvl1pPr>
            <a:lvl2pPr marL="808264" indent="-465364">
              <a:spcBef>
                <a:spcPts val="4500"/>
              </a:spcBef>
              <a:defRPr sz="3800"/>
            </a:lvl2pPr>
            <a:lvl3pPr marL="1151164" indent="-465364">
              <a:spcBef>
                <a:spcPts val="4500"/>
              </a:spcBef>
              <a:defRPr sz="3800"/>
            </a:lvl3pPr>
            <a:lvl4pPr marL="1494064" indent="-465364">
              <a:spcBef>
                <a:spcPts val="4500"/>
              </a:spcBef>
              <a:defRPr sz="3800"/>
            </a:lvl4pPr>
            <a:lvl5pPr marL="1836964" indent="-465364">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11954103" y="13073062"/>
            <a:ext cx="466269" cy="473076"/>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4387453" y="1785937"/>
            <a:ext cx="15609094" cy="1014412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2442031" y="7072312"/>
            <a:ext cx="8514489" cy="5679282"/>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2192000" y="1250156"/>
            <a:ext cx="8251032" cy="5500689"/>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291704" y="1250156"/>
            <a:ext cx="16850320" cy="11233548"/>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387453" y="357187"/>
            <a:ext cx="15609094" cy="30360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Title Text</a:t>
            </a:r>
          </a:p>
        </p:txBody>
      </p:sp>
      <p:sp>
        <p:nvSpPr>
          <p:cNvPr id="3" name="Body Level One…"/>
          <p:cNvSpPr txBox="1">
            <a:spLocks noGrp="1"/>
          </p:cNvSpPr>
          <p:nvPr>
            <p:ph type="body" idx="1"/>
          </p:nvPr>
        </p:nvSpPr>
        <p:spPr>
          <a:xfrm>
            <a:off x="4387453" y="3643312"/>
            <a:ext cx="15609094" cy="8840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4103" y="13073062"/>
            <a:ext cx="466269" cy="477671"/>
          </a:xfrm>
          <a:prstGeom prst="rect">
            <a:avLst/>
          </a:prstGeom>
          <a:ln w="12700">
            <a:miter lim="400000"/>
          </a:ln>
        </p:spPr>
        <p:txBody>
          <a:bodyPr wrap="none" lIns="71437" tIns="71437" rIns="71437" bIns="71437">
            <a:spAutoFit/>
          </a:bodyPr>
          <a:lstStyle>
            <a:lvl1pPr>
              <a:defRPr sz="22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1531"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111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1pPr>
      <a:lvl2pPr marL="10556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2pPr>
      <a:lvl3pPr marL="15001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3pPr>
      <a:lvl4pPr marL="19446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4pPr>
      <a:lvl5pPr marL="23891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5pPr>
      <a:lvl6pPr marL="28336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6pPr>
      <a:lvl7pPr marL="32781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7pPr>
      <a:lvl8pPr marL="37226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8pPr>
      <a:lvl9pPr marL="4167187" marR="0" indent="-611187" algn="l" defTabSz="821531" rtl="0" latinLnBrk="0">
        <a:lnSpc>
          <a:spcPct val="100000"/>
        </a:lnSpc>
        <a:spcBef>
          <a:spcPts val="5900"/>
        </a:spcBef>
        <a:spcAft>
          <a:spcPts val="0"/>
        </a:spcAft>
        <a:buClrTx/>
        <a:buSzPct val="145000"/>
        <a:buFontTx/>
        <a:buChar char="•"/>
        <a:tabLst/>
        <a:defRPr sz="4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1pPr>
      <a:lvl2pPr marL="0" marR="0" indent="2286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2pPr>
      <a:lvl3pPr marL="0" marR="0" indent="4572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3pPr>
      <a:lvl4pPr marL="0" marR="0" indent="6858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4pPr>
      <a:lvl5pPr marL="0" marR="0" indent="9144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5pPr>
      <a:lvl6pPr marL="0" marR="0" indent="11430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6pPr>
      <a:lvl7pPr marL="0" marR="0" indent="13716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7pPr>
      <a:lvl8pPr marL="0" marR="0" indent="16002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8pPr>
      <a:lvl9pPr marL="0" marR="0" indent="1828800" algn="ctr" defTabSz="821531"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4.tif"/></Relationships>
</file>

<file path=ppt/slides/_rels/slide12.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A recent method for document image layout analysis"/>
          <p:cNvSpPr txBox="1">
            <a:spLocks noGrp="1"/>
          </p:cNvSpPr>
          <p:nvPr>
            <p:ph type="title"/>
          </p:nvPr>
        </p:nvSpPr>
        <p:spPr>
          <a:xfrm>
            <a:off x="4387453" y="2416968"/>
            <a:ext cx="7500938" cy="5607845"/>
          </a:xfrm>
          <a:prstGeom prst="rect">
            <a:avLst/>
          </a:prstGeom>
        </p:spPr>
        <p:txBody>
          <a:bodyPr/>
          <a:lstStyle>
            <a:lvl1pPr defTabSz="731162">
              <a:defRPr sz="7476"/>
            </a:lvl1pPr>
          </a:lstStyle>
          <a:p>
            <a:r>
              <a:t>A recent method for document image layout analysis</a:t>
            </a:r>
          </a:p>
        </p:txBody>
      </p:sp>
      <p:sp>
        <p:nvSpPr>
          <p:cNvPr id="129" name="Berat Kurar Barakat"/>
          <p:cNvSpPr txBox="1">
            <a:spLocks noGrp="1"/>
          </p:cNvSpPr>
          <p:nvPr>
            <p:ph type="body" sz="quarter" idx="1"/>
          </p:nvPr>
        </p:nvSpPr>
        <p:spPr>
          <a:xfrm>
            <a:off x="4387453" y="9405937"/>
            <a:ext cx="7500938" cy="2003599"/>
          </a:xfrm>
          <a:prstGeom prst="rect">
            <a:avLst/>
          </a:prstGeom>
        </p:spPr>
        <p:txBody>
          <a:bodyPr/>
          <a:lstStyle/>
          <a:p>
            <a:r>
              <a:t>Berat Kurar Barakat</a:t>
            </a:r>
          </a:p>
        </p:txBody>
      </p:sp>
      <p:grpSp>
        <p:nvGrpSpPr>
          <p:cNvPr id="132" name="Image Gallery"/>
          <p:cNvGrpSpPr/>
          <p:nvPr/>
        </p:nvGrpSpPr>
        <p:grpSpPr>
          <a:xfrm>
            <a:off x="12519421" y="1140098"/>
            <a:ext cx="8410930" cy="11728702"/>
            <a:chOff x="0" y="0"/>
            <a:chExt cx="8410928" cy="11728701"/>
          </a:xfrm>
        </p:grpSpPr>
        <p:pic>
          <p:nvPicPr>
            <p:cNvPr id="130" name="overlay.png" descr="overlay.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8410929" cy="11078617"/>
            </a:xfrm>
            <a:prstGeom prst="rect">
              <a:avLst/>
            </a:prstGeom>
            <a:ln w="12700" cap="flat">
              <a:noFill/>
              <a:miter lim="400000"/>
            </a:ln>
            <a:effectLst/>
          </p:spPr>
        </p:pic>
        <p:sp>
          <p:nvSpPr>
            <p:cNvPr id="131" name="Courtesy Leipzig University"/>
            <p:cNvSpPr/>
            <p:nvPr/>
          </p:nvSpPr>
          <p:spPr>
            <a:xfrm>
              <a:off x="0" y="11154816"/>
              <a:ext cx="8410929" cy="573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noAutofit/>
            </a:bodyPr>
            <a:lstStyle>
              <a:lvl1pPr>
                <a:defRPr sz="2800"/>
              </a:lvl1pPr>
            </a:lstStyle>
            <a:p>
              <a:r>
                <a:t>Courtesy Leipzig University</a:t>
              </a: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Competition results</a:t>
            </a:r>
          </a:p>
        </p:txBody>
      </p:sp>
      <p:sp>
        <p:nvSpPr>
          <p:cNvPr id="260" name="Slide Number Placeholder 5"/>
          <p:cNvSpPr txBox="1">
            <a:spLocks noGrp="1"/>
          </p:cNvSpPr>
          <p:nvPr>
            <p:ph type="sldNum" sz="quarter" idx="2"/>
          </p:nvPr>
        </p:nvSpPr>
        <p:spPr>
          <a:xfrm>
            <a:off x="20170471" y="-4341"/>
            <a:ext cx="842507"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261" name="Rectangle 2"/>
          <p:cNvSpPr txBox="1"/>
          <p:nvPr/>
        </p:nvSpPr>
        <p:spPr>
          <a:xfrm>
            <a:off x="3312136" y="1599305"/>
            <a:ext cx="15837090" cy="1013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6000">
                <a:latin typeface="Calibri"/>
                <a:ea typeface="Calibri"/>
                <a:cs typeface="Calibri"/>
                <a:sym typeface="Calibri"/>
              </a:defRPr>
            </a:lvl1pPr>
          </a:lstStyle>
          <a:p>
            <a:r>
              <a:t>ASAR 2018 Page layout analysis competition</a:t>
            </a:r>
          </a:p>
        </p:txBody>
      </p:sp>
      <p:graphicFrame>
        <p:nvGraphicFramePr>
          <p:cNvPr id="262" name="Table 1"/>
          <p:cNvGraphicFramePr/>
          <p:nvPr/>
        </p:nvGraphicFramePr>
        <p:xfrm>
          <a:off x="4316807" y="4728744"/>
          <a:ext cx="15768245" cy="4282679"/>
        </p:xfrm>
        <a:graphic>
          <a:graphicData uri="http://schemas.openxmlformats.org/drawingml/2006/table">
            <a:tbl>
              <a:tblPr>
                <a:tableStyleId>{4C3C2611-4C71-4FC5-86AE-919BDF0F9419}</a:tableStyleId>
              </a:tblPr>
              <a:tblGrid>
                <a:gridCol w="5251848">
                  <a:extLst>
                    <a:ext uri="{9D8B030D-6E8A-4147-A177-3AD203B41FA5}">
                      <a16:colId xmlns:a16="http://schemas.microsoft.com/office/drawing/2014/main" val="20000"/>
                    </a:ext>
                  </a:extLst>
                </a:gridCol>
                <a:gridCol w="5251848">
                  <a:extLst>
                    <a:ext uri="{9D8B030D-6E8A-4147-A177-3AD203B41FA5}">
                      <a16:colId xmlns:a16="http://schemas.microsoft.com/office/drawing/2014/main" val="20001"/>
                    </a:ext>
                  </a:extLst>
                </a:gridCol>
                <a:gridCol w="5251848">
                  <a:extLst>
                    <a:ext uri="{9D8B030D-6E8A-4147-A177-3AD203B41FA5}">
                      <a16:colId xmlns:a16="http://schemas.microsoft.com/office/drawing/2014/main" val="20002"/>
                    </a:ext>
                  </a:extLst>
                </a:gridCol>
              </a:tblGrid>
              <a:tr h="1089611">
                <a:tc>
                  <a:txBody>
                    <a:bodyPr/>
                    <a:lstStyle/>
                    <a:p>
                      <a:pPr algn="l" defTabSz="1828800">
                        <a:defRPr sz="6000">
                          <a:latin typeface="Calibri"/>
                          <a:ea typeface="Calibri"/>
                          <a:cs typeface="Calibri"/>
                          <a:sym typeface="Calibri"/>
                        </a:defRPr>
                      </a:pPr>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Pixel F1</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Block F1</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0"/>
                  </a:ext>
                </a:extLst>
              </a:tr>
              <a:tr h="1060122">
                <a:tc>
                  <a:txBody>
                    <a:bodyPr/>
                    <a:lstStyle/>
                    <a:p>
                      <a:pPr algn="l" defTabSz="1828800">
                        <a:defRPr sz="1800"/>
                      </a:pPr>
                      <a:r>
                        <a:rPr sz="6000">
                          <a:latin typeface="Calibri"/>
                          <a:ea typeface="Calibri"/>
                          <a:cs typeface="Calibri"/>
                          <a:sym typeface="Calibri"/>
                        </a:rPr>
                        <a:t>FCN</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b="1">
                          <a:latin typeface="Calibri"/>
                          <a:ea typeface="Calibri"/>
                          <a:cs typeface="Calibri"/>
                          <a:sym typeface="Calibri"/>
                        </a:rPr>
                        <a:t>0.86</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b="1">
                          <a:latin typeface="Calibri"/>
                          <a:ea typeface="Calibri"/>
                          <a:cs typeface="Calibri"/>
                          <a:sym typeface="Calibri"/>
                        </a:rPr>
                        <a:t>0.92</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1060122">
                <a:tc>
                  <a:txBody>
                    <a:bodyPr/>
                    <a:lstStyle/>
                    <a:p>
                      <a:pPr algn="l" defTabSz="1828800">
                        <a:defRPr sz="1800"/>
                      </a:pPr>
                      <a:r>
                        <a:rPr sz="6000">
                          <a:latin typeface="Calibri"/>
                          <a:ea typeface="Calibri"/>
                          <a:cs typeface="Calibri"/>
                          <a:sym typeface="Calibri"/>
                        </a:rPr>
                        <a:t>RFAAD</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0.64</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0.79</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r h="1060122">
                <a:tc>
                  <a:txBody>
                    <a:bodyPr/>
                    <a:lstStyle/>
                    <a:p>
                      <a:pPr algn="l" defTabSz="1828800">
                        <a:defRPr sz="1800"/>
                      </a:pPr>
                      <a:r>
                        <a:rPr sz="6000">
                          <a:latin typeface="Calibri"/>
                          <a:ea typeface="Calibri"/>
                          <a:cs typeface="Calibri"/>
                          <a:sym typeface="Calibri"/>
                        </a:rPr>
                        <a:t>AdaTh</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0.84</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0.84</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Competition results</a:t>
            </a:r>
          </a:p>
        </p:txBody>
      </p:sp>
      <p:sp>
        <p:nvSpPr>
          <p:cNvPr id="267" name="Slide Number Placeholder 5"/>
          <p:cNvSpPr txBox="1">
            <a:spLocks noGrp="1"/>
          </p:cNvSpPr>
          <p:nvPr>
            <p:ph type="sldNum" sz="quarter" idx="2"/>
          </p:nvPr>
        </p:nvSpPr>
        <p:spPr>
          <a:xfrm>
            <a:off x="20170471" y="-75778"/>
            <a:ext cx="842507"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268" name="Rectangle 2"/>
          <p:cNvSpPr txBox="1"/>
          <p:nvPr/>
        </p:nvSpPr>
        <p:spPr>
          <a:xfrm>
            <a:off x="3379041" y="1454557"/>
            <a:ext cx="21162705"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5200">
                <a:latin typeface="Calibri"/>
                <a:ea typeface="Calibri"/>
                <a:cs typeface="Calibri"/>
                <a:sym typeface="Calibri"/>
              </a:defRPr>
            </a:lvl1pPr>
          </a:lstStyle>
          <a:p>
            <a:r>
              <a:t>ICFHR 2018 Arabic scientific manuscript layout analysis competition</a:t>
            </a:r>
          </a:p>
        </p:txBody>
      </p:sp>
      <p:pic>
        <p:nvPicPr>
          <p:cNvPr id="269" name="Image" descr="Image"/>
          <p:cNvPicPr>
            <a:picLocks noChangeAspect="1"/>
          </p:cNvPicPr>
          <p:nvPr/>
        </p:nvPicPr>
        <p:blipFill>
          <a:blip r:embed="rId3"/>
          <a:stretch>
            <a:fillRect/>
          </a:stretch>
        </p:blipFill>
        <p:spPr>
          <a:xfrm>
            <a:off x="4741593" y="4673022"/>
            <a:ext cx="5835287" cy="8931558"/>
          </a:xfrm>
          <a:prstGeom prst="rect">
            <a:avLst/>
          </a:prstGeom>
          <a:ln w="12700">
            <a:miter lim="400000"/>
          </a:ln>
        </p:spPr>
      </p:pic>
      <p:pic>
        <p:nvPicPr>
          <p:cNvPr id="270" name="Or 5593_0079.tif" descr="Or 5593_0079.t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889725" y="4682397"/>
            <a:ext cx="5817427" cy="8909470"/>
          </a:xfrm>
          <a:prstGeom prst="rect">
            <a:avLst/>
          </a:prstGeom>
          <a:ln w="12700">
            <a:solidFill>
              <a:srgbClr val="000000"/>
            </a:solidFill>
          </a:ln>
        </p:spPr>
      </p:pic>
      <p:sp>
        <p:nvSpPr>
          <p:cNvPr id="271" name="TextBox 11"/>
          <p:cNvSpPr txBox="1"/>
          <p:nvPr/>
        </p:nvSpPr>
        <p:spPr>
          <a:xfrm>
            <a:off x="6875923" y="3492414"/>
            <a:ext cx="1507955" cy="81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4600" b="0">
                <a:latin typeface="Calibri"/>
                <a:ea typeface="Calibri"/>
                <a:cs typeface="Calibri"/>
                <a:sym typeface="Calibri"/>
              </a:defRPr>
            </a:lvl1pPr>
          </a:lstStyle>
          <a:p>
            <a:r>
              <a:t>Input</a:t>
            </a:r>
          </a:p>
        </p:txBody>
      </p:sp>
      <p:sp>
        <p:nvSpPr>
          <p:cNvPr id="272" name="TextBox 17"/>
          <p:cNvSpPr txBox="1"/>
          <p:nvPr/>
        </p:nvSpPr>
        <p:spPr>
          <a:xfrm>
            <a:off x="12334013" y="3492414"/>
            <a:ext cx="6928850" cy="81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80" tIns="68580" rIns="68580" bIns="68580">
            <a:spAutoFit/>
          </a:bodyPr>
          <a:lstStyle>
            <a:lvl1pPr algn="l" defTabSz="1828800">
              <a:defRPr sz="4600" b="0">
                <a:latin typeface="Calibri"/>
                <a:ea typeface="Calibri"/>
                <a:cs typeface="Calibri"/>
                <a:sym typeface="Calibri"/>
              </a:defRPr>
            </a:lvl1pPr>
          </a:lstStyle>
          <a:p>
            <a:r>
              <a:t>Postprocessed prediction</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Competition results</a:t>
            </a:r>
          </a:p>
        </p:txBody>
      </p:sp>
      <p:sp>
        <p:nvSpPr>
          <p:cNvPr id="277" name="Slide Number Placeholder 5"/>
          <p:cNvSpPr txBox="1">
            <a:spLocks noGrp="1"/>
          </p:cNvSpPr>
          <p:nvPr>
            <p:ph type="sldNum" sz="quarter" idx="2"/>
          </p:nvPr>
        </p:nvSpPr>
        <p:spPr>
          <a:xfrm>
            <a:off x="20170471" y="-4341"/>
            <a:ext cx="842507"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278" name="Rectangle 2"/>
          <p:cNvSpPr txBox="1"/>
          <p:nvPr/>
        </p:nvSpPr>
        <p:spPr>
          <a:xfrm>
            <a:off x="3379041" y="1454557"/>
            <a:ext cx="21162705"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5200">
                <a:latin typeface="Calibri"/>
                <a:ea typeface="Calibri"/>
                <a:cs typeface="Calibri"/>
                <a:sym typeface="Calibri"/>
              </a:defRPr>
            </a:lvl1pPr>
          </a:lstStyle>
          <a:p>
            <a:r>
              <a:t>ICFHR 2018 Arabic scientific manuscript layout analysis competition</a:t>
            </a:r>
          </a:p>
        </p:txBody>
      </p:sp>
      <p:pic>
        <p:nvPicPr>
          <p:cNvPr id="279" name="Image" descr="Image"/>
          <p:cNvPicPr>
            <a:picLocks noChangeAspect="1"/>
          </p:cNvPicPr>
          <p:nvPr/>
        </p:nvPicPr>
        <p:blipFill>
          <a:blip r:embed="rId3"/>
          <a:stretch>
            <a:fillRect/>
          </a:stretch>
        </p:blipFill>
        <p:spPr>
          <a:xfrm>
            <a:off x="4594420" y="3382899"/>
            <a:ext cx="15195160" cy="10008503"/>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Transpose convolution</a:t>
            </a:r>
          </a:p>
        </p:txBody>
      </p:sp>
      <p:sp>
        <p:nvSpPr>
          <p:cNvPr id="285" name="Slide Number Placeholder 5"/>
          <p:cNvSpPr txBox="1">
            <a:spLocks noGrp="1"/>
          </p:cNvSpPr>
          <p:nvPr>
            <p:ph type="sldNum" sz="quarter" idx="2"/>
          </p:nvPr>
        </p:nvSpPr>
        <p:spPr>
          <a:xfrm>
            <a:off x="20170471" y="-75778"/>
            <a:ext cx="842507"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pic>
        <p:nvPicPr>
          <p:cNvPr id="286" name="YyCu2.gif" descr="YyCu2.gif"/>
          <p:cNvPicPr>
            <a:picLocks/>
          </p:cNvPicPr>
          <p:nvPr/>
        </p:nvPicPr>
        <p:blipFill>
          <a:blip r:embed="rId3"/>
          <a:stretch>
            <a:fillRect/>
          </a:stretch>
        </p:blipFill>
        <p:spPr>
          <a:xfrm>
            <a:off x="9120187" y="3411140"/>
            <a:ext cx="8237683" cy="9243447"/>
          </a:xfrm>
          <a:prstGeom prst="rect">
            <a:avLst/>
          </a:prstGeom>
          <a:ln w="12700">
            <a:miter lim="400000"/>
          </a:ln>
        </p:spPr>
      </p:pic>
      <p:sp>
        <p:nvSpPr>
          <p:cNvPr id="287" name="Title 1"/>
          <p:cNvSpPr txBox="1"/>
          <p:nvPr/>
        </p:nvSpPr>
        <p:spPr>
          <a:xfrm>
            <a:off x="3048000" y="0"/>
            <a:ext cx="17145000" cy="898073"/>
          </a:xfrm>
          <a:prstGeom prst="rect">
            <a:avLst/>
          </a:prstGeom>
          <a:solidFill>
            <a:srgbClr val="DAE3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nchor="ctr">
            <a:normAutofit/>
          </a:bodyPr>
          <a:lstStyle>
            <a:lvl1pPr algn="l" defTabSz="1183005">
              <a:lnSpc>
                <a:spcPct val="90000"/>
              </a:lnSpc>
              <a:defRPr sz="4968" b="0">
                <a:latin typeface="Calibri Light"/>
                <a:ea typeface="Calibri Light"/>
                <a:cs typeface="Calibri Light"/>
                <a:sym typeface="Calibri Light"/>
              </a:defRPr>
            </a:lvl1pPr>
          </a:lstStyle>
          <a:p>
            <a:r>
              <a:t>Transpose convolution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itle 1"/>
          <p:cNvSpPr txBox="1">
            <a:spLocks noGrp="1"/>
          </p:cNvSpPr>
          <p:nvPr>
            <p:ph type="title"/>
          </p:nvPr>
        </p:nvSpPr>
        <p:spPr>
          <a:xfrm>
            <a:off x="3047999" y="17452"/>
            <a:ext cx="18288001" cy="957944"/>
          </a:xfrm>
          <a:prstGeom prst="rect">
            <a:avLst/>
          </a:prstGeom>
          <a:solidFill>
            <a:srgbClr val="DAE3F3"/>
          </a:solidFill>
        </p:spPr>
        <p:txBody>
          <a:bodyPr/>
          <a:lstStyle>
            <a:lvl1pPr defTabSz="1316736">
              <a:defRPr sz="5328"/>
            </a:lvl1pPr>
          </a:lstStyle>
          <a:p>
            <a:r>
              <a:t>Problem definition</a:t>
            </a:r>
          </a:p>
        </p:txBody>
      </p:sp>
      <p:sp>
        <p:nvSpPr>
          <p:cNvPr id="137" name="Slide Number Placeholder 5"/>
          <p:cNvSpPr txBox="1">
            <a:spLocks noGrp="1"/>
          </p:cNvSpPr>
          <p:nvPr>
            <p:ph type="sldNum" sz="quarter" idx="2"/>
          </p:nvPr>
        </p:nvSpPr>
        <p:spPr>
          <a:xfrm>
            <a:off x="20666450" y="40493"/>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pic>
        <p:nvPicPr>
          <p:cNvPr id="138" name="Picture 6" descr="Picture 6"/>
          <p:cNvPicPr>
            <a:picLocks noChangeAspect="1"/>
          </p:cNvPicPr>
          <p:nvPr/>
        </p:nvPicPr>
        <p:blipFill>
          <a:blip r:embed="rId3"/>
          <a:stretch>
            <a:fillRect/>
          </a:stretch>
        </p:blipFill>
        <p:spPr>
          <a:xfrm>
            <a:off x="8717095" y="2774491"/>
            <a:ext cx="6949809" cy="9227009"/>
          </a:xfrm>
          <a:prstGeom prst="rect">
            <a:avLst/>
          </a:prstGeom>
          <a:ln w="12700">
            <a:miter lim="400000"/>
          </a:ln>
        </p:spPr>
      </p:pic>
      <p:sp>
        <p:nvSpPr>
          <p:cNvPr id="139" name="Rectangle 8"/>
          <p:cNvSpPr/>
          <p:nvPr/>
        </p:nvSpPr>
        <p:spPr>
          <a:xfrm>
            <a:off x="10600949" y="4037075"/>
            <a:ext cx="4352540" cy="6656834"/>
          </a:xfrm>
          <a:prstGeom prst="rect">
            <a:avLst/>
          </a:prstGeom>
          <a:solidFill>
            <a:srgbClr val="0433FF">
              <a:alpha val="25393"/>
            </a:srgbClr>
          </a:solidFill>
          <a:ln w="12700">
            <a:solidFill>
              <a:srgbClr val="0433FF">
                <a:alpha val="25393"/>
              </a:srgbClr>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0" name="Freeform 11"/>
          <p:cNvSpPr/>
          <p:nvPr/>
        </p:nvSpPr>
        <p:spPr>
          <a:xfrm>
            <a:off x="8781855" y="2748231"/>
            <a:ext cx="6629065" cy="1695377"/>
          </a:xfrm>
          <a:custGeom>
            <a:avLst/>
            <a:gdLst/>
            <a:ahLst/>
            <a:cxnLst>
              <a:cxn ang="0">
                <a:pos x="wd2" y="hd2"/>
              </a:cxn>
              <a:cxn ang="5400000">
                <a:pos x="wd2" y="hd2"/>
              </a:cxn>
              <a:cxn ang="10800000">
                <a:pos x="wd2" y="hd2"/>
              </a:cxn>
              <a:cxn ang="16200000">
                <a:pos x="wd2" y="hd2"/>
              </a:cxn>
            </a:cxnLst>
            <a:rect l="0" t="0" r="r" b="b"/>
            <a:pathLst>
              <a:path w="21493" h="20929" extrusionOk="0">
                <a:moveTo>
                  <a:pt x="21196" y="3047"/>
                </a:moveTo>
                <a:cubicBezTo>
                  <a:pt x="21198" y="3146"/>
                  <a:pt x="21299" y="7207"/>
                  <a:pt x="21314" y="7452"/>
                </a:cubicBezTo>
                <a:cubicBezTo>
                  <a:pt x="21333" y="7753"/>
                  <a:pt x="21393" y="7971"/>
                  <a:pt x="21433" y="8230"/>
                </a:cubicBezTo>
                <a:cubicBezTo>
                  <a:pt x="21453" y="8575"/>
                  <a:pt x="21492" y="8910"/>
                  <a:pt x="21492" y="9266"/>
                </a:cubicBezTo>
                <a:cubicBezTo>
                  <a:pt x="21492" y="11083"/>
                  <a:pt x="21504" y="12920"/>
                  <a:pt x="21433" y="14709"/>
                </a:cubicBezTo>
                <a:cubicBezTo>
                  <a:pt x="21421" y="15016"/>
                  <a:pt x="21319" y="15088"/>
                  <a:pt x="21255" y="15227"/>
                </a:cubicBezTo>
                <a:cubicBezTo>
                  <a:pt x="21199" y="15349"/>
                  <a:pt x="21133" y="15364"/>
                  <a:pt x="21077" y="15486"/>
                </a:cubicBezTo>
                <a:cubicBezTo>
                  <a:pt x="20668" y="16381"/>
                  <a:pt x="21156" y="15725"/>
                  <a:pt x="20662" y="16264"/>
                </a:cubicBezTo>
                <a:cubicBezTo>
                  <a:pt x="19526" y="16137"/>
                  <a:pt x="18459" y="16129"/>
                  <a:pt x="17342" y="15746"/>
                </a:cubicBezTo>
                <a:lnTo>
                  <a:pt x="15326" y="14968"/>
                </a:lnTo>
                <a:lnTo>
                  <a:pt x="10048" y="15227"/>
                </a:lnTo>
                <a:cubicBezTo>
                  <a:pt x="9986" y="15233"/>
                  <a:pt x="9933" y="15486"/>
                  <a:pt x="9870" y="15486"/>
                </a:cubicBezTo>
                <a:cubicBezTo>
                  <a:pt x="9376" y="15486"/>
                  <a:pt x="8882" y="15314"/>
                  <a:pt x="8388" y="15227"/>
                </a:cubicBezTo>
                <a:cubicBezTo>
                  <a:pt x="4746" y="15589"/>
                  <a:pt x="6112" y="11660"/>
                  <a:pt x="5720" y="20670"/>
                </a:cubicBezTo>
                <a:cubicBezTo>
                  <a:pt x="5708" y="20938"/>
                  <a:pt x="5601" y="20842"/>
                  <a:pt x="5542" y="20929"/>
                </a:cubicBezTo>
                <a:cubicBezTo>
                  <a:pt x="5502" y="20900"/>
                  <a:pt x="4956" y="20519"/>
                  <a:pt x="4890" y="20410"/>
                </a:cubicBezTo>
                <a:cubicBezTo>
                  <a:pt x="4668" y="20047"/>
                  <a:pt x="4732" y="19691"/>
                  <a:pt x="4534" y="19115"/>
                </a:cubicBezTo>
                <a:cubicBezTo>
                  <a:pt x="4482" y="18963"/>
                  <a:pt x="4412" y="18978"/>
                  <a:pt x="4356" y="18855"/>
                </a:cubicBezTo>
                <a:cubicBezTo>
                  <a:pt x="4292" y="18716"/>
                  <a:pt x="4242" y="18476"/>
                  <a:pt x="4178" y="18337"/>
                </a:cubicBezTo>
                <a:cubicBezTo>
                  <a:pt x="4122" y="18215"/>
                  <a:pt x="4054" y="18216"/>
                  <a:pt x="4000" y="18078"/>
                </a:cubicBezTo>
                <a:cubicBezTo>
                  <a:pt x="3816" y="17607"/>
                  <a:pt x="3645" y="17041"/>
                  <a:pt x="3467" y="16523"/>
                </a:cubicBezTo>
                <a:cubicBezTo>
                  <a:pt x="3407" y="16350"/>
                  <a:pt x="3339" y="16225"/>
                  <a:pt x="3289" y="16005"/>
                </a:cubicBezTo>
                <a:cubicBezTo>
                  <a:pt x="3170" y="15486"/>
                  <a:pt x="3092" y="14682"/>
                  <a:pt x="2933" y="14450"/>
                </a:cubicBezTo>
                <a:lnTo>
                  <a:pt x="2755" y="14191"/>
                </a:lnTo>
                <a:cubicBezTo>
                  <a:pt x="2235" y="11919"/>
                  <a:pt x="2895" y="14699"/>
                  <a:pt x="2399" y="12895"/>
                </a:cubicBezTo>
                <a:cubicBezTo>
                  <a:pt x="2335" y="12660"/>
                  <a:pt x="2291" y="12321"/>
                  <a:pt x="2222" y="12117"/>
                </a:cubicBezTo>
                <a:cubicBezTo>
                  <a:pt x="2170" y="11966"/>
                  <a:pt x="2100" y="11980"/>
                  <a:pt x="2044" y="11858"/>
                </a:cubicBezTo>
                <a:cubicBezTo>
                  <a:pt x="1980" y="11719"/>
                  <a:pt x="1929" y="11479"/>
                  <a:pt x="1866" y="11340"/>
                </a:cubicBezTo>
                <a:cubicBezTo>
                  <a:pt x="1810" y="11218"/>
                  <a:pt x="1744" y="11203"/>
                  <a:pt x="1688" y="11081"/>
                </a:cubicBezTo>
                <a:cubicBezTo>
                  <a:pt x="1624" y="10941"/>
                  <a:pt x="1574" y="10702"/>
                  <a:pt x="1510" y="10562"/>
                </a:cubicBezTo>
                <a:cubicBezTo>
                  <a:pt x="1454" y="10440"/>
                  <a:pt x="1392" y="10382"/>
                  <a:pt x="1332" y="10303"/>
                </a:cubicBezTo>
                <a:cubicBezTo>
                  <a:pt x="858" y="9682"/>
                  <a:pt x="1011" y="9854"/>
                  <a:pt x="561" y="9526"/>
                </a:cubicBezTo>
                <a:cubicBezTo>
                  <a:pt x="502" y="9353"/>
                  <a:pt x="434" y="9228"/>
                  <a:pt x="383" y="9007"/>
                </a:cubicBezTo>
                <a:cubicBezTo>
                  <a:pt x="213" y="8265"/>
                  <a:pt x="302" y="8295"/>
                  <a:pt x="206" y="7452"/>
                </a:cubicBezTo>
                <a:cubicBezTo>
                  <a:pt x="174" y="7174"/>
                  <a:pt x="126" y="6934"/>
                  <a:pt x="87" y="6675"/>
                </a:cubicBezTo>
                <a:cubicBezTo>
                  <a:pt x="62" y="5699"/>
                  <a:pt x="-96" y="728"/>
                  <a:pt x="87" y="455"/>
                </a:cubicBezTo>
                <a:cubicBezTo>
                  <a:pt x="835" y="-662"/>
                  <a:pt x="1668" y="616"/>
                  <a:pt x="2459" y="714"/>
                </a:cubicBezTo>
                <a:lnTo>
                  <a:pt x="6372" y="1232"/>
                </a:lnTo>
                <a:cubicBezTo>
                  <a:pt x="6530" y="1319"/>
                  <a:pt x="6693" y="1308"/>
                  <a:pt x="6846" y="1492"/>
                </a:cubicBezTo>
                <a:cubicBezTo>
                  <a:pt x="6915" y="1574"/>
                  <a:pt x="6959" y="1887"/>
                  <a:pt x="7024" y="2010"/>
                </a:cubicBezTo>
                <a:cubicBezTo>
                  <a:pt x="7099" y="2150"/>
                  <a:pt x="7182" y="2183"/>
                  <a:pt x="7262" y="2269"/>
                </a:cubicBezTo>
                <a:cubicBezTo>
                  <a:pt x="7531" y="3055"/>
                  <a:pt x="7337" y="2587"/>
                  <a:pt x="7617" y="3047"/>
                </a:cubicBezTo>
                <a:cubicBezTo>
                  <a:pt x="7717" y="3210"/>
                  <a:pt x="7807" y="3556"/>
                  <a:pt x="7914" y="3565"/>
                </a:cubicBezTo>
                <a:cubicBezTo>
                  <a:pt x="10779" y="3815"/>
                  <a:pt x="13646" y="3738"/>
                  <a:pt x="16511" y="3824"/>
                </a:cubicBezTo>
                <a:cubicBezTo>
                  <a:pt x="20484" y="3544"/>
                  <a:pt x="20415" y="3176"/>
                  <a:pt x="21196" y="3047"/>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1" name="Freeform 12"/>
          <p:cNvSpPr/>
          <p:nvPr/>
        </p:nvSpPr>
        <p:spPr>
          <a:xfrm>
            <a:off x="8918447" y="3703754"/>
            <a:ext cx="642580" cy="1394589"/>
          </a:xfrm>
          <a:custGeom>
            <a:avLst/>
            <a:gdLst/>
            <a:ahLst/>
            <a:cxnLst>
              <a:cxn ang="0">
                <a:pos x="wd2" y="hd2"/>
              </a:cxn>
              <a:cxn ang="5400000">
                <a:pos x="wd2" y="hd2"/>
              </a:cxn>
              <a:cxn ang="10800000">
                <a:pos x="wd2" y="hd2"/>
              </a:cxn>
              <a:cxn ang="16200000">
                <a:pos x="wd2" y="hd2"/>
              </a:cxn>
            </a:cxnLst>
            <a:rect l="0" t="0" r="r" b="b"/>
            <a:pathLst>
              <a:path w="14032" h="19112" extrusionOk="0">
                <a:moveTo>
                  <a:pt x="1198" y="18603"/>
                </a:moveTo>
                <a:lnTo>
                  <a:pt x="7588" y="18853"/>
                </a:lnTo>
                <a:cubicBezTo>
                  <a:pt x="8790" y="18914"/>
                  <a:pt x="9980" y="19158"/>
                  <a:pt x="11182" y="19104"/>
                </a:cubicBezTo>
                <a:cubicBezTo>
                  <a:pt x="11897" y="19072"/>
                  <a:pt x="12513" y="18770"/>
                  <a:pt x="13179" y="18603"/>
                </a:cubicBezTo>
                <a:cubicBezTo>
                  <a:pt x="13046" y="18352"/>
                  <a:pt x="12797" y="18115"/>
                  <a:pt x="12780" y="17851"/>
                </a:cubicBezTo>
                <a:cubicBezTo>
                  <a:pt x="11469" y="-2442"/>
                  <a:pt x="21600" y="-145"/>
                  <a:pt x="0" y="307"/>
                </a:cubicBezTo>
                <a:cubicBezTo>
                  <a:pt x="133" y="4233"/>
                  <a:pt x="82" y="8164"/>
                  <a:pt x="399" y="12087"/>
                </a:cubicBezTo>
                <a:cubicBezTo>
                  <a:pt x="482" y="13102"/>
                  <a:pt x="979" y="14087"/>
                  <a:pt x="1198" y="15094"/>
                </a:cubicBezTo>
                <a:cubicBezTo>
                  <a:pt x="1379" y="15926"/>
                  <a:pt x="1335" y="16777"/>
                  <a:pt x="1597" y="17600"/>
                </a:cubicBezTo>
                <a:cubicBezTo>
                  <a:pt x="1738" y="18041"/>
                  <a:pt x="2396" y="18853"/>
                  <a:pt x="1198" y="18603"/>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2" name="Freeform 14"/>
          <p:cNvSpPr/>
          <p:nvPr/>
        </p:nvSpPr>
        <p:spPr>
          <a:xfrm>
            <a:off x="9561025" y="4585716"/>
            <a:ext cx="1039927" cy="1716438"/>
          </a:xfrm>
          <a:custGeom>
            <a:avLst/>
            <a:gdLst/>
            <a:ahLst/>
            <a:cxnLst>
              <a:cxn ang="0">
                <a:pos x="wd2" y="hd2"/>
              </a:cxn>
              <a:cxn ang="5400000">
                <a:pos x="wd2" y="hd2"/>
              </a:cxn>
              <a:cxn ang="10800000">
                <a:pos x="wd2" y="hd2"/>
              </a:cxn>
              <a:cxn ang="16200000">
                <a:pos x="wd2" y="hd2"/>
              </a:cxn>
            </a:cxnLst>
            <a:rect l="0" t="0" r="r" b="b"/>
            <a:pathLst>
              <a:path w="16959" h="21583" extrusionOk="0">
                <a:moveTo>
                  <a:pt x="0" y="696"/>
                </a:moveTo>
                <a:cubicBezTo>
                  <a:pt x="104" y="2089"/>
                  <a:pt x="235" y="3480"/>
                  <a:pt x="314" y="4874"/>
                </a:cubicBezTo>
                <a:cubicBezTo>
                  <a:pt x="445" y="7194"/>
                  <a:pt x="387" y="9521"/>
                  <a:pt x="628" y="11836"/>
                </a:cubicBezTo>
                <a:cubicBezTo>
                  <a:pt x="702" y="12547"/>
                  <a:pt x="1078" y="13224"/>
                  <a:pt x="1256" y="13925"/>
                </a:cubicBezTo>
                <a:cubicBezTo>
                  <a:pt x="1392" y="14462"/>
                  <a:pt x="1455" y="15009"/>
                  <a:pt x="1570" y="15549"/>
                </a:cubicBezTo>
                <a:cubicBezTo>
                  <a:pt x="1769" y="16479"/>
                  <a:pt x="2033" y="17401"/>
                  <a:pt x="2198" y="18334"/>
                </a:cubicBezTo>
                <a:cubicBezTo>
                  <a:pt x="2348" y="19181"/>
                  <a:pt x="2512" y="20887"/>
                  <a:pt x="2512" y="20887"/>
                </a:cubicBezTo>
                <a:cubicBezTo>
                  <a:pt x="5862" y="20964"/>
                  <a:pt x="9219" y="20938"/>
                  <a:pt x="12562" y="21119"/>
                </a:cubicBezTo>
                <a:cubicBezTo>
                  <a:pt x="21456" y="21600"/>
                  <a:pt x="13776" y="21583"/>
                  <a:pt x="15702" y="21583"/>
                </a:cubicBezTo>
                <a:cubicBezTo>
                  <a:pt x="15291" y="9748"/>
                  <a:pt x="15388" y="15550"/>
                  <a:pt x="15388" y="4177"/>
                </a:cubicBezTo>
                <a:cubicBezTo>
                  <a:pt x="14760" y="3636"/>
                  <a:pt x="14057" y="3137"/>
                  <a:pt x="13504" y="2553"/>
                </a:cubicBezTo>
                <a:cubicBezTo>
                  <a:pt x="12176" y="1152"/>
                  <a:pt x="14484" y="2494"/>
                  <a:pt x="12248" y="1392"/>
                </a:cubicBezTo>
                <a:cubicBezTo>
                  <a:pt x="12038" y="1160"/>
                  <a:pt x="11788" y="946"/>
                  <a:pt x="11620" y="696"/>
                </a:cubicBezTo>
                <a:cubicBezTo>
                  <a:pt x="11471" y="477"/>
                  <a:pt x="11305" y="0"/>
                  <a:pt x="11305" y="0"/>
                </a:cubicBezTo>
                <a:cubicBezTo>
                  <a:pt x="9526" y="77"/>
                  <a:pt x="7740" y="101"/>
                  <a:pt x="5967" y="232"/>
                </a:cubicBezTo>
                <a:cubicBezTo>
                  <a:pt x="4597" y="333"/>
                  <a:pt x="3237" y="509"/>
                  <a:pt x="1884" y="696"/>
                </a:cubicBezTo>
                <a:cubicBezTo>
                  <a:pt x="-144" y="977"/>
                  <a:pt x="314" y="696"/>
                  <a:pt x="0" y="696"/>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3" name="Freeform 15"/>
          <p:cNvSpPr/>
          <p:nvPr/>
        </p:nvSpPr>
        <p:spPr>
          <a:xfrm>
            <a:off x="8819051" y="5553550"/>
            <a:ext cx="867493" cy="2001305"/>
          </a:xfrm>
          <a:custGeom>
            <a:avLst/>
            <a:gdLst/>
            <a:ahLst/>
            <a:cxnLst>
              <a:cxn ang="0">
                <a:pos x="wd2" y="hd2"/>
              </a:cxn>
              <a:cxn ang="5400000">
                <a:pos x="wd2" y="hd2"/>
              </a:cxn>
              <a:cxn ang="10800000">
                <a:pos x="wd2" y="hd2"/>
              </a:cxn>
              <a:cxn ang="16200000">
                <a:pos x="wd2" y="hd2"/>
              </a:cxn>
            </a:cxnLst>
            <a:rect l="0" t="0" r="r" b="b"/>
            <a:pathLst>
              <a:path w="19940" h="21259" extrusionOk="0">
                <a:moveTo>
                  <a:pt x="619" y="792"/>
                </a:moveTo>
                <a:cubicBezTo>
                  <a:pt x="105" y="8182"/>
                  <a:pt x="-468" y="13152"/>
                  <a:pt x="619" y="21191"/>
                </a:cubicBezTo>
                <a:cubicBezTo>
                  <a:pt x="647" y="21395"/>
                  <a:pt x="1566" y="21088"/>
                  <a:pt x="1999" y="20996"/>
                </a:cubicBezTo>
                <a:cubicBezTo>
                  <a:pt x="2494" y="20892"/>
                  <a:pt x="2885" y="20712"/>
                  <a:pt x="3379" y="20608"/>
                </a:cubicBezTo>
                <a:cubicBezTo>
                  <a:pt x="3813" y="20516"/>
                  <a:pt x="4326" y="20505"/>
                  <a:pt x="4759" y="20413"/>
                </a:cubicBezTo>
                <a:cubicBezTo>
                  <a:pt x="8326" y="19660"/>
                  <a:pt x="4051" y="20319"/>
                  <a:pt x="7520" y="19831"/>
                </a:cubicBezTo>
                <a:cubicBezTo>
                  <a:pt x="7673" y="19636"/>
                  <a:pt x="7607" y="19379"/>
                  <a:pt x="7980" y="19248"/>
                </a:cubicBezTo>
                <a:cubicBezTo>
                  <a:pt x="8997" y="18890"/>
                  <a:pt x="10514" y="18907"/>
                  <a:pt x="11660" y="18665"/>
                </a:cubicBezTo>
                <a:cubicBezTo>
                  <a:pt x="12154" y="18561"/>
                  <a:pt x="12545" y="18381"/>
                  <a:pt x="13040" y="18277"/>
                </a:cubicBezTo>
                <a:cubicBezTo>
                  <a:pt x="16849" y="17472"/>
                  <a:pt x="11845" y="18807"/>
                  <a:pt x="15800" y="17694"/>
                </a:cubicBezTo>
                <a:cubicBezTo>
                  <a:pt x="15953" y="17499"/>
                  <a:pt x="16183" y="17313"/>
                  <a:pt x="16260" y="17111"/>
                </a:cubicBezTo>
                <a:cubicBezTo>
                  <a:pt x="16798" y="15691"/>
                  <a:pt x="16563" y="14201"/>
                  <a:pt x="17640" y="12837"/>
                </a:cubicBezTo>
                <a:cubicBezTo>
                  <a:pt x="20420" y="9315"/>
                  <a:pt x="17069" y="13720"/>
                  <a:pt x="19020" y="10700"/>
                </a:cubicBezTo>
                <a:cubicBezTo>
                  <a:pt x="19275" y="10305"/>
                  <a:pt x="19633" y="9923"/>
                  <a:pt x="19940" y="9534"/>
                </a:cubicBezTo>
                <a:cubicBezTo>
                  <a:pt x="19787" y="7786"/>
                  <a:pt x="19879" y="6031"/>
                  <a:pt x="19480" y="4289"/>
                </a:cubicBezTo>
                <a:cubicBezTo>
                  <a:pt x="19414" y="4001"/>
                  <a:pt x="18830" y="3778"/>
                  <a:pt x="18560" y="3512"/>
                </a:cubicBezTo>
                <a:cubicBezTo>
                  <a:pt x="18369" y="3324"/>
                  <a:pt x="18317" y="3112"/>
                  <a:pt x="18100" y="2929"/>
                </a:cubicBezTo>
                <a:cubicBezTo>
                  <a:pt x="17853" y="2720"/>
                  <a:pt x="17427" y="2555"/>
                  <a:pt x="17180" y="2346"/>
                </a:cubicBezTo>
                <a:cubicBezTo>
                  <a:pt x="16431" y="1714"/>
                  <a:pt x="17118" y="1738"/>
                  <a:pt x="15800" y="1181"/>
                </a:cubicBezTo>
                <a:cubicBezTo>
                  <a:pt x="15409" y="1016"/>
                  <a:pt x="14880" y="922"/>
                  <a:pt x="14420" y="792"/>
                </a:cubicBezTo>
                <a:cubicBezTo>
                  <a:pt x="14266" y="598"/>
                  <a:pt x="14303" y="354"/>
                  <a:pt x="13960" y="209"/>
                </a:cubicBezTo>
                <a:cubicBezTo>
                  <a:pt x="12978" y="-205"/>
                  <a:pt x="12181" y="106"/>
                  <a:pt x="11200" y="209"/>
                </a:cubicBezTo>
                <a:cubicBezTo>
                  <a:pt x="10441" y="290"/>
                  <a:pt x="9654" y="317"/>
                  <a:pt x="8900" y="404"/>
                </a:cubicBezTo>
                <a:cubicBezTo>
                  <a:pt x="7964" y="511"/>
                  <a:pt x="7074" y="683"/>
                  <a:pt x="6139" y="792"/>
                </a:cubicBezTo>
                <a:cubicBezTo>
                  <a:pt x="4312" y="1007"/>
                  <a:pt x="-1180" y="1628"/>
                  <a:pt x="619" y="1375"/>
                </a:cubicBezTo>
                <a:lnTo>
                  <a:pt x="619" y="792"/>
                </a:ln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4" name="Freeform 16"/>
          <p:cNvSpPr/>
          <p:nvPr/>
        </p:nvSpPr>
        <p:spPr>
          <a:xfrm>
            <a:off x="8973310" y="7438647"/>
            <a:ext cx="1353497" cy="1481325"/>
          </a:xfrm>
          <a:custGeom>
            <a:avLst/>
            <a:gdLst/>
            <a:ahLst/>
            <a:cxnLst>
              <a:cxn ang="0">
                <a:pos x="wd2" y="hd2"/>
              </a:cxn>
              <a:cxn ang="5400000">
                <a:pos x="wd2" y="hd2"/>
              </a:cxn>
              <a:cxn ang="10800000">
                <a:pos x="wd2" y="hd2"/>
              </a:cxn>
              <a:cxn ang="16200000">
                <a:pos x="wd2" y="hd2"/>
              </a:cxn>
            </a:cxnLst>
            <a:rect l="0" t="0" r="r" b="b"/>
            <a:pathLst>
              <a:path w="21537" h="20174" extrusionOk="0">
                <a:moveTo>
                  <a:pt x="0" y="3923"/>
                </a:moveTo>
                <a:cubicBezTo>
                  <a:pt x="109" y="5510"/>
                  <a:pt x="87" y="7109"/>
                  <a:pt x="326" y="8686"/>
                </a:cubicBezTo>
                <a:cubicBezTo>
                  <a:pt x="415" y="9272"/>
                  <a:pt x="835" y="9790"/>
                  <a:pt x="979" y="10367"/>
                </a:cubicBezTo>
                <a:cubicBezTo>
                  <a:pt x="1163" y="11103"/>
                  <a:pt x="1218" y="11859"/>
                  <a:pt x="1305" y="12609"/>
                </a:cubicBezTo>
                <a:cubicBezTo>
                  <a:pt x="1544" y="14662"/>
                  <a:pt x="1671" y="16724"/>
                  <a:pt x="1958" y="18773"/>
                </a:cubicBezTo>
                <a:cubicBezTo>
                  <a:pt x="2353" y="21600"/>
                  <a:pt x="2284" y="18174"/>
                  <a:pt x="2284" y="20174"/>
                </a:cubicBezTo>
                <a:cubicBezTo>
                  <a:pt x="9850" y="16926"/>
                  <a:pt x="4028" y="19227"/>
                  <a:pt x="7179" y="18212"/>
                </a:cubicBezTo>
                <a:cubicBezTo>
                  <a:pt x="7727" y="18036"/>
                  <a:pt x="8238" y="17757"/>
                  <a:pt x="8810" y="17652"/>
                </a:cubicBezTo>
                <a:cubicBezTo>
                  <a:pt x="9774" y="17475"/>
                  <a:pt x="10768" y="17465"/>
                  <a:pt x="11747" y="17372"/>
                </a:cubicBezTo>
                <a:cubicBezTo>
                  <a:pt x="14553" y="15766"/>
                  <a:pt x="11003" y="17691"/>
                  <a:pt x="13705" y="16531"/>
                </a:cubicBezTo>
                <a:cubicBezTo>
                  <a:pt x="14056" y="16381"/>
                  <a:pt x="14333" y="16122"/>
                  <a:pt x="14684" y="15971"/>
                </a:cubicBezTo>
                <a:cubicBezTo>
                  <a:pt x="14992" y="15839"/>
                  <a:pt x="15356" y="15823"/>
                  <a:pt x="15663" y="15691"/>
                </a:cubicBezTo>
                <a:cubicBezTo>
                  <a:pt x="16014" y="15540"/>
                  <a:pt x="16291" y="15281"/>
                  <a:pt x="16642" y="15130"/>
                </a:cubicBezTo>
                <a:cubicBezTo>
                  <a:pt x="16950" y="14998"/>
                  <a:pt x="17313" y="14982"/>
                  <a:pt x="17621" y="14850"/>
                </a:cubicBezTo>
                <a:cubicBezTo>
                  <a:pt x="19756" y="13933"/>
                  <a:pt x="17414" y="14689"/>
                  <a:pt x="19579" y="13449"/>
                </a:cubicBezTo>
                <a:cubicBezTo>
                  <a:pt x="20223" y="13080"/>
                  <a:pt x="20825" y="13169"/>
                  <a:pt x="21537" y="13169"/>
                </a:cubicBezTo>
                <a:cubicBezTo>
                  <a:pt x="20776" y="12328"/>
                  <a:pt x="20087" y="11435"/>
                  <a:pt x="19253" y="10647"/>
                </a:cubicBezTo>
                <a:cubicBezTo>
                  <a:pt x="18989" y="10398"/>
                  <a:pt x="18551" y="10325"/>
                  <a:pt x="18274" y="10087"/>
                </a:cubicBezTo>
                <a:cubicBezTo>
                  <a:pt x="17996" y="9849"/>
                  <a:pt x="17872" y="9505"/>
                  <a:pt x="17621" y="9246"/>
                </a:cubicBezTo>
                <a:cubicBezTo>
                  <a:pt x="17326" y="8942"/>
                  <a:pt x="16969" y="8686"/>
                  <a:pt x="16642" y="8406"/>
                </a:cubicBezTo>
                <a:cubicBezTo>
                  <a:pt x="16069" y="6929"/>
                  <a:pt x="16695" y="8124"/>
                  <a:pt x="15337" y="6725"/>
                </a:cubicBezTo>
                <a:cubicBezTo>
                  <a:pt x="15086" y="6466"/>
                  <a:pt x="14912" y="6158"/>
                  <a:pt x="14684" y="5884"/>
                </a:cubicBezTo>
                <a:cubicBezTo>
                  <a:pt x="14368" y="5504"/>
                  <a:pt x="14059" y="5118"/>
                  <a:pt x="13705" y="4763"/>
                </a:cubicBezTo>
                <a:cubicBezTo>
                  <a:pt x="13405" y="4462"/>
                  <a:pt x="13053" y="4203"/>
                  <a:pt x="12726" y="3923"/>
                </a:cubicBezTo>
                <a:cubicBezTo>
                  <a:pt x="12153" y="2445"/>
                  <a:pt x="12779" y="3641"/>
                  <a:pt x="11421" y="2242"/>
                </a:cubicBezTo>
                <a:cubicBezTo>
                  <a:pt x="10061" y="841"/>
                  <a:pt x="11584" y="1868"/>
                  <a:pt x="9789" y="841"/>
                </a:cubicBezTo>
                <a:lnTo>
                  <a:pt x="9463" y="0"/>
                </a:lnTo>
                <a:cubicBezTo>
                  <a:pt x="8158" y="560"/>
                  <a:pt x="6932" y="1285"/>
                  <a:pt x="5547" y="1681"/>
                </a:cubicBezTo>
                <a:cubicBezTo>
                  <a:pt x="5221" y="1775"/>
                  <a:pt x="4876" y="1829"/>
                  <a:pt x="4568" y="1961"/>
                </a:cubicBezTo>
                <a:cubicBezTo>
                  <a:pt x="4218" y="2112"/>
                  <a:pt x="3940" y="2371"/>
                  <a:pt x="3589" y="2522"/>
                </a:cubicBezTo>
                <a:cubicBezTo>
                  <a:pt x="3282" y="2654"/>
                  <a:pt x="2918" y="2670"/>
                  <a:pt x="2610" y="2802"/>
                </a:cubicBezTo>
                <a:cubicBezTo>
                  <a:pt x="2260" y="2953"/>
                  <a:pt x="1982" y="3212"/>
                  <a:pt x="1631" y="3362"/>
                </a:cubicBezTo>
                <a:cubicBezTo>
                  <a:pt x="-63" y="4090"/>
                  <a:pt x="272" y="3829"/>
                  <a:pt x="0" y="3923"/>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5" name="Freeform 18"/>
          <p:cNvSpPr/>
          <p:nvPr/>
        </p:nvSpPr>
        <p:spPr>
          <a:xfrm>
            <a:off x="9613389" y="6377939"/>
            <a:ext cx="1039926" cy="1774566"/>
          </a:xfrm>
          <a:custGeom>
            <a:avLst/>
            <a:gdLst/>
            <a:ahLst/>
            <a:cxnLst>
              <a:cxn ang="0">
                <a:pos x="wd2" y="hd2"/>
              </a:cxn>
              <a:cxn ang="5400000">
                <a:pos x="wd2" y="hd2"/>
              </a:cxn>
              <a:cxn ang="10800000">
                <a:pos x="wd2" y="hd2"/>
              </a:cxn>
              <a:cxn ang="16200000">
                <a:pos x="wd2" y="hd2"/>
              </a:cxn>
            </a:cxnLst>
            <a:rect l="0" t="0" r="r" b="b"/>
            <a:pathLst>
              <a:path w="20321" h="20882" extrusionOk="0">
                <a:moveTo>
                  <a:pt x="15020" y="0"/>
                </a:moveTo>
                <a:lnTo>
                  <a:pt x="6184" y="0"/>
                </a:lnTo>
                <a:cubicBezTo>
                  <a:pt x="5743" y="574"/>
                  <a:pt x="5462" y="1183"/>
                  <a:pt x="4859" y="1722"/>
                </a:cubicBezTo>
                <a:cubicBezTo>
                  <a:pt x="4560" y="1989"/>
                  <a:pt x="3934" y="2133"/>
                  <a:pt x="3534" y="2367"/>
                </a:cubicBezTo>
                <a:cubicBezTo>
                  <a:pt x="3194" y="2566"/>
                  <a:pt x="2888" y="2781"/>
                  <a:pt x="2650" y="3013"/>
                </a:cubicBezTo>
                <a:cubicBezTo>
                  <a:pt x="2442" y="3216"/>
                  <a:pt x="2417" y="3455"/>
                  <a:pt x="2209" y="3658"/>
                </a:cubicBezTo>
                <a:cubicBezTo>
                  <a:pt x="1971" y="3890"/>
                  <a:pt x="1562" y="4073"/>
                  <a:pt x="1325" y="4304"/>
                </a:cubicBezTo>
                <a:cubicBezTo>
                  <a:pt x="-504" y="6086"/>
                  <a:pt x="2532" y="3745"/>
                  <a:pt x="0" y="5595"/>
                </a:cubicBezTo>
                <a:cubicBezTo>
                  <a:pt x="147" y="7747"/>
                  <a:pt x="41" y="9907"/>
                  <a:pt x="441" y="12051"/>
                </a:cubicBezTo>
                <a:cubicBezTo>
                  <a:pt x="490" y="12309"/>
                  <a:pt x="1088" y="12465"/>
                  <a:pt x="1325" y="12697"/>
                </a:cubicBezTo>
                <a:cubicBezTo>
                  <a:pt x="3072" y="14399"/>
                  <a:pt x="-48" y="12152"/>
                  <a:pt x="3092" y="13988"/>
                </a:cubicBezTo>
                <a:cubicBezTo>
                  <a:pt x="4675" y="14913"/>
                  <a:pt x="3421" y="14309"/>
                  <a:pt x="4417" y="15279"/>
                </a:cubicBezTo>
                <a:cubicBezTo>
                  <a:pt x="4655" y="15511"/>
                  <a:pt x="5063" y="15694"/>
                  <a:pt x="5301" y="15925"/>
                </a:cubicBezTo>
                <a:cubicBezTo>
                  <a:pt x="6020" y="16625"/>
                  <a:pt x="5360" y="16599"/>
                  <a:pt x="6626" y="17216"/>
                </a:cubicBezTo>
                <a:cubicBezTo>
                  <a:pt x="7002" y="17399"/>
                  <a:pt x="7510" y="17503"/>
                  <a:pt x="7952" y="17646"/>
                </a:cubicBezTo>
                <a:cubicBezTo>
                  <a:pt x="9062" y="19269"/>
                  <a:pt x="7564" y="17269"/>
                  <a:pt x="9277" y="18938"/>
                </a:cubicBezTo>
                <a:cubicBezTo>
                  <a:pt x="9485" y="19141"/>
                  <a:pt x="9389" y="19423"/>
                  <a:pt x="9719" y="19583"/>
                </a:cubicBezTo>
                <a:cubicBezTo>
                  <a:pt x="10048" y="19744"/>
                  <a:pt x="10602" y="19727"/>
                  <a:pt x="11044" y="19799"/>
                </a:cubicBezTo>
                <a:cubicBezTo>
                  <a:pt x="11296" y="19983"/>
                  <a:pt x="12411" y="20977"/>
                  <a:pt x="13253" y="20875"/>
                </a:cubicBezTo>
                <a:cubicBezTo>
                  <a:pt x="13705" y="20819"/>
                  <a:pt x="13365" y="20389"/>
                  <a:pt x="13695" y="20229"/>
                </a:cubicBezTo>
                <a:cubicBezTo>
                  <a:pt x="14024" y="20069"/>
                  <a:pt x="14603" y="20115"/>
                  <a:pt x="15020" y="20014"/>
                </a:cubicBezTo>
                <a:cubicBezTo>
                  <a:pt x="15495" y="19898"/>
                  <a:pt x="15870" y="19699"/>
                  <a:pt x="16345" y="19583"/>
                </a:cubicBezTo>
                <a:cubicBezTo>
                  <a:pt x="16762" y="19482"/>
                  <a:pt x="17254" y="19470"/>
                  <a:pt x="17670" y="19368"/>
                </a:cubicBezTo>
                <a:cubicBezTo>
                  <a:pt x="21096" y="18534"/>
                  <a:pt x="16990" y="19263"/>
                  <a:pt x="20321" y="18722"/>
                </a:cubicBezTo>
                <a:cubicBezTo>
                  <a:pt x="20263" y="18067"/>
                  <a:pt x="20227" y="13933"/>
                  <a:pt x="19438" y="12266"/>
                </a:cubicBezTo>
                <a:cubicBezTo>
                  <a:pt x="18433" y="10146"/>
                  <a:pt x="18551" y="11823"/>
                  <a:pt x="18112" y="9684"/>
                </a:cubicBezTo>
                <a:cubicBezTo>
                  <a:pt x="17759" y="7965"/>
                  <a:pt x="17560" y="6239"/>
                  <a:pt x="17229" y="4519"/>
                </a:cubicBezTo>
                <a:cubicBezTo>
                  <a:pt x="17118" y="3943"/>
                  <a:pt x="17075" y="3359"/>
                  <a:pt x="16787" y="2798"/>
                </a:cubicBezTo>
                <a:cubicBezTo>
                  <a:pt x="16627" y="2486"/>
                  <a:pt x="16198" y="2224"/>
                  <a:pt x="15903" y="1937"/>
                </a:cubicBezTo>
                <a:cubicBezTo>
                  <a:pt x="15756" y="1578"/>
                  <a:pt x="15699" y="1208"/>
                  <a:pt x="15462" y="861"/>
                </a:cubicBezTo>
                <a:cubicBezTo>
                  <a:pt x="14446" y="-623"/>
                  <a:pt x="14578" y="542"/>
                  <a:pt x="15020" y="0"/>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6" name="Freeform 19"/>
          <p:cNvSpPr/>
          <p:nvPr/>
        </p:nvSpPr>
        <p:spPr>
          <a:xfrm>
            <a:off x="10216895" y="8294612"/>
            <a:ext cx="256033" cy="351041"/>
          </a:xfrm>
          <a:custGeom>
            <a:avLst/>
            <a:gdLst/>
            <a:ahLst/>
            <a:cxnLst>
              <a:cxn ang="0">
                <a:pos x="wd2" y="hd2"/>
              </a:cxn>
              <a:cxn ang="5400000">
                <a:pos x="wd2" y="hd2"/>
              </a:cxn>
              <a:cxn ang="10800000">
                <a:pos x="wd2" y="hd2"/>
              </a:cxn>
              <a:cxn ang="16200000">
                <a:pos x="wd2" y="hd2"/>
              </a:cxn>
            </a:cxnLst>
            <a:rect l="0" t="0" r="r" b="b"/>
            <a:pathLst>
              <a:path w="21600" h="20795" extrusionOk="0">
                <a:moveTo>
                  <a:pt x="0" y="3462"/>
                </a:moveTo>
                <a:cubicBezTo>
                  <a:pt x="514" y="8156"/>
                  <a:pt x="711" y="12873"/>
                  <a:pt x="1543" y="17545"/>
                </a:cubicBezTo>
                <a:cubicBezTo>
                  <a:pt x="1745" y="18678"/>
                  <a:pt x="1459" y="20795"/>
                  <a:pt x="3086" y="20795"/>
                </a:cubicBezTo>
                <a:cubicBezTo>
                  <a:pt x="7965" y="20795"/>
                  <a:pt x="12343" y="18628"/>
                  <a:pt x="16971" y="17545"/>
                </a:cubicBezTo>
                <a:lnTo>
                  <a:pt x="21600" y="16462"/>
                </a:lnTo>
                <a:cubicBezTo>
                  <a:pt x="21086" y="13573"/>
                  <a:pt x="20605" y="10681"/>
                  <a:pt x="20057" y="7795"/>
                </a:cubicBezTo>
                <a:cubicBezTo>
                  <a:pt x="19577" y="5264"/>
                  <a:pt x="20786" y="2206"/>
                  <a:pt x="18514" y="212"/>
                </a:cubicBezTo>
                <a:cubicBezTo>
                  <a:pt x="17356" y="-805"/>
                  <a:pt x="15715" y="2164"/>
                  <a:pt x="13886" y="2378"/>
                </a:cubicBezTo>
                <a:cubicBezTo>
                  <a:pt x="9320" y="2913"/>
                  <a:pt x="2314" y="3281"/>
                  <a:pt x="0" y="3462"/>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7" name="Freeform 21"/>
          <p:cNvSpPr/>
          <p:nvPr/>
        </p:nvSpPr>
        <p:spPr>
          <a:xfrm>
            <a:off x="9247631" y="8784840"/>
            <a:ext cx="1233435" cy="655111"/>
          </a:xfrm>
          <a:custGeom>
            <a:avLst/>
            <a:gdLst/>
            <a:ahLst/>
            <a:cxnLst>
              <a:cxn ang="0">
                <a:pos x="wd2" y="hd2"/>
              </a:cxn>
              <a:cxn ang="5400000">
                <a:pos x="wd2" y="hd2"/>
              </a:cxn>
              <a:cxn ang="10800000">
                <a:pos x="wd2" y="hd2"/>
              </a:cxn>
              <a:cxn ang="16200000">
                <a:pos x="wd2" y="hd2"/>
              </a:cxn>
            </a:cxnLst>
            <a:rect l="0" t="0" r="r" b="b"/>
            <a:pathLst>
              <a:path w="19650" h="15368" extrusionOk="0">
                <a:moveTo>
                  <a:pt x="17589" y="712"/>
                </a:moveTo>
                <a:cubicBezTo>
                  <a:pt x="11918" y="63"/>
                  <a:pt x="9159" y="-496"/>
                  <a:pt x="2559" y="712"/>
                </a:cubicBezTo>
                <a:cubicBezTo>
                  <a:pt x="2177" y="782"/>
                  <a:pt x="2091" y="1698"/>
                  <a:pt x="1919" y="2248"/>
                </a:cubicBezTo>
                <a:cubicBezTo>
                  <a:pt x="1768" y="2731"/>
                  <a:pt x="1766" y="3316"/>
                  <a:pt x="1599" y="3785"/>
                </a:cubicBezTo>
                <a:cubicBezTo>
                  <a:pt x="-429" y="9470"/>
                  <a:pt x="1618" y="1917"/>
                  <a:pt x="0" y="8395"/>
                </a:cubicBezTo>
                <a:cubicBezTo>
                  <a:pt x="2665" y="8566"/>
                  <a:pt x="5357" y="8281"/>
                  <a:pt x="7995" y="8907"/>
                </a:cubicBezTo>
                <a:cubicBezTo>
                  <a:pt x="8690" y="9072"/>
                  <a:pt x="8908" y="12805"/>
                  <a:pt x="8955" y="13005"/>
                </a:cubicBezTo>
                <a:cubicBezTo>
                  <a:pt x="9368" y="14770"/>
                  <a:pt x="9592" y="14541"/>
                  <a:pt x="10554" y="15054"/>
                </a:cubicBezTo>
                <a:cubicBezTo>
                  <a:pt x="21171" y="14447"/>
                  <a:pt x="19912" y="19305"/>
                  <a:pt x="19188" y="4810"/>
                </a:cubicBezTo>
                <a:cubicBezTo>
                  <a:pt x="18833" y="-2295"/>
                  <a:pt x="17856" y="1395"/>
                  <a:pt x="17589" y="712"/>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8" name="Freeform 22"/>
          <p:cNvSpPr/>
          <p:nvPr/>
        </p:nvSpPr>
        <p:spPr>
          <a:xfrm>
            <a:off x="15044928" y="6505955"/>
            <a:ext cx="310897" cy="356888"/>
          </a:xfrm>
          <a:custGeom>
            <a:avLst/>
            <a:gdLst/>
            <a:ahLst/>
            <a:cxnLst>
              <a:cxn ang="0">
                <a:pos x="wd2" y="hd2"/>
              </a:cxn>
              <a:cxn ang="5400000">
                <a:pos x="wd2" y="hd2"/>
              </a:cxn>
              <a:cxn ang="10800000">
                <a:pos x="wd2" y="hd2"/>
              </a:cxn>
              <a:cxn ang="16200000">
                <a:pos x="wd2" y="hd2"/>
              </a:cxn>
            </a:cxnLst>
            <a:rect l="0" t="0" r="r" b="b"/>
            <a:pathLst>
              <a:path w="21600" h="20583" extrusionOk="0">
                <a:moveTo>
                  <a:pt x="0" y="1055"/>
                </a:moveTo>
                <a:cubicBezTo>
                  <a:pt x="424" y="5274"/>
                  <a:pt x="707" y="9504"/>
                  <a:pt x="1271" y="13711"/>
                </a:cubicBezTo>
                <a:cubicBezTo>
                  <a:pt x="1555" y="15837"/>
                  <a:pt x="97" y="19363"/>
                  <a:pt x="2541" y="20040"/>
                </a:cubicBezTo>
                <a:cubicBezTo>
                  <a:pt x="8181" y="21600"/>
                  <a:pt x="14400" y="19336"/>
                  <a:pt x="20329" y="18985"/>
                </a:cubicBezTo>
                <a:cubicBezTo>
                  <a:pt x="20753" y="17930"/>
                  <a:pt x="21600" y="16932"/>
                  <a:pt x="21600" y="15821"/>
                </a:cubicBezTo>
                <a:cubicBezTo>
                  <a:pt x="21600" y="11948"/>
                  <a:pt x="19915" y="4266"/>
                  <a:pt x="19059" y="0"/>
                </a:cubicBezTo>
                <a:cubicBezTo>
                  <a:pt x="11653" y="6147"/>
                  <a:pt x="3176" y="879"/>
                  <a:pt x="0" y="1055"/>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49" name="Freeform 25"/>
          <p:cNvSpPr/>
          <p:nvPr/>
        </p:nvSpPr>
        <p:spPr>
          <a:xfrm>
            <a:off x="8863583" y="9797796"/>
            <a:ext cx="6108199" cy="2279491"/>
          </a:xfrm>
          <a:custGeom>
            <a:avLst/>
            <a:gdLst/>
            <a:ahLst/>
            <a:cxnLst>
              <a:cxn ang="0">
                <a:pos x="wd2" y="hd2"/>
              </a:cxn>
              <a:cxn ang="5400000">
                <a:pos x="wd2" y="hd2"/>
              </a:cxn>
              <a:cxn ang="10800000">
                <a:pos x="wd2" y="hd2"/>
              </a:cxn>
              <a:cxn ang="16200000">
                <a:pos x="wd2" y="hd2"/>
              </a:cxn>
            </a:cxnLst>
            <a:rect l="0" t="0" r="r" b="b"/>
            <a:pathLst>
              <a:path w="21597" h="20734" extrusionOk="0">
                <a:moveTo>
                  <a:pt x="2328" y="0"/>
                </a:moveTo>
                <a:cubicBezTo>
                  <a:pt x="2522" y="333"/>
                  <a:pt x="2708" y="696"/>
                  <a:pt x="2910" y="998"/>
                </a:cubicBezTo>
                <a:cubicBezTo>
                  <a:pt x="2969" y="1086"/>
                  <a:pt x="3056" y="1040"/>
                  <a:pt x="3104" y="1164"/>
                </a:cubicBezTo>
                <a:cubicBezTo>
                  <a:pt x="3152" y="1288"/>
                  <a:pt x="3126" y="1527"/>
                  <a:pt x="3168" y="1663"/>
                </a:cubicBezTo>
                <a:cubicBezTo>
                  <a:pt x="3217" y="1820"/>
                  <a:pt x="3303" y="1868"/>
                  <a:pt x="3362" y="1996"/>
                </a:cubicBezTo>
                <a:cubicBezTo>
                  <a:pt x="3685" y="2688"/>
                  <a:pt x="3409" y="2369"/>
                  <a:pt x="3750" y="2662"/>
                </a:cubicBezTo>
                <a:cubicBezTo>
                  <a:pt x="4224" y="2255"/>
                  <a:pt x="4697" y="1783"/>
                  <a:pt x="5238" y="2662"/>
                </a:cubicBezTo>
                <a:cubicBezTo>
                  <a:pt x="5439" y="2989"/>
                  <a:pt x="5195" y="3881"/>
                  <a:pt x="5173" y="4491"/>
                </a:cubicBezTo>
                <a:cubicBezTo>
                  <a:pt x="5195" y="4658"/>
                  <a:pt x="5189" y="4866"/>
                  <a:pt x="5238" y="4990"/>
                </a:cubicBezTo>
                <a:cubicBezTo>
                  <a:pt x="5286" y="5114"/>
                  <a:pt x="5371" y="5078"/>
                  <a:pt x="5432" y="5157"/>
                </a:cubicBezTo>
                <a:cubicBezTo>
                  <a:pt x="5933" y="5802"/>
                  <a:pt x="5332" y="5238"/>
                  <a:pt x="5820" y="5656"/>
                </a:cubicBezTo>
                <a:cubicBezTo>
                  <a:pt x="5872" y="6062"/>
                  <a:pt x="5888" y="6331"/>
                  <a:pt x="6014" y="6654"/>
                </a:cubicBezTo>
                <a:cubicBezTo>
                  <a:pt x="6069" y="6795"/>
                  <a:pt x="6148" y="6859"/>
                  <a:pt x="6208" y="6987"/>
                </a:cubicBezTo>
                <a:cubicBezTo>
                  <a:pt x="6278" y="7137"/>
                  <a:pt x="6325" y="7355"/>
                  <a:pt x="6402" y="7486"/>
                </a:cubicBezTo>
                <a:cubicBezTo>
                  <a:pt x="6458" y="7583"/>
                  <a:pt x="6535" y="7574"/>
                  <a:pt x="6596" y="7652"/>
                </a:cubicBezTo>
                <a:cubicBezTo>
                  <a:pt x="6665" y="7741"/>
                  <a:pt x="6720" y="7895"/>
                  <a:pt x="6789" y="7985"/>
                </a:cubicBezTo>
                <a:cubicBezTo>
                  <a:pt x="6850" y="8063"/>
                  <a:pt x="6923" y="8073"/>
                  <a:pt x="6983" y="8151"/>
                </a:cubicBezTo>
                <a:cubicBezTo>
                  <a:pt x="7053" y="8240"/>
                  <a:pt x="7108" y="8394"/>
                  <a:pt x="7177" y="8484"/>
                </a:cubicBezTo>
                <a:cubicBezTo>
                  <a:pt x="7238" y="8562"/>
                  <a:pt x="7310" y="8572"/>
                  <a:pt x="7371" y="8650"/>
                </a:cubicBezTo>
                <a:cubicBezTo>
                  <a:pt x="7818" y="9224"/>
                  <a:pt x="7286" y="8803"/>
                  <a:pt x="7824" y="9149"/>
                </a:cubicBezTo>
                <a:cubicBezTo>
                  <a:pt x="8997" y="8898"/>
                  <a:pt x="8753" y="8870"/>
                  <a:pt x="10346" y="9149"/>
                </a:cubicBezTo>
                <a:cubicBezTo>
                  <a:pt x="10714" y="9214"/>
                  <a:pt x="11078" y="9384"/>
                  <a:pt x="11445" y="9482"/>
                </a:cubicBezTo>
                <a:cubicBezTo>
                  <a:pt x="11703" y="9550"/>
                  <a:pt x="11962" y="9593"/>
                  <a:pt x="12221" y="9648"/>
                </a:cubicBezTo>
                <a:lnTo>
                  <a:pt x="16553" y="9482"/>
                </a:lnTo>
                <a:cubicBezTo>
                  <a:pt x="16749" y="9469"/>
                  <a:pt x="16941" y="9347"/>
                  <a:pt x="17135" y="9315"/>
                </a:cubicBezTo>
                <a:cubicBezTo>
                  <a:pt x="17954" y="9181"/>
                  <a:pt x="18773" y="9094"/>
                  <a:pt x="19593" y="8983"/>
                </a:cubicBezTo>
                <a:cubicBezTo>
                  <a:pt x="20239" y="9038"/>
                  <a:pt x="20891" y="8936"/>
                  <a:pt x="21532" y="9149"/>
                </a:cubicBezTo>
                <a:cubicBezTo>
                  <a:pt x="21600" y="9171"/>
                  <a:pt x="21597" y="9473"/>
                  <a:pt x="21597" y="9648"/>
                </a:cubicBezTo>
                <a:cubicBezTo>
                  <a:pt x="21597" y="11978"/>
                  <a:pt x="21569" y="14307"/>
                  <a:pt x="21532" y="16635"/>
                </a:cubicBezTo>
                <a:cubicBezTo>
                  <a:pt x="21525" y="17081"/>
                  <a:pt x="21597" y="17666"/>
                  <a:pt x="21468" y="17965"/>
                </a:cubicBezTo>
                <a:cubicBezTo>
                  <a:pt x="21323" y="18301"/>
                  <a:pt x="21081" y="18115"/>
                  <a:pt x="20886" y="18132"/>
                </a:cubicBezTo>
                <a:lnTo>
                  <a:pt x="15519" y="18464"/>
                </a:lnTo>
                <a:cubicBezTo>
                  <a:pt x="15454" y="18520"/>
                  <a:pt x="15390" y="18580"/>
                  <a:pt x="15325" y="18631"/>
                </a:cubicBezTo>
                <a:cubicBezTo>
                  <a:pt x="14237" y="19470"/>
                  <a:pt x="14806" y="18958"/>
                  <a:pt x="12738" y="18797"/>
                </a:cubicBezTo>
                <a:cubicBezTo>
                  <a:pt x="12219" y="18351"/>
                  <a:pt x="12322" y="18355"/>
                  <a:pt x="11639" y="18298"/>
                </a:cubicBezTo>
                <a:lnTo>
                  <a:pt x="6402" y="17965"/>
                </a:lnTo>
                <a:cubicBezTo>
                  <a:pt x="6288" y="17936"/>
                  <a:pt x="5641" y="17606"/>
                  <a:pt x="5432" y="17965"/>
                </a:cubicBezTo>
                <a:cubicBezTo>
                  <a:pt x="5375" y="18063"/>
                  <a:pt x="5415" y="18340"/>
                  <a:pt x="5367" y="18464"/>
                </a:cubicBezTo>
                <a:cubicBezTo>
                  <a:pt x="5319" y="18588"/>
                  <a:pt x="5234" y="18552"/>
                  <a:pt x="5173" y="18631"/>
                </a:cubicBezTo>
                <a:cubicBezTo>
                  <a:pt x="4672" y="19276"/>
                  <a:pt x="5273" y="18712"/>
                  <a:pt x="4785" y="19130"/>
                </a:cubicBezTo>
                <a:cubicBezTo>
                  <a:pt x="4642" y="19498"/>
                  <a:pt x="4577" y="19730"/>
                  <a:pt x="4397" y="19962"/>
                </a:cubicBezTo>
                <a:cubicBezTo>
                  <a:pt x="3862" y="20650"/>
                  <a:pt x="4565" y="19507"/>
                  <a:pt x="4009" y="20461"/>
                </a:cubicBezTo>
                <a:cubicBezTo>
                  <a:pt x="658" y="20199"/>
                  <a:pt x="2523" y="21600"/>
                  <a:pt x="1681" y="19795"/>
                </a:cubicBezTo>
                <a:cubicBezTo>
                  <a:pt x="1622" y="19667"/>
                  <a:pt x="1552" y="19573"/>
                  <a:pt x="1487" y="19463"/>
                </a:cubicBezTo>
                <a:cubicBezTo>
                  <a:pt x="1444" y="19296"/>
                  <a:pt x="1419" y="19088"/>
                  <a:pt x="1358" y="18963"/>
                </a:cubicBezTo>
                <a:cubicBezTo>
                  <a:pt x="1305" y="18854"/>
                  <a:pt x="1212" y="18921"/>
                  <a:pt x="1164" y="18797"/>
                </a:cubicBezTo>
                <a:cubicBezTo>
                  <a:pt x="1116" y="18673"/>
                  <a:pt x="1141" y="18437"/>
                  <a:pt x="1099" y="18298"/>
                </a:cubicBezTo>
                <a:cubicBezTo>
                  <a:pt x="861" y="17509"/>
                  <a:pt x="777" y="17412"/>
                  <a:pt x="517" y="16967"/>
                </a:cubicBezTo>
                <a:cubicBezTo>
                  <a:pt x="153" y="15561"/>
                  <a:pt x="490" y="17044"/>
                  <a:pt x="323" y="13474"/>
                </a:cubicBezTo>
                <a:cubicBezTo>
                  <a:pt x="305" y="13073"/>
                  <a:pt x="226" y="12705"/>
                  <a:pt x="194" y="12310"/>
                </a:cubicBezTo>
                <a:cubicBezTo>
                  <a:pt x="118" y="11373"/>
                  <a:pt x="0" y="9482"/>
                  <a:pt x="0" y="9482"/>
                </a:cubicBezTo>
                <a:cubicBezTo>
                  <a:pt x="22" y="8761"/>
                  <a:pt x="13" y="8030"/>
                  <a:pt x="65" y="7319"/>
                </a:cubicBezTo>
                <a:cubicBezTo>
                  <a:pt x="79" y="7123"/>
                  <a:pt x="159" y="6999"/>
                  <a:pt x="194" y="6820"/>
                </a:cubicBezTo>
                <a:cubicBezTo>
                  <a:pt x="224" y="6663"/>
                  <a:pt x="228" y="6478"/>
                  <a:pt x="259" y="6321"/>
                </a:cubicBezTo>
                <a:cubicBezTo>
                  <a:pt x="293" y="6142"/>
                  <a:pt x="353" y="6001"/>
                  <a:pt x="388" y="5822"/>
                </a:cubicBezTo>
                <a:cubicBezTo>
                  <a:pt x="418" y="5665"/>
                  <a:pt x="415" y="5469"/>
                  <a:pt x="453" y="5323"/>
                </a:cubicBezTo>
                <a:cubicBezTo>
                  <a:pt x="739" y="4219"/>
                  <a:pt x="564" y="5413"/>
                  <a:pt x="776" y="4325"/>
                </a:cubicBezTo>
                <a:cubicBezTo>
                  <a:pt x="806" y="4168"/>
                  <a:pt x="810" y="3983"/>
                  <a:pt x="841" y="3826"/>
                </a:cubicBezTo>
                <a:cubicBezTo>
                  <a:pt x="875" y="3647"/>
                  <a:pt x="935" y="3506"/>
                  <a:pt x="970" y="3327"/>
                </a:cubicBezTo>
                <a:cubicBezTo>
                  <a:pt x="1000" y="3170"/>
                  <a:pt x="992" y="2965"/>
                  <a:pt x="1035" y="2828"/>
                </a:cubicBezTo>
                <a:cubicBezTo>
                  <a:pt x="1083" y="2672"/>
                  <a:pt x="1164" y="2606"/>
                  <a:pt x="1229" y="2495"/>
                </a:cubicBezTo>
                <a:cubicBezTo>
                  <a:pt x="1272" y="2329"/>
                  <a:pt x="1297" y="2121"/>
                  <a:pt x="1358" y="1996"/>
                </a:cubicBezTo>
                <a:cubicBezTo>
                  <a:pt x="1411" y="1887"/>
                  <a:pt x="1504" y="1954"/>
                  <a:pt x="1552" y="1830"/>
                </a:cubicBezTo>
                <a:cubicBezTo>
                  <a:pt x="1600" y="1706"/>
                  <a:pt x="1574" y="1468"/>
                  <a:pt x="1617" y="1331"/>
                </a:cubicBezTo>
                <a:cubicBezTo>
                  <a:pt x="1665" y="1175"/>
                  <a:pt x="1746" y="1109"/>
                  <a:pt x="1811" y="998"/>
                </a:cubicBezTo>
                <a:cubicBezTo>
                  <a:pt x="2029" y="157"/>
                  <a:pt x="1822" y="734"/>
                  <a:pt x="2134" y="333"/>
                </a:cubicBezTo>
                <a:cubicBezTo>
                  <a:pt x="2203" y="243"/>
                  <a:pt x="2295" y="55"/>
                  <a:pt x="2328" y="0"/>
                </a:cubicBezTo>
                <a:close/>
              </a:path>
            </a:pathLst>
          </a:custGeom>
          <a:solidFill>
            <a:srgbClr val="FF0000">
              <a:alpha val="20000"/>
            </a:srgbClr>
          </a:solidFill>
          <a:ln w="12700">
            <a:solidFill>
              <a:srgbClr val="FF0000"/>
            </a:solidFill>
            <a:miter/>
          </a:ln>
        </p:spPr>
        <p:txBody>
          <a:bodyPr lIns="68580" tIns="68580" rIns="68580" bIns="68580" anchor="ctr"/>
          <a:lstStyle/>
          <a:p>
            <a:pPr defTabSz="1828800">
              <a:defRPr b="0">
                <a:solidFill>
                  <a:srgbClr val="FFFFFF"/>
                </a:solidFill>
                <a:latin typeface="Calibri"/>
                <a:ea typeface="Calibri"/>
                <a:cs typeface="Calibri"/>
                <a:sym typeface="Calibri"/>
              </a:defRPr>
            </a:pPr>
            <a:endParaRPr/>
          </a:p>
        </p:txBody>
      </p:sp>
      <p:sp>
        <p:nvSpPr>
          <p:cNvPr id="150" name="Straight Arrow Connector 27"/>
          <p:cNvSpPr/>
          <p:nvPr/>
        </p:nvSpPr>
        <p:spPr>
          <a:xfrm>
            <a:off x="13270991" y="7554853"/>
            <a:ext cx="3627187" cy="1"/>
          </a:xfrm>
          <a:prstGeom prst="line">
            <a:avLst/>
          </a:prstGeom>
          <a:ln w="101600">
            <a:solidFill>
              <a:srgbClr val="0433FF"/>
            </a:solidFill>
            <a:miter/>
            <a:tailEnd type="triangle"/>
          </a:ln>
        </p:spPr>
        <p:txBody>
          <a:bodyPr lIns="68580" tIns="68580" rIns="68580" bIns="68580"/>
          <a:lstStyle/>
          <a:p>
            <a:pPr algn="l" defTabSz="1828800">
              <a:defRPr b="0">
                <a:latin typeface="Calibri"/>
                <a:ea typeface="Calibri"/>
                <a:cs typeface="Calibri"/>
                <a:sym typeface="Calibri"/>
              </a:defRPr>
            </a:pPr>
            <a:endParaRPr/>
          </a:p>
        </p:txBody>
      </p:sp>
      <p:sp>
        <p:nvSpPr>
          <p:cNvPr id="151" name="Straight Arrow Connector 28"/>
          <p:cNvSpPr/>
          <p:nvPr/>
        </p:nvSpPr>
        <p:spPr>
          <a:xfrm flipH="1">
            <a:off x="6704506" y="6805315"/>
            <a:ext cx="2543126" cy="1"/>
          </a:xfrm>
          <a:prstGeom prst="line">
            <a:avLst/>
          </a:prstGeom>
          <a:ln w="101600">
            <a:solidFill>
              <a:srgbClr val="FF0000"/>
            </a:solidFill>
            <a:miter/>
            <a:tailEnd type="triangle"/>
          </a:ln>
        </p:spPr>
        <p:txBody>
          <a:bodyPr lIns="68580" tIns="68580" rIns="68580" bIns="68580"/>
          <a:lstStyle/>
          <a:p>
            <a:pPr algn="l" defTabSz="1828800">
              <a:defRPr b="0">
                <a:latin typeface="Calibri"/>
                <a:ea typeface="Calibri"/>
                <a:cs typeface="Calibri"/>
                <a:sym typeface="Calibri"/>
              </a:defRPr>
            </a:pPr>
            <a:endParaRPr/>
          </a:p>
        </p:txBody>
      </p:sp>
      <p:sp>
        <p:nvSpPr>
          <p:cNvPr id="152" name="TextBox 30"/>
          <p:cNvSpPr txBox="1"/>
          <p:nvPr/>
        </p:nvSpPr>
        <p:spPr>
          <a:xfrm>
            <a:off x="17065544" y="7162438"/>
            <a:ext cx="3047495"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5200">
                <a:solidFill>
                  <a:srgbClr val="0433FF"/>
                </a:solidFill>
                <a:latin typeface="Calibri"/>
                <a:ea typeface="Calibri"/>
                <a:cs typeface="Calibri"/>
                <a:sym typeface="Calibri"/>
              </a:defRPr>
            </a:lvl1pPr>
          </a:lstStyle>
          <a:p>
            <a:r>
              <a:t>Main text</a:t>
            </a:r>
          </a:p>
        </p:txBody>
      </p:sp>
      <p:sp>
        <p:nvSpPr>
          <p:cNvPr id="153" name="TextBox 31"/>
          <p:cNvSpPr txBox="1"/>
          <p:nvPr/>
        </p:nvSpPr>
        <p:spPr>
          <a:xfrm>
            <a:off x="3621294" y="6218088"/>
            <a:ext cx="2914318"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5200">
                <a:solidFill>
                  <a:srgbClr val="FF0000"/>
                </a:solidFill>
                <a:latin typeface="Calibri"/>
                <a:ea typeface="Calibri"/>
                <a:cs typeface="Calibri"/>
                <a:sym typeface="Calibri"/>
              </a:defRPr>
            </a:lvl1pPr>
          </a:lstStyle>
          <a:p>
            <a:r>
              <a:t>Side text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p:tmAbs val="0"/>
                                  </p:iterate>
                                  <p:childTnLst>
                                    <p:set>
                                      <p:cBhvr>
                                        <p:cTn id="6" fill="hold"/>
                                        <p:tgtEl>
                                          <p:spTgt spid="139"/>
                                        </p:tgtEl>
                                        <p:attrNameLst>
                                          <p:attrName>style.visibility</p:attrName>
                                        </p:attrNameLst>
                                      </p:cBhvr>
                                      <p:to>
                                        <p:strVal val="visible"/>
                                      </p:to>
                                    </p:set>
                                    <p:animEffect transition="in" filter="fade">
                                      <p:cBhvr>
                                        <p:cTn id="7" dur="500"/>
                                        <p:tgtEl>
                                          <p:spTgt spid="139"/>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par>
                          <p:cTn id="12" fill="hold">
                            <p:stCondLst>
                              <p:cond delay="1000"/>
                            </p:stCondLst>
                            <p:childTnLst>
                              <p:par>
                                <p:cTn id="13" presetID="10" presetClass="entr" fill="hold" grpId="3" nodeType="afterEffect">
                                  <p:stCondLst>
                                    <p:cond delay="0"/>
                                  </p:stCondLst>
                                  <p:iterate>
                                    <p:tmAbs val="0"/>
                                  </p:iterate>
                                  <p:childTnLst>
                                    <p:set>
                                      <p:cBhvr>
                                        <p:cTn id="14" fill="hold"/>
                                        <p:tgtEl>
                                          <p:spTgt spid="141"/>
                                        </p:tgtEl>
                                        <p:attrNameLst>
                                          <p:attrName>style.visibility</p:attrName>
                                        </p:attrNameLst>
                                      </p:cBhvr>
                                      <p:to>
                                        <p:strVal val="visible"/>
                                      </p:to>
                                    </p:set>
                                    <p:animEffect transition="in" filter="fade">
                                      <p:cBhvr>
                                        <p:cTn id="15" dur="500"/>
                                        <p:tgtEl>
                                          <p:spTgt spid="141"/>
                                        </p:tgtEl>
                                      </p:cBhvr>
                                    </p:animEffect>
                                  </p:childTnLst>
                                </p:cTn>
                              </p:par>
                            </p:childTnLst>
                          </p:cTn>
                        </p:par>
                        <p:par>
                          <p:cTn id="16" fill="hold">
                            <p:stCondLst>
                              <p:cond delay="1500"/>
                            </p:stCondLst>
                            <p:childTnLst>
                              <p:par>
                                <p:cTn id="17" presetID="10" presetClass="entr" fill="hold" grpId="4" nodeType="afterEffect">
                                  <p:stCondLst>
                                    <p:cond delay="0"/>
                                  </p:stCondLst>
                                  <p:iterate>
                                    <p:tmAbs val="0"/>
                                  </p:iterate>
                                  <p:childTnLst>
                                    <p:set>
                                      <p:cBhvr>
                                        <p:cTn id="18" fill="hold"/>
                                        <p:tgtEl>
                                          <p:spTgt spid="142"/>
                                        </p:tgtEl>
                                        <p:attrNameLst>
                                          <p:attrName>style.visibility</p:attrName>
                                        </p:attrNameLst>
                                      </p:cBhvr>
                                      <p:to>
                                        <p:strVal val="visible"/>
                                      </p:to>
                                    </p:set>
                                    <p:animEffect transition="in" filter="fade">
                                      <p:cBhvr>
                                        <p:cTn id="19" dur="500"/>
                                        <p:tgtEl>
                                          <p:spTgt spid="142"/>
                                        </p:tgtEl>
                                      </p:cBhvr>
                                    </p:animEffect>
                                  </p:childTnLst>
                                </p:cTn>
                              </p:par>
                            </p:childTnLst>
                          </p:cTn>
                        </p:par>
                        <p:par>
                          <p:cTn id="20" fill="hold">
                            <p:stCondLst>
                              <p:cond delay="2000"/>
                            </p:stCondLst>
                            <p:childTnLst>
                              <p:par>
                                <p:cTn id="21" presetID="10" presetClass="entr" fill="hold" grpId="5" nodeType="afterEffect">
                                  <p:stCondLst>
                                    <p:cond delay="0"/>
                                  </p:stCondLst>
                                  <p:iterate>
                                    <p:tmAbs val="0"/>
                                  </p:iterate>
                                  <p:childTnLst>
                                    <p:set>
                                      <p:cBhvr>
                                        <p:cTn id="22" fill="hold"/>
                                        <p:tgtEl>
                                          <p:spTgt spid="143"/>
                                        </p:tgtEl>
                                        <p:attrNameLst>
                                          <p:attrName>style.visibility</p:attrName>
                                        </p:attrNameLst>
                                      </p:cBhvr>
                                      <p:to>
                                        <p:strVal val="visible"/>
                                      </p:to>
                                    </p:set>
                                    <p:animEffect transition="in" filter="fade">
                                      <p:cBhvr>
                                        <p:cTn id="23" dur="500"/>
                                        <p:tgtEl>
                                          <p:spTgt spid="143"/>
                                        </p:tgtEl>
                                      </p:cBhvr>
                                    </p:animEffect>
                                  </p:childTnLst>
                                </p:cTn>
                              </p:par>
                            </p:childTnLst>
                          </p:cTn>
                        </p:par>
                        <p:par>
                          <p:cTn id="24" fill="hold">
                            <p:stCondLst>
                              <p:cond delay="2500"/>
                            </p:stCondLst>
                            <p:childTnLst>
                              <p:par>
                                <p:cTn id="25" presetID="10" presetClass="entr" fill="hold" grpId="6" nodeType="afterEffect">
                                  <p:stCondLst>
                                    <p:cond delay="0"/>
                                  </p:stCondLst>
                                  <p:iterate>
                                    <p:tmAbs val="0"/>
                                  </p:iterate>
                                  <p:childTnLst>
                                    <p:set>
                                      <p:cBhvr>
                                        <p:cTn id="26" fill="hold"/>
                                        <p:tgtEl>
                                          <p:spTgt spid="144"/>
                                        </p:tgtEl>
                                        <p:attrNameLst>
                                          <p:attrName>style.visibility</p:attrName>
                                        </p:attrNameLst>
                                      </p:cBhvr>
                                      <p:to>
                                        <p:strVal val="visible"/>
                                      </p:to>
                                    </p:set>
                                    <p:animEffect transition="in" filter="fade">
                                      <p:cBhvr>
                                        <p:cTn id="27" dur="500"/>
                                        <p:tgtEl>
                                          <p:spTgt spid="144"/>
                                        </p:tgtEl>
                                      </p:cBhvr>
                                    </p:animEffect>
                                  </p:childTnLst>
                                </p:cTn>
                              </p:par>
                            </p:childTnLst>
                          </p:cTn>
                        </p:par>
                        <p:par>
                          <p:cTn id="28" fill="hold">
                            <p:stCondLst>
                              <p:cond delay="3000"/>
                            </p:stCondLst>
                            <p:childTnLst>
                              <p:par>
                                <p:cTn id="29" presetID="10" presetClass="entr" fill="hold" grpId="7" nodeType="afterEffect">
                                  <p:stCondLst>
                                    <p:cond delay="0"/>
                                  </p:stCondLst>
                                  <p:iterate>
                                    <p:tmAbs val="0"/>
                                  </p:iterate>
                                  <p:childTnLst>
                                    <p:set>
                                      <p:cBhvr>
                                        <p:cTn id="30" fill="hold"/>
                                        <p:tgtEl>
                                          <p:spTgt spid="145"/>
                                        </p:tgtEl>
                                        <p:attrNameLst>
                                          <p:attrName>style.visibility</p:attrName>
                                        </p:attrNameLst>
                                      </p:cBhvr>
                                      <p:to>
                                        <p:strVal val="visible"/>
                                      </p:to>
                                    </p:set>
                                    <p:animEffect transition="in" filter="fade">
                                      <p:cBhvr>
                                        <p:cTn id="31" dur="500"/>
                                        <p:tgtEl>
                                          <p:spTgt spid="145"/>
                                        </p:tgtEl>
                                      </p:cBhvr>
                                    </p:animEffect>
                                  </p:childTnLst>
                                </p:cTn>
                              </p:par>
                            </p:childTnLst>
                          </p:cTn>
                        </p:par>
                        <p:par>
                          <p:cTn id="32" fill="hold">
                            <p:stCondLst>
                              <p:cond delay="3500"/>
                            </p:stCondLst>
                            <p:childTnLst>
                              <p:par>
                                <p:cTn id="33" presetID="10" presetClass="entr" fill="hold" grpId="8" nodeType="afterEffect">
                                  <p:stCondLst>
                                    <p:cond delay="0"/>
                                  </p:stCondLst>
                                  <p:iterate>
                                    <p:tmAbs val="0"/>
                                  </p:iterate>
                                  <p:childTnLst>
                                    <p:set>
                                      <p:cBhvr>
                                        <p:cTn id="34" fill="hold"/>
                                        <p:tgtEl>
                                          <p:spTgt spid="146"/>
                                        </p:tgtEl>
                                        <p:attrNameLst>
                                          <p:attrName>style.visibility</p:attrName>
                                        </p:attrNameLst>
                                      </p:cBhvr>
                                      <p:to>
                                        <p:strVal val="visible"/>
                                      </p:to>
                                    </p:set>
                                    <p:animEffect transition="in" filter="fade">
                                      <p:cBhvr>
                                        <p:cTn id="35" dur="500"/>
                                        <p:tgtEl>
                                          <p:spTgt spid="146"/>
                                        </p:tgtEl>
                                      </p:cBhvr>
                                    </p:animEffect>
                                  </p:childTnLst>
                                </p:cTn>
                              </p:par>
                            </p:childTnLst>
                          </p:cTn>
                        </p:par>
                        <p:par>
                          <p:cTn id="36" fill="hold">
                            <p:stCondLst>
                              <p:cond delay="4000"/>
                            </p:stCondLst>
                            <p:childTnLst>
                              <p:par>
                                <p:cTn id="37" presetID="10" presetClass="entr" fill="hold" grpId="9" nodeType="afterEffect">
                                  <p:stCondLst>
                                    <p:cond delay="0"/>
                                  </p:stCondLst>
                                  <p:iterate>
                                    <p:tmAbs val="0"/>
                                  </p:iterate>
                                  <p:childTnLst>
                                    <p:set>
                                      <p:cBhvr>
                                        <p:cTn id="38" fill="hold"/>
                                        <p:tgtEl>
                                          <p:spTgt spid="147"/>
                                        </p:tgtEl>
                                        <p:attrNameLst>
                                          <p:attrName>style.visibility</p:attrName>
                                        </p:attrNameLst>
                                      </p:cBhvr>
                                      <p:to>
                                        <p:strVal val="visible"/>
                                      </p:to>
                                    </p:set>
                                    <p:animEffect transition="in" filter="fade">
                                      <p:cBhvr>
                                        <p:cTn id="39" dur="500"/>
                                        <p:tgtEl>
                                          <p:spTgt spid="147"/>
                                        </p:tgtEl>
                                      </p:cBhvr>
                                    </p:animEffect>
                                  </p:childTnLst>
                                </p:cTn>
                              </p:par>
                            </p:childTnLst>
                          </p:cTn>
                        </p:par>
                        <p:par>
                          <p:cTn id="40" fill="hold">
                            <p:stCondLst>
                              <p:cond delay="4500"/>
                            </p:stCondLst>
                            <p:childTnLst>
                              <p:par>
                                <p:cTn id="41" presetID="10" presetClass="entr" fill="hold" grpId="10" nodeType="afterEffect">
                                  <p:stCondLst>
                                    <p:cond delay="0"/>
                                  </p:stCondLst>
                                  <p:iterate>
                                    <p:tmAbs val="0"/>
                                  </p:iterate>
                                  <p:childTnLst>
                                    <p:set>
                                      <p:cBhvr>
                                        <p:cTn id="42" fill="hold"/>
                                        <p:tgtEl>
                                          <p:spTgt spid="148"/>
                                        </p:tgtEl>
                                        <p:attrNameLst>
                                          <p:attrName>style.visibility</p:attrName>
                                        </p:attrNameLst>
                                      </p:cBhvr>
                                      <p:to>
                                        <p:strVal val="visible"/>
                                      </p:to>
                                    </p:set>
                                    <p:animEffect transition="in" filter="fade">
                                      <p:cBhvr>
                                        <p:cTn id="43" dur="500"/>
                                        <p:tgtEl>
                                          <p:spTgt spid="148"/>
                                        </p:tgtEl>
                                      </p:cBhvr>
                                    </p:animEffect>
                                  </p:childTnLst>
                                </p:cTn>
                              </p:par>
                            </p:childTnLst>
                          </p:cTn>
                        </p:par>
                        <p:par>
                          <p:cTn id="44" fill="hold">
                            <p:stCondLst>
                              <p:cond delay="5000"/>
                            </p:stCondLst>
                            <p:childTnLst>
                              <p:par>
                                <p:cTn id="45" presetID="10" presetClass="entr" fill="hold" grpId="11" nodeType="afterEffect">
                                  <p:stCondLst>
                                    <p:cond delay="0"/>
                                  </p:stCondLst>
                                  <p:iterate>
                                    <p:tmAbs val="0"/>
                                  </p:iterate>
                                  <p:childTnLst>
                                    <p:set>
                                      <p:cBhvr>
                                        <p:cTn id="46" fill="hold"/>
                                        <p:tgtEl>
                                          <p:spTgt spid="149"/>
                                        </p:tgtEl>
                                        <p:attrNameLst>
                                          <p:attrName>style.visibility</p:attrName>
                                        </p:attrNameLst>
                                      </p:cBhvr>
                                      <p:to>
                                        <p:strVal val="visible"/>
                                      </p:to>
                                    </p:set>
                                    <p:animEffect transition="in" filter="fade">
                                      <p:cBhvr>
                                        <p:cTn id="47" dur="500"/>
                                        <p:tgtEl>
                                          <p:spTgt spid="14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12" nodeType="clickEffect">
                                  <p:stCondLst>
                                    <p:cond delay="0"/>
                                  </p:stCondLst>
                                  <p:iterate>
                                    <p:tmAbs val="0"/>
                                  </p:iterate>
                                  <p:childTnLst>
                                    <p:set>
                                      <p:cBhvr>
                                        <p:cTn id="51" fill="hold"/>
                                        <p:tgtEl>
                                          <p:spTgt spid="150"/>
                                        </p:tgtEl>
                                        <p:attrNameLst>
                                          <p:attrName>style.visibility</p:attrName>
                                        </p:attrNameLst>
                                      </p:cBhvr>
                                      <p:to>
                                        <p:strVal val="visible"/>
                                      </p:to>
                                    </p:set>
                                    <p:animEffect transition="in" filter="wipe(left)">
                                      <p:cBhvr>
                                        <p:cTn id="52" dur="500"/>
                                        <p:tgtEl>
                                          <p:spTgt spid="150"/>
                                        </p:tgtEl>
                                      </p:cBhvr>
                                    </p:animEffect>
                                  </p:childTnLst>
                                </p:cTn>
                              </p:par>
                            </p:childTnLst>
                          </p:cTn>
                        </p:par>
                        <p:par>
                          <p:cTn id="53" fill="hold">
                            <p:stCondLst>
                              <p:cond delay="500"/>
                            </p:stCondLst>
                            <p:childTnLst>
                              <p:par>
                                <p:cTn id="54" presetID="22" presetClass="entr" presetSubtype="8" fill="hold" grpId="13" nodeType="afterEffect">
                                  <p:stCondLst>
                                    <p:cond delay="0"/>
                                  </p:stCondLst>
                                  <p:iterate>
                                    <p:tmAbs val="0"/>
                                  </p:iterate>
                                  <p:childTnLst>
                                    <p:set>
                                      <p:cBhvr>
                                        <p:cTn id="55" fill="hold"/>
                                        <p:tgtEl>
                                          <p:spTgt spid="152"/>
                                        </p:tgtEl>
                                        <p:attrNameLst>
                                          <p:attrName>style.visibility</p:attrName>
                                        </p:attrNameLst>
                                      </p:cBhvr>
                                      <p:to>
                                        <p:strVal val="visible"/>
                                      </p:to>
                                    </p:set>
                                    <p:animEffect transition="in" filter="wipe(left)">
                                      <p:cBhvr>
                                        <p:cTn id="56" dur="500"/>
                                        <p:tgtEl>
                                          <p:spTgt spid="152"/>
                                        </p:tgtEl>
                                      </p:cBhvr>
                                    </p:animEffect>
                                  </p:childTnLst>
                                </p:cTn>
                              </p:par>
                            </p:childTnLst>
                          </p:cTn>
                        </p:par>
                        <p:par>
                          <p:cTn id="57" fill="hold">
                            <p:stCondLst>
                              <p:cond delay="1000"/>
                            </p:stCondLst>
                            <p:childTnLst>
                              <p:par>
                                <p:cTn id="58" presetID="22" presetClass="entr" presetSubtype="2" fill="hold" grpId="14" nodeType="afterEffect">
                                  <p:stCondLst>
                                    <p:cond delay="0"/>
                                  </p:stCondLst>
                                  <p:iterate>
                                    <p:tmAbs val="0"/>
                                  </p:iterate>
                                  <p:childTnLst>
                                    <p:set>
                                      <p:cBhvr>
                                        <p:cTn id="59" fill="hold"/>
                                        <p:tgtEl>
                                          <p:spTgt spid="151"/>
                                        </p:tgtEl>
                                        <p:attrNameLst>
                                          <p:attrName>style.visibility</p:attrName>
                                        </p:attrNameLst>
                                      </p:cBhvr>
                                      <p:to>
                                        <p:strVal val="visible"/>
                                      </p:to>
                                    </p:set>
                                    <p:animEffect transition="in" filter="wipe(right)">
                                      <p:cBhvr>
                                        <p:cTn id="60" dur="500"/>
                                        <p:tgtEl>
                                          <p:spTgt spid="151"/>
                                        </p:tgtEl>
                                      </p:cBhvr>
                                    </p:animEffect>
                                  </p:childTnLst>
                                </p:cTn>
                              </p:par>
                            </p:childTnLst>
                          </p:cTn>
                        </p:par>
                        <p:par>
                          <p:cTn id="61" fill="hold">
                            <p:stCondLst>
                              <p:cond delay="1500"/>
                            </p:stCondLst>
                            <p:childTnLst>
                              <p:par>
                                <p:cTn id="62" presetID="22" presetClass="entr" presetSubtype="2" fill="hold" grpId="15" nodeType="afterEffect">
                                  <p:stCondLst>
                                    <p:cond delay="0"/>
                                  </p:stCondLst>
                                  <p:iterate>
                                    <p:tmAbs val="0"/>
                                  </p:iterate>
                                  <p:childTnLst>
                                    <p:set>
                                      <p:cBhvr>
                                        <p:cTn id="63" fill="hold"/>
                                        <p:tgtEl>
                                          <p:spTgt spid="153"/>
                                        </p:tgtEl>
                                        <p:attrNameLst>
                                          <p:attrName>style.visibility</p:attrName>
                                        </p:attrNameLst>
                                      </p:cBhvr>
                                      <p:to>
                                        <p:strVal val="visible"/>
                                      </p:to>
                                    </p:set>
                                    <p:animEffect transition="in" filter="wipe(right)">
                                      <p:cBhvr>
                                        <p:cTn id="64"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1" animBg="1" advAuto="0"/>
      <p:bldP spid="140" grpId="2" animBg="1" advAuto="0"/>
      <p:bldP spid="141" grpId="3" animBg="1" advAuto="0"/>
      <p:bldP spid="142" grpId="4" animBg="1" advAuto="0"/>
      <p:bldP spid="143" grpId="5" animBg="1" advAuto="0"/>
      <p:bldP spid="144" grpId="6" animBg="1" advAuto="0"/>
      <p:bldP spid="145" grpId="7" animBg="1" advAuto="0"/>
      <p:bldP spid="146" grpId="8" animBg="1" advAuto="0"/>
      <p:bldP spid="147" grpId="9" animBg="1" advAuto="0"/>
      <p:bldP spid="148" grpId="10" animBg="1" advAuto="0"/>
      <p:bldP spid="149" grpId="11" animBg="1" advAuto="0"/>
      <p:bldP spid="150" grpId="12" animBg="1" advAuto="0"/>
      <p:bldP spid="151" grpId="14" animBg="1" advAuto="0"/>
      <p:bldP spid="152" grpId="13" animBg="1" advAuto="0"/>
      <p:bldP spid="153" grpId="1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Contribution</a:t>
            </a:r>
          </a:p>
        </p:txBody>
      </p:sp>
      <p:sp>
        <p:nvSpPr>
          <p:cNvPr id="158" name="Slide Number Placeholder 5"/>
          <p:cNvSpPr txBox="1">
            <a:spLocks noGrp="1"/>
          </p:cNvSpPr>
          <p:nvPr>
            <p:ph type="sldNum" sz="quarter" idx="2"/>
          </p:nvPr>
        </p:nvSpPr>
        <p:spPr>
          <a:xfrm>
            <a:off x="20516794" y="-75778"/>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159" name="TextBox 24"/>
          <p:cNvSpPr txBox="1"/>
          <p:nvPr/>
        </p:nvSpPr>
        <p:spPr>
          <a:xfrm>
            <a:off x="13259004" y="1752222"/>
            <a:ext cx="5646530" cy="1686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p>
            <a:pPr algn="l" defTabSz="1828800">
              <a:defRPr sz="5200" b="0">
                <a:latin typeface="Calibri"/>
                <a:ea typeface="Calibri"/>
                <a:cs typeface="Calibri"/>
                <a:sym typeface="Calibri"/>
              </a:defRPr>
            </a:pPr>
            <a:r>
              <a:t>- Complex layout</a:t>
            </a:r>
          </a:p>
          <a:p>
            <a:pPr algn="l" defTabSz="1828800">
              <a:defRPr sz="5200" b="0">
                <a:latin typeface="Calibri"/>
                <a:ea typeface="Calibri"/>
                <a:cs typeface="Calibri"/>
                <a:sym typeface="Calibri"/>
              </a:defRPr>
            </a:pPr>
            <a:r>
              <a:t>- High degradation</a:t>
            </a:r>
          </a:p>
        </p:txBody>
      </p:sp>
      <p:grpSp>
        <p:nvGrpSpPr>
          <p:cNvPr id="162" name="Group 9"/>
          <p:cNvGrpSpPr/>
          <p:nvPr/>
        </p:nvGrpSpPr>
        <p:grpSpPr>
          <a:xfrm>
            <a:off x="13114882" y="3884997"/>
            <a:ext cx="6698104" cy="9261953"/>
            <a:chOff x="0" y="0"/>
            <a:chExt cx="6698103" cy="9261951"/>
          </a:xfrm>
        </p:grpSpPr>
        <p:pic>
          <p:nvPicPr>
            <p:cNvPr id="160" name="Picture 2" descr="Picture 2"/>
            <p:cNvPicPr>
              <a:picLocks noChangeAspect="1"/>
            </p:cNvPicPr>
            <p:nvPr/>
          </p:nvPicPr>
          <p:blipFill>
            <a:blip r:embed="rId3"/>
            <a:srcRect/>
            <a:stretch/>
          </p:blipFill>
          <p:spPr>
            <a:xfrm>
              <a:off x="526593" y="0"/>
              <a:ext cx="1" cy="6604721"/>
            </a:xfrm>
            <a:prstGeom prst="rect">
              <a:avLst/>
            </a:prstGeom>
            <a:ln w="12700" cap="flat">
              <a:solidFill>
                <a:srgbClr val="A6A6A6"/>
              </a:solidFill>
              <a:prstDash val="solid"/>
              <a:round/>
            </a:ln>
            <a:effectLst/>
          </p:spPr>
        </p:pic>
        <p:pic>
          <p:nvPicPr>
            <p:cNvPr id="161" name="Picture 3" descr="Picture 3"/>
            <p:cNvPicPr>
              <a:picLocks noChangeAspect="1"/>
            </p:cNvPicPr>
            <p:nvPr/>
          </p:nvPicPr>
          <p:blipFill>
            <a:blip r:embed="rId4"/>
            <a:srcRect/>
            <a:stretch>
              <a:fillRect/>
            </a:stretch>
          </p:blipFill>
          <p:spPr>
            <a:xfrm>
              <a:off x="0" y="381027"/>
              <a:ext cx="6698104" cy="8880925"/>
            </a:xfrm>
            <a:prstGeom prst="rect">
              <a:avLst/>
            </a:prstGeom>
            <a:ln w="12700" cap="flat">
              <a:noFill/>
              <a:miter lim="400000"/>
            </a:ln>
            <a:effectLst/>
          </p:spPr>
        </p:pic>
      </p:grpSp>
      <p:pic>
        <p:nvPicPr>
          <p:cNvPr id="163" name="e-codices_fmb-cb-0055_0137v_max.jpg" descr="e-codices_fmb-cb-0055_0137v_max.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4291744" y="4260172"/>
            <a:ext cx="6698157" cy="8980189"/>
          </a:xfrm>
          <a:prstGeom prst="rect">
            <a:avLst/>
          </a:prstGeom>
          <a:ln w="12700">
            <a:miter lim="400000"/>
          </a:ln>
        </p:spPr>
      </p:pic>
      <p:sp>
        <p:nvSpPr>
          <p:cNvPr id="164" name="TextBox 24"/>
          <p:cNvSpPr txBox="1"/>
          <p:nvPr/>
        </p:nvSpPr>
        <p:spPr>
          <a:xfrm>
            <a:off x="4436007" y="1752222"/>
            <a:ext cx="5513999" cy="1686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p>
            <a:pPr algn="l" defTabSz="1828800">
              <a:defRPr sz="5200" b="0">
                <a:latin typeface="Calibri"/>
                <a:ea typeface="Calibri"/>
                <a:cs typeface="Calibri"/>
                <a:sym typeface="Calibri"/>
              </a:defRPr>
            </a:pPr>
            <a:r>
              <a:t>- Simple layout</a:t>
            </a:r>
          </a:p>
          <a:p>
            <a:pPr algn="l" defTabSz="1828800">
              <a:defRPr sz="5200" b="0">
                <a:latin typeface="Calibri"/>
                <a:ea typeface="Calibri"/>
                <a:cs typeface="Calibri"/>
                <a:sym typeface="Calibri"/>
              </a:defRPr>
            </a:pPr>
            <a:r>
              <a:t>- Low degradation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itle 1"/>
          <p:cNvSpPr txBox="1">
            <a:spLocks noGrp="1"/>
          </p:cNvSpPr>
          <p:nvPr>
            <p:ph type="title"/>
          </p:nvPr>
        </p:nvSpPr>
        <p:spPr>
          <a:xfrm>
            <a:off x="3047999" y="34192"/>
            <a:ext cx="18288001" cy="957944"/>
          </a:xfrm>
          <a:prstGeom prst="rect">
            <a:avLst/>
          </a:prstGeom>
          <a:solidFill>
            <a:srgbClr val="DAE3F3"/>
          </a:solidFill>
        </p:spPr>
        <p:txBody>
          <a:bodyPr/>
          <a:lstStyle>
            <a:lvl1pPr defTabSz="1316736">
              <a:defRPr sz="5328"/>
            </a:lvl1pPr>
          </a:lstStyle>
          <a:p>
            <a:r>
              <a:t>Related work</a:t>
            </a:r>
          </a:p>
        </p:txBody>
      </p:sp>
      <p:sp>
        <p:nvSpPr>
          <p:cNvPr id="169" name="Slide Number Placeholder 5"/>
          <p:cNvSpPr txBox="1">
            <a:spLocks noGrp="1"/>
          </p:cNvSpPr>
          <p:nvPr>
            <p:ph type="sldNum" sz="quarter" idx="2"/>
          </p:nvPr>
        </p:nvSpPr>
        <p:spPr>
          <a:xfrm>
            <a:off x="20516794" y="-36701"/>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170" name="Content Placeholder 2"/>
          <p:cNvSpPr txBox="1">
            <a:spLocks noGrp="1"/>
          </p:cNvSpPr>
          <p:nvPr>
            <p:ph type="body" idx="1"/>
          </p:nvPr>
        </p:nvSpPr>
        <p:spPr>
          <a:xfrm>
            <a:off x="3780075" y="1716723"/>
            <a:ext cx="16696852" cy="10940757"/>
          </a:xfrm>
          <a:prstGeom prst="rect">
            <a:avLst/>
          </a:prstGeom>
        </p:spPr>
        <p:txBody>
          <a:bodyPr>
            <a:normAutofit lnSpcReduction="10000"/>
          </a:bodyPr>
          <a:lstStyle/>
          <a:p>
            <a:pPr marL="0" indent="0" defTabSz="1737360">
              <a:spcBef>
                <a:spcPts val="1900"/>
              </a:spcBef>
              <a:buSzTx/>
              <a:buFontTx/>
              <a:buNone/>
              <a:defRPr sz="5700" b="1" u="sng">
                <a:solidFill>
                  <a:srgbClr val="0433FF"/>
                </a:solidFill>
              </a:defRPr>
            </a:pPr>
            <a:r>
              <a:t>Bukhari et al, 2012</a:t>
            </a:r>
          </a:p>
          <a:p>
            <a:pPr marL="403315" indent="-403315" defTabSz="1737360">
              <a:spcBef>
                <a:spcPts val="1900"/>
              </a:spcBef>
              <a:defRPr sz="4940"/>
            </a:pPr>
            <a:r>
              <a:t>Complex layout</a:t>
            </a:r>
          </a:p>
          <a:p>
            <a:pPr marL="403315" indent="-403315" defTabSz="1737360">
              <a:spcBef>
                <a:spcPts val="1900"/>
              </a:spcBef>
              <a:defRPr sz="4940"/>
            </a:pPr>
            <a:r>
              <a:t>Multilayer Perceptron (MLP)</a:t>
            </a:r>
          </a:p>
          <a:p>
            <a:pPr marL="403315" indent="-403315" defTabSz="1737360">
              <a:spcBef>
                <a:spcPts val="1900"/>
              </a:spcBef>
              <a:defRPr sz="4940"/>
            </a:pPr>
            <a:r>
              <a:t>Connected component classification</a:t>
            </a:r>
          </a:p>
          <a:p>
            <a:pPr marL="403315" indent="-403315" defTabSz="1737360">
              <a:spcBef>
                <a:spcPts val="1900"/>
              </a:spcBef>
              <a:defRPr sz="4940"/>
            </a:pPr>
            <a:r>
              <a:t>Context features ---&gt; </a:t>
            </a:r>
            <a:r>
              <a:rPr b="1">
                <a:solidFill>
                  <a:schemeClr val="accent5">
                    <a:lumOff val="-29866"/>
                  </a:schemeClr>
                </a:solidFill>
              </a:rPr>
              <a:t>Redundant computation</a:t>
            </a:r>
          </a:p>
          <a:p>
            <a:pPr marL="0" lvl="4" indent="0" defTabSz="1737360">
              <a:spcBef>
                <a:spcPts val="1900"/>
              </a:spcBef>
              <a:buSzTx/>
              <a:buFontTx/>
              <a:buNone/>
              <a:defRPr sz="4940"/>
            </a:pPr>
            <a:r>
              <a:rPr b="1">
                <a:solidFill>
                  <a:schemeClr val="accent5">
                    <a:lumOff val="-29866"/>
                  </a:schemeClr>
                </a:solidFill>
              </a:rPr>
              <a:t>                                   Enormous time</a:t>
            </a:r>
          </a:p>
          <a:p>
            <a:pPr marL="0" lvl="4" indent="0" defTabSz="1737360">
              <a:spcBef>
                <a:spcPts val="1900"/>
              </a:spcBef>
              <a:buSzTx/>
              <a:buFontTx/>
              <a:buNone/>
              <a:defRPr sz="4940"/>
            </a:pPr>
            <a:endParaRPr b="1">
              <a:solidFill>
                <a:schemeClr val="accent5">
                  <a:lumOff val="-29866"/>
                </a:schemeClr>
              </a:solidFill>
            </a:endParaRPr>
          </a:p>
          <a:p>
            <a:pPr marL="403315" indent="-403315" defTabSz="1737360">
              <a:spcBef>
                <a:spcPts val="1900"/>
              </a:spcBef>
              <a:defRPr sz="4940"/>
            </a:pPr>
            <a:r>
              <a:t>Binarized  ---&gt; </a:t>
            </a:r>
            <a:r>
              <a:rPr b="1">
                <a:solidFill>
                  <a:schemeClr val="accent5">
                    <a:lumOff val="-29866"/>
                  </a:schemeClr>
                </a:solidFill>
              </a:rPr>
              <a:t>Potential errors</a:t>
            </a:r>
          </a:p>
          <a:p>
            <a:pPr marL="0" lvl="4" indent="0" defTabSz="1737360">
              <a:spcBef>
                <a:spcPts val="1900"/>
              </a:spcBef>
              <a:buSzTx/>
              <a:buFontTx/>
              <a:buNone/>
              <a:defRPr sz="4940"/>
            </a:pPr>
            <a:r>
              <a:rPr b="1">
                <a:solidFill>
                  <a:schemeClr val="accent5">
                    <a:lumOff val="-29866"/>
                  </a:schemeClr>
                </a:solidFill>
              </a:rPr>
              <a:t>                         Additional time</a:t>
            </a:r>
          </a:p>
          <a:p>
            <a:pPr marL="0" lvl="4" indent="0" defTabSz="1737360">
              <a:spcBef>
                <a:spcPts val="1900"/>
              </a:spcBef>
              <a:buSzTx/>
              <a:buFontTx/>
              <a:buNone/>
              <a:defRPr sz="4940"/>
            </a:pPr>
            <a:endParaRPr b="1">
              <a:solidFill>
                <a:schemeClr val="accent5">
                  <a:lumOff val="-29866"/>
                </a:schemeClr>
              </a:solidFill>
            </a:endParaRPr>
          </a:p>
          <a:p>
            <a:pPr marL="403315" indent="-403315" defTabSz="1737360">
              <a:spcBef>
                <a:spcPts val="1900"/>
              </a:spcBef>
              <a:defRPr sz="4940"/>
            </a:pPr>
            <a:r>
              <a:t>Post processing ---&gt; </a:t>
            </a:r>
            <a:r>
              <a:rPr b="1">
                <a:solidFill>
                  <a:schemeClr val="accent5">
                    <a:lumOff val="-29866"/>
                  </a:schemeClr>
                </a:solidFill>
              </a:rPr>
              <a:t>Dataset specific parameters</a:t>
            </a:r>
          </a:p>
          <a:p>
            <a:pPr marL="0" lvl="4" indent="0" defTabSz="1737360">
              <a:spcBef>
                <a:spcPts val="1900"/>
              </a:spcBef>
              <a:buSzTx/>
              <a:buFontTx/>
              <a:buNone/>
              <a:defRPr sz="4940"/>
            </a:pPr>
            <a:r>
              <a:rPr b="1">
                <a:solidFill>
                  <a:schemeClr val="accent5">
                    <a:lumOff val="-29866"/>
                  </a:schemeClr>
                </a:solidFill>
              </a:rPr>
              <a:t>                                Additional time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le 1"/>
          <p:cNvSpPr txBox="1">
            <a:spLocks noGrp="1"/>
          </p:cNvSpPr>
          <p:nvPr>
            <p:ph type="title"/>
          </p:nvPr>
        </p:nvSpPr>
        <p:spPr>
          <a:xfrm>
            <a:off x="3047999" y="34192"/>
            <a:ext cx="18288001" cy="957944"/>
          </a:xfrm>
          <a:prstGeom prst="rect">
            <a:avLst/>
          </a:prstGeom>
          <a:solidFill>
            <a:srgbClr val="DAE3F3"/>
          </a:solidFill>
        </p:spPr>
        <p:txBody>
          <a:bodyPr/>
          <a:lstStyle>
            <a:lvl1pPr defTabSz="1316736">
              <a:defRPr sz="5328"/>
            </a:lvl1pPr>
          </a:lstStyle>
          <a:p>
            <a:r>
              <a:t>Related work</a:t>
            </a:r>
          </a:p>
        </p:txBody>
      </p:sp>
      <p:sp>
        <p:nvSpPr>
          <p:cNvPr id="175" name="Slide Number Placeholder 5"/>
          <p:cNvSpPr txBox="1">
            <a:spLocks noGrp="1"/>
          </p:cNvSpPr>
          <p:nvPr>
            <p:ph type="sldNum" sz="quarter" idx="2"/>
          </p:nvPr>
        </p:nvSpPr>
        <p:spPr>
          <a:xfrm>
            <a:off x="20516794" y="-36701"/>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176" name="Content Placeholder 2"/>
          <p:cNvSpPr txBox="1">
            <a:spLocks noGrp="1"/>
          </p:cNvSpPr>
          <p:nvPr>
            <p:ph type="body" idx="1"/>
          </p:nvPr>
        </p:nvSpPr>
        <p:spPr>
          <a:xfrm>
            <a:off x="3780075" y="1716723"/>
            <a:ext cx="16696852" cy="10940757"/>
          </a:xfrm>
          <a:prstGeom prst="rect">
            <a:avLst/>
          </a:prstGeom>
        </p:spPr>
        <p:txBody>
          <a:bodyPr/>
          <a:lstStyle/>
          <a:p>
            <a:pPr marL="0" indent="0">
              <a:buSzTx/>
              <a:buFontTx/>
              <a:buNone/>
              <a:defRPr sz="6000" b="1" u="sng">
                <a:solidFill>
                  <a:srgbClr val="0433FF"/>
                </a:solidFill>
              </a:defRPr>
            </a:pPr>
            <a:r>
              <a:t>Simistra et al, 2016</a:t>
            </a:r>
          </a:p>
          <a:p>
            <a:r>
              <a:t>Simple layout</a:t>
            </a:r>
          </a:p>
          <a:p>
            <a:r>
              <a:t>Deep learning</a:t>
            </a:r>
          </a:p>
          <a:p>
            <a:r>
              <a:t>Pixel classification</a:t>
            </a:r>
          </a:p>
          <a:p>
            <a:r>
              <a:t>Context features ---&gt; </a:t>
            </a:r>
            <a:r>
              <a:rPr b="1">
                <a:solidFill>
                  <a:schemeClr val="accent5">
                    <a:lumOff val="-29866"/>
                  </a:schemeClr>
                </a:solidFill>
              </a:rPr>
              <a:t>Redundant computation</a:t>
            </a:r>
          </a:p>
          <a:p>
            <a:pPr marL="0" lvl="4" indent="0">
              <a:buSzTx/>
              <a:buFontTx/>
              <a:buNone/>
            </a:pPr>
            <a:r>
              <a:rPr b="1">
                <a:solidFill>
                  <a:schemeClr val="accent5">
                    <a:lumOff val="-29866"/>
                  </a:schemeClr>
                </a:solidFill>
              </a:rPr>
              <a:t>                                   Enormous time</a:t>
            </a:r>
          </a:p>
          <a:p>
            <a:pPr marL="0" lvl="4" indent="0">
              <a:buSzTx/>
              <a:buFontTx/>
              <a:buNone/>
            </a:pPr>
            <a:endParaRPr b="1">
              <a:solidFill>
                <a:schemeClr val="accent5">
                  <a:lumOff val="-29866"/>
                </a:schemeClr>
              </a:solidFill>
            </a:endParaRPr>
          </a:p>
          <a:p>
            <a:r>
              <a:t>Pre training ---&gt; </a:t>
            </a:r>
            <a:r>
              <a:rPr b="1">
                <a:solidFill>
                  <a:schemeClr val="accent5">
                    <a:lumOff val="-29866"/>
                  </a:schemeClr>
                </a:solidFill>
              </a:rPr>
              <a:t>Additional time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itle 1"/>
          <p:cNvSpPr txBox="1">
            <a:spLocks noGrp="1"/>
          </p:cNvSpPr>
          <p:nvPr>
            <p:ph type="title"/>
          </p:nvPr>
        </p:nvSpPr>
        <p:spPr>
          <a:xfrm>
            <a:off x="3047999" y="34192"/>
            <a:ext cx="18288001" cy="957944"/>
          </a:xfrm>
          <a:prstGeom prst="rect">
            <a:avLst/>
          </a:prstGeom>
          <a:solidFill>
            <a:srgbClr val="DAE3F3"/>
          </a:solidFill>
        </p:spPr>
        <p:txBody>
          <a:bodyPr/>
          <a:lstStyle>
            <a:lvl1pPr defTabSz="1316736">
              <a:defRPr sz="5328"/>
            </a:lvl1pPr>
          </a:lstStyle>
          <a:p>
            <a:r>
              <a:t>Method</a:t>
            </a:r>
          </a:p>
        </p:txBody>
      </p:sp>
      <p:sp>
        <p:nvSpPr>
          <p:cNvPr id="181" name="Slide Number Placeholder 5"/>
          <p:cNvSpPr txBox="1">
            <a:spLocks noGrp="1"/>
          </p:cNvSpPr>
          <p:nvPr>
            <p:ph type="sldNum" sz="quarter" idx="2"/>
          </p:nvPr>
        </p:nvSpPr>
        <p:spPr>
          <a:xfrm>
            <a:off x="20516794" y="-36701"/>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grpSp>
        <p:nvGrpSpPr>
          <p:cNvPr id="219" name="Group"/>
          <p:cNvGrpSpPr/>
          <p:nvPr/>
        </p:nvGrpSpPr>
        <p:grpSpPr>
          <a:xfrm>
            <a:off x="3556127" y="3371820"/>
            <a:ext cx="16124511" cy="7032632"/>
            <a:chOff x="0" y="0"/>
            <a:chExt cx="16124509" cy="7032631"/>
          </a:xfrm>
        </p:grpSpPr>
        <p:pic>
          <p:nvPicPr>
            <p:cNvPr id="182" name="Picture 3" descr="Pictur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435787" y="1887749"/>
              <a:ext cx="13096503" cy="1824001"/>
            </a:xfrm>
            <a:prstGeom prst="rect">
              <a:avLst/>
            </a:prstGeom>
            <a:ln w="12700" cap="flat">
              <a:noFill/>
              <a:miter lim="400000"/>
            </a:ln>
            <a:effectLst/>
          </p:spPr>
        </p:pic>
        <p:sp>
          <p:nvSpPr>
            <p:cNvPr id="183" name="TextBox 6"/>
            <p:cNvSpPr/>
            <p:nvPr/>
          </p:nvSpPr>
          <p:spPr>
            <a:xfrm>
              <a:off x="868453"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image</a:t>
              </a:r>
            </a:p>
          </p:txBody>
        </p:sp>
        <p:sp>
          <p:nvSpPr>
            <p:cNvPr id="184" name="TextBox 7"/>
            <p:cNvSpPr/>
            <p:nvPr/>
          </p:nvSpPr>
          <p:spPr>
            <a:xfrm>
              <a:off x="3044953"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pool1</a:t>
              </a:r>
            </a:p>
          </p:txBody>
        </p:sp>
        <p:sp>
          <p:nvSpPr>
            <p:cNvPr id="185" name="TextBox 8"/>
            <p:cNvSpPr/>
            <p:nvPr/>
          </p:nvSpPr>
          <p:spPr>
            <a:xfrm>
              <a:off x="1909414"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conv1</a:t>
              </a:r>
            </a:p>
          </p:txBody>
        </p:sp>
        <p:sp>
          <p:nvSpPr>
            <p:cNvPr id="186" name="TextBox 9"/>
            <p:cNvSpPr/>
            <p:nvPr/>
          </p:nvSpPr>
          <p:spPr>
            <a:xfrm>
              <a:off x="4068617"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conv2</a:t>
              </a:r>
            </a:p>
          </p:txBody>
        </p:sp>
        <p:sp>
          <p:nvSpPr>
            <p:cNvPr id="187" name="TextBox 10"/>
            <p:cNvSpPr/>
            <p:nvPr/>
          </p:nvSpPr>
          <p:spPr>
            <a:xfrm>
              <a:off x="5087673"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pool2</a:t>
              </a:r>
            </a:p>
          </p:txBody>
        </p:sp>
        <p:sp>
          <p:nvSpPr>
            <p:cNvPr id="188" name="TextBox 11"/>
            <p:cNvSpPr/>
            <p:nvPr/>
          </p:nvSpPr>
          <p:spPr>
            <a:xfrm>
              <a:off x="7346724"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pool3</a:t>
              </a:r>
            </a:p>
          </p:txBody>
        </p:sp>
        <p:sp>
          <p:nvSpPr>
            <p:cNvPr id="189" name="TextBox 12"/>
            <p:cNvSpPr/>
            <p:nvPr/>
          </p:nvSpPr>
          <p:spPr>
            <a:xfrm>
              <a:off x="9622414"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pool4</a:t>
              </a:r>
            </a:p>
          </p:txBody>
        </p:sp>
        <p:sp>
          <p:nvSpPr>
            <p:cNvPr id="190" name="TextBox 13"/>
            <p:cNvSpPr/>
            <p:nvPr/>
          </p:nvSpPr>
          <p:spPr>
            <a:xfrm>
              <a:off x="11898110"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pool5</a:t>
              </a:r>
            </a:p>
          </p:txBody>
        </p:sp>
        <p:sp>
          <p:nvSpPr>
            <p:cNvPr id="191" name="TextBox 14"/>
            <p:cNvSpPr/>
            <p:nvPr/>
          </p:nvSpPr>
          <p:spPr>
            <a:xfrm>
              <a:off x="6227826"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conv3</a:t>
              </a:r>
            </a:p>
          </p:txBody>
        </p:sp>
        <p:sp>
          <p:nvSpPr>
            <p:cNvPr id="192" name="TextBox 15"/>
            <p:cNvSpPr/>
            <p:nvPr/>
          </p:nvSpPr>
          <p:spPr>
            <a:xfrm>
              <a:off x="8470237"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conv4</a:t>
              </a:r>
            </a:p>
          </p:txBody>
        </p:sp>
        <p:sp>
          <p:nvSpPr>
            <p:cNvPr id="193" name="TextBox 16"/>
            <p:cNvSpPr/>
            <p:nvPr/>
          </p:nvSpPr>
          <p:spPr>
            <a:xfrm>
              <a:off x="10679366"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conv5</a:t>
              </a:r>
            </a:p>
          </p:txBody>
        </p:sp>
        <p:sp>
          <p:nvSpPr>
            <p:cNvPr id="194" name="TextBox 17"/>
            <p:cNvSpPr/>
            <p:nvPr/>
          </p:nvSpPr>
          <p:spPr>
            <a:xfrm>
              <a:off x="12885184" y="146119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conv6-7</a:t>
              </a:r>
            </a:p>
          </p:txBody>
        </p:sp>
        <p:pic>
          <p:nvPicPr>
            <p:cNvPr id="195" name="Picture 20" descr="Picture 20"/>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435787" y="4360796"/>
              <a:ext cx="13096503" cy="1803057"/>
            </a:xfrm>
            <a:prstGeom prst="rect">
              <a:avLst/>
            </a:prstGeom>
            <a:ln w="12700" cap="flat">
              <a:noFill/>
              <a:miter lim="400000"/>
            </a:ln>
            <a:effectLst/>
          </p:spPr>
        </p:pic>
        <p:pic>
          <p:nvPicPr>
            <p:cNvPr id="196" name="Picture 21" descr="Picture 21"/>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4155306" y="4360796"/>
              <a:ext cx="1969204" cy="1906142"/>
            </a:xfrm>
            <a:prstGeom prst="rect">
              <a:avLst/>
            </a:prstGeom>
            <a:ln w="12700" cap="flat">
              <a:noFill/>
              <a:miter lim="400000"/>
            </a:ln>
            <a:effectLst/>
          </p:spPr>
        </p:pic>
        <p:sp>
          <p:nvSpPr>
            <p:cNvPr id="197" name="TextBox 22"/>
            <p:cNvSpPr/>
            <p:nvPr/>
          </p:nvSpPr>
          <p:spPr>
            <a:xfrm>
              <a:off x="14155304" y="363666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p>
              <a:pPr algn="l" defTabSz="1285875">
                <a:defRPr sz="2800">
                  <a:latin typeface="Calibri"/>
                  <a:ea typeface="Calibri"/>
                  <a:cs typeface="Calibri"/>
                  <a:sym typeface="Calibri"/>
                </a:defRPr>
              </a:pPr>
              <a:r>
                <a:t>8 x upsampled</a:t>
              </a:r>
            </a:p>
            <a:p>
              <a:pPr algn="l" defTabSz="1285875">
                <a:defRPr sz="2800">
                  <a:latin typeface="Calibri"/>
                  <a:ea typeface="Calibri"/>
                  <a:cs typeface="Calibri"/>
                  <a:sym typeface="Calibri"/>
                </a:defRPr>
              </a:pPr>
              <a:r>
                <a:t>Prediction (FCN8)</a:t>
              </a:r>
            </a:p>
          </p:txBody>
        </p:sp>
        <p:sp>
          <p:nvSpPr>
            <p:cNvPr id="198" name="TextBox 23"/>
            <p:cNvSpPr/>
            <p:nvPr/>
          </p:nvSpPr>
          <p:spPr>
            <a:xfrm>
              <a:off x="10122265" y="4130616"/>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4x conv7</a:t>
              </a:r>
            </a:p>
          </p:txBody>
        </p:sp>
        <p:sp>
          <p:nvSpPr>
            <p:cNvPr id="199" name="TextBox 24"/>
            <p:cNvSpPr/>
            <p:nvPr/>
          </p:nvSpPr>
          <p:spPr>
            <a:xfrm>
              <a:off x="9804113" y="438498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2x pool4</a:t>
              </a:r>
            </a:p>
          </p:txBody>
        </p:sp>
        <p:sp>
          <p:nvSpPr>
            <p:cNvPr id="200" name="TextBox 25"/>
            <p:cNvSpPr/>
            <p:nvPr/>
          </p:nvSpPr>
          <p:spPr>
            <a:xfrm>
              <a:off x="9500237" y="4673691"/>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pool3</a:t>
              </a:r>
            </a:p>
          </p:txBody>
        </p:sp>
        <p:sp>
          <p:nvSpPr>
            <p:cNvPr id="201" name="Straight Connector 26"/>
            <p:cNvSpPr/>
            <p:nvPr/>
          </p:nvSpPr>
          <p:spPr>
            <a:xfrm>
              <a:off x="7848165" y="3289397"/>
              <a:ext cx="1" cy="2117944"/>
            </a:xfrm>
            <a:prstGeom prst="line">
              <a:avLst/>
            </a:prstGeom>
            <a:noFill/>
            <a:ln w="50800" cap="flat">
              <a:solidFill>
                <a:srgbClr val="000000"/>
              </a:solidFill>
              <a:prstDash val="solid"/>
              <a:miter lim="800000"/>
            </a:ln>
            <a:effectLst/>
          </p:spPr>
          <p:txBody>
            <a:bodyPr wrap="square" lIns="64293" tIns="64293" rIns="64293" bIns="64293" numCol="1" anchor="t">
              <a:noAutofit/>
            </a:bodyPr>
            <a:lstStyle/>
            <a:p>
              <a:pPr algn="l" defTabSz="1285875">
                <a:defRPr sz="2400" b="0">
                  <a:latin typeface="Calibri"/>
                  <a:ea typeface="Calibri"/>
                  <a:cs typeface="Calibri"/>
                  <a:sym typeface="Calibri"/>
                </a:defRPr>
              </a:pPr>
              <a:endParaRPr/>
            </a:p>
          </p:txBody>
        </p:sp>
        <p:sp>
          <p:nvSpPr>
            <p:cNvPr id="202" name="Straight Connector 27"/>
            <p:cNvSpPr/>
            <p:nvPr/>
          </p:nvSpPr>
          <p:spPr>
            <a:xfrm>
              <a:off x="7805959" y="5407342"/>
              <a:ext cx="2980558" cy="1"/>
            </a:xfrm>
            <a:prstGeom prst="line">
              <a:avLst/>
            </a:prstGeom>
            <a:noFill/>
            <a:ln w="50800" cap="flat">
              <a:solidFill>
                <a:srgbClr val="000000"/>
              </a:solidFill>
              <a:prstDash val="solid"/>
              <a:miter lim="800000"/>
            </a:ln>
            <a:effectLst/>
          </p:spPr>
          <p:txBody>
            <a:bodyPr wrap="square" lIns="64293" tIns="64293" rIns="64293" bIns="64293" numCol="1" anchor="t">
              <a:noAutofit/>
            </a:bodyPr>
            <a:lstStyle/>
            <a:p>
              <a:pPr algn="l" defTabSz="1285875">
                <a:defRPr sz="2400" b="0">
                  <a:latin typeface="Calibri"/>
                  <a:ea typeface="Calibri"/>
                  <a:cs typeface="Calibri"/>
                  <a:sym typeface="Calibri"/>
                </a:defRPr>
              </a:pPr>
              <a:endParaRPr/>
            </a:p>
          </p:txBody>
        </p:sp>
        <p:sp>
          <p:nvSpPr>
            <p:cNvPr id="203" name="Rectangle 28"/>
            <p:cNvSpPr/>
            <p:nvPr/>
          </p:nvSpPr>
          <p:spPr>
            <a:xfrm>
              <a:off x="7014248" y="1980563"/>
              <a:ext cx="1658594" cy="1308835"/>
            </a:xfrm>
            <a:prstGeom prst="rect">
              <a:avLst/>
            </a:prstGeom>
            <a:solidFill>
              <a:srgbClr val="FF0000">
                <a:alpha val="20000"/>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4" name="Rectangle 29"/>
            <p:cNvSpPr/>
            <p:nvPr/>
          </p:nvSpPr>
          <p:spPr>
            <a:xfrm>
              <a:off x="10972463" y="4752923"/>
              <a:ext cx="1658594" cy="1308835"/>
            </a:xfrm>
            <a:prstGeom prst="rect">
              <a:avLst/>
            </a:prstGeom>
            <a:solidFill>
              <a:srgbClr val="FF0000">
                <a:alpha val="20000"/>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5" name="Rectangle 30"/>
            <p:cNvSpPr/>
            <p:nvPr/>
          </p:nvSpPr>
          <p:spPr>
            <a:xfrm>
              <a:off x="9258394" y="1968560"/>
              <a:ext cx="1658594" cy="1296832"/>
            </a:xfrm>
            <a:prstGeom prst="rect">
              <a:avLst/>
            </a:prstGeom>
            <a:solidFill>
              <a:srgbClr val="70AD47">
                <a:alpha val="58824"/>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6" name="Rectangle 31"/>
            <p:cNvSpPr/>
            <p:nvPr/>
          </p:nvSpPr>
          <p:spPr>
            <a:xfrm>
              <a:off x="11502540" y="1968561"/>
              <a:ext cx="1666877" cy="1308835"/>
            </a:xfrm>
            <a:prstGeom prst="rect">
              <a:avLst/>
            </a:prstGeom>
            <a:solidFill>
              <a:srgbClr val="00B0F0">
                <a:alpha val="20000"/>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7" name="Rectangle 32"/>
            <p:cNvSpPr/>
            <p:nvPr/>
          </p:nvSpPr>
          <p:spPr>
            <a:xfrm>
              <a:off x="11373942" y="4465877"/>
              <a:ext cx="1686672" cy="122387"/>
            </a:xfrm>
            <a:prstGeom prst="rect">
              <a:avLst/>
            </a:prstGeom>
            <a:solidFill>
              <a:srgbClr val="00B0F0">
                <a:alpha val="20000"/>
              </a:srgbClr>
            </a:solidFill>
            <a:ln w="12700" cap="flat">
              <a:noFill/>
              <a:miter lim="4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8" name="Rectangle 33"/>
            <p:cNvSpPr/>
            <p:nvPr/>
          </p:nvSpPr>
          <p:spPr>
            <a:xfrm rot="16200000">
              <a:off x="12368325" y="5087878"/>
              <a:ext cx="1175628" cy="176394"/>
            </a:xfrm>
            <a:prstGeom prst="rect">
              <a:avLst/>
            </a:prstGeom>
            <a:solidFill>
              <a:srgbClr val="00B0F0">
                <a:alpha val="20000"/>
              </a:srgbClr>
            </a:solidFill>
            <a:ln w="12700" cap="flat">
              <a:noFill/>
              <a:miter lim="4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09" name="Rectangle 34"/>
            <p:cNvSpPr/>
            <p:nvPr/>
          </p:nvSpPr>
          <p:spPr>
            <a:xfrm>
              <a:off x="11159632" y="4599290"/>
              <a:ext cx="1686672" cy="136941"/>
            </a:xfrm>
            <a:prstGeom prst="rect">
              <a:avLst/>
            </a:prstGeom>
            <a:solidFill>
              <a:srgbClr val="70AD47">
                <a:alpha val="58824"/>
              </a:srgbClr>
            </a:solidFill>
            <a:ln w="12700" cap="flat">
              <a:noFill/>
              <a:miter lim="4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10" name="Rectangle 35"/>
            <p:cNvSpPr/>
            <p:nvPr/>
          </p:nvSpPr>
          <p:spPr>
            <a:xfrm rot="16200000">
              <a:off x="12170865" y="5218061"/>
              <a:ext cx="1157269" cy="193610"/>
            </a:xfrm>
            <a:prstGeom prst="rect">
              <a:avLst/>
            </a:prstGeom>
            <a:solidFill>
              <a:srgbClr val="70AD47">
                <a:alpha val="58824"/>
              </a:srgbClr>
            </a:solidFill>
            <a:ln w="12700" cap="flat">
              <a:noFill/>
              <a:miter lim="4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11" name="Rectangle 36"/>
            <p:cNvSpPr/>
            <p:nvPr/>
          </p:nvSpPr>
          <p:spPr>
            <a:xfrm>
              <a:off x="4743612" y="1980562"/>
              <a:ext cx="1685083" cy="1296832"/>
            </a:xfrm>
            <a:prstGeom prst="rect">
              <a:avLst/>
            </a:prstGeom>
            <a:solidFill>
              <a:srgbClr val="FFFF00">
                <a:alpha val="20000"/>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12" name="Rectangle 38"/>
            <p:cNvSpPr/>
            <p:nvPr/>
          </p:nvSpPr>
          <p:spPr>
            <a:xfrm>
              <a:off x="2651624" y="1980563"/>
              <a:ext cx="1658595" cy="1308835"/>
            </a:xfrm>
            <a:prstGeom prst="rect">
              <a:avLst/>
            </a:prstGeom>
            <a:solidFill>
              <a:srgbClr val="FFC000">
                <a:alpha val="20000"/>
              </a:srgbClr>
            </a:solidFill>
            <a:ln w="12700" cap="flat">
              <a:solidFill>
                <a:srgbClr val="42719B"/>
              </a:solidFill>
              <a:prstDash val="solid"/>
              <a:miter lim="800000"/>
            </a:ln>
            <a:effectLst/>
          </p:spPr>
          <p:txBody>
            <a:bodyPr wrap="square" lIns="64293" tIns="64293" rIns="64293" bIns="64293" numCol="1" anchor="ctr">
              <a:noAutofit/>
            </a:bodyPr>
            <a:lstStyle/>
            <a:p>
              <a:pPr defTabSz="1285875">
                <a:defRPr sz="2400" b="0">
                  <a:solidFill>
                    <a:srgbClr val="FFFFFF"/>
                  </a:solidFill>
                  <a:latin typeface="Calibri"/>
                  <a:ea typeface="Calibri"/>
                  <a:cs typeface="Calibri"/>
                  <a:sym typeface="Calibri"/>
                </a:defRPr>
              </a:pPr>
              <a:endParaRPr/>
            </a:p>
          </p:txBody>
        </p:sp>
        <p:sp>
          <p:nvSpPr>
            <p:cNvPr id="213" name="Right Brace 39"/>
            <p:cNvSpPr/>
            <p:nvPr/>
          </p:nvSpPr>
          <p:spPr>
            <a:xfrm rot="16200000">
              <a:off x="7159146" y="-4356458"/>
              <a:ext cx="906002" cy="106196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65" y="0"/>
                    <a:pt x="10800" y="69"/>
                    <a:pt x="10800" y="154"/>
                  </a:cubicBezTo>
                  <a:lnTo>
                    <a:pt x="10800" y="10646"/>
                  </a:lnTo>
                  <a:cubicBezTo>
                    <a:pt x="10800" y="10731"/>
                    <a:pt x="15635" y="10800"/>
                    <a:pt x="21600" y="10800"/>
                  </a:cubicBezTo>
                  <a:cubicBezTo>
                    <a:pt x="15635" y="10800"/>
                    <a:pt x="10800" y="10869"/>
                    <a:pt x="10800" y="10954"/>
                  </a:cubicBezTo>
                  <a:lnTo>
                    <a:pt x="10800" y="21446"/>
                  </a:lnTo>
                  <a:cubicBezTo>
                    <a:pt x="10800" y="21531"/>
                    <a:pt x="5965" y="21600"/>
                    <a:pt x="0" y="21600"/>
                  </a:cubicBezTo>
                </a:path>
              </a:pathLst>
            </a:custGeom>
            <a:noFill/>
            <a:ln w="3175" cap="flat">
              <a:solidFill>
                <a:srgbClr val="000000"/>
              </a:solidFill>
              <a:prstDash val="solid"/>
              <a:miter lim="800000"/>
            </a:ln>
            <a:effectLst/>
          </p:spPr>
          <p:txBody>
            <a:bodyPr wrap="square" lIns="64293" tIns="64293" rIns="64293" bIns="64293" numCol="1" anchor="ctr">
              <a:noAutofit/>
            </a:bodyPr>
            <a:lstStyle/>
            <a:p>
              <a:pPr defTabSz="1285875">
                <a:defRPr sz="2400" b="0">
                  <a:latin typeface="Calibri"/>
                  <a:ea typeface="Calibri"/>
                  <a:cs typeface="Calibri"/>
                  <a:sym typeface="Calibri"/>
                </a:defRPr>
              </a:pPr>
              <a:endParaRPr/>
            </a:p>
          </p:txBody>
        </p:sp>
        <p:sp>
          <p:nvSpPr>
            <p:cNvPr id="214" name="TextBox 40"/>
            <p:cNvSpPr/>
            <p:nvPr/>
          </p:nvSpPr>
          <p:spPr>
            <a:xfrm>
              <a:off x="6972578" y="0"/>
              <a:ext cx="1270001"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VGG-16</a:t>
              </a:r>
            </a:p>
          </p:txBody>
        </p:sp>
        <p:sp>
          <p:nvSpPr>
            <p:cNvPr id="215" name="TextBox 41"/>
            <p:cNvSpPr/>
            <p:nvPr/>
          </p:nvSpPr>
          <p:spPr>
            <a:xfrm>
              <a:off x="0" y="2369290"/>
              <a:ext cx="1270000"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m</a:t>
              </a:r>
            </a:p>
          </p:txBody>
        </p:sp>
        <p:sp>
          <p:nvSpPr>
            <p:cNvPr id="216" name="TextBox 42"/>
            <p:cNvSpPr/>
            <p:nvPr/>
          </p:nvSpPr>
          <p:spPr>
            <a:xfrm>
              <a:off x="1171624" y="3302911"/>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n</a:t>
              </a:r>
            </a:p>
          </p:txBody>
        </p:sp>
        <p:sp>
          <p:nvSpPr>
            <p:cNvPr id="217" name="TextBox 43"/>
            <p:cNvSpPr/>
            <p:nvPr/>
          </p:nvSpPr>
          <p:spPr>
            <a:xfrm>
              <a:off x="13696177" y="482901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m</a:t>
              </a:r>
            </a:p>
          </p:txBody>
        </p:sp>
        <p:sp>
          <p:nvSpPr>
            <p:cNvPr id="218" name="TextBox 44"/>
            <p:cNvSpPr/>
            <p:nvPr/>
          </p:nvSpPr>
          <p:spPr>
            <a:xfrm>
              <a:off x="14837897" y="5762631"/>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numCol="1" anchor="t">
              <a:spAutoFit/>
            </a:bodyPr>
            <a:lstStyle>
              <a:lvl1pPr algn="l" defTabSz="1285875">
                <a:defRPr sz="2400">
                  <a:latin typeface="Calibri"/>
                  <a:ea typeface="Calibri"/>
                  <a:cs typeface="Calibri"/>
                  <a:sym typeface="Calibri"/>
                </a:defRPr>
              </a:lvl1pPr>
            </a:lstStyle>
            <a:p>
              <a:r>
                <a:t>n</a:t>
              </a:r>
            </a:p>
          </p:txBody>
        </p:sp>
      </p:grpSp>
      <p:sp>
        <p:nvSpPr>
          <p:cNvPr id="220" name="TextBox 2"/>
          <p:cNvSpPr txBox="1"/>
          <p:nvPr/>
        </p:nvSpPr>
        <p:spPr>
          <a:xfrm>
            <a:off x="3667026" y="12686992"/>
            <a:ext cx="14257190" cy="484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4293" tIns="64293" rIns="64293" bIns="64293">
            <a:spAutoFit/>
          </a:bodyPr>
          <a:lstStyle>
            <a:lvl1pPr algn="l" defTabSz="1285875">
              <a:defRPr sz="2400" b="0">
                <a:latin typeface="Calibri"/>
                <a:ea typeface="Calibri"/>
                <a:cs typeface="Calibri"/>
                <a:sym typeface="Calibri"/>
              </a:defRPr>
            </a:lvl1pPr>
          </a:lstStyle>
          <a:p>
            <a:r>
              <a:t>J. Long, E. Shelhamer, and T. Darrell, “Fully convolutional networks for semantic segmentation”, 2015 </a:t>
            </a:r>
          </a:p>
        </p:txBody>
      </p:sp>
      <p:sp>
        <p:nvSpPr>
          <p:cNvPr id="221" name="TextBox 24"/>
          <p:cNvSpPr txBox="1"/>
          <p:nvPr/>
        </p:nvSpPr>
        <p:spPr>
          <a:xfrm>
            <a:off x="3146468" y="1720491"/>
            <a:ext cx="12564065"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80" tIns="68580" rIns="68580" bIns="68580">
            <a:spAutoFit/>
          </a:bodyPr>
          <a:lstStyle>
            <a:lvl1pPr algn="l" defTabSz="1828800">
              <a:defRPr sz="5200" b="0">
                <a:latin typeface="Calibri"/>
                <a:ea typeface="Calibri"/>
                <a:cs typeface="Calibri"/>
                <a:sym typeface="Calibri"/>
              </a:defRPr>
            </a:lvl1pPr>
          </a:lstStyle>
          <a:p>
            <a:r>
              <a:t>Fully Convolutional Network (FCN)</a:t>
            </a:r>
          </a:p>
        </p:txBody>
      </p:sp>
      <p:sp>
        <p:nvSpPr>
          <p:cNvPr id="222" name="TextBox 24"/>
          <p:cNvSpPr txBox="1"/>
          <p:nvPr/>
        </p:nvSpPr>
        <p:spPr>
          <a:xfrm>
            <a:off x="6333985" y="6871850"/>
            <a:ext cx="3339774"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80" tIns="68580" rIns="68580" bIns="68580">
            <a:spAutoFit/>
          </a:bodyPr>
          <a:lstStyle>
            <a:lvl1pPr algn="l" defTabSz="1828800">
              <a:defRPr sz="5200" b="0">
                <a:latin typeface="Calibri"/>
                <a:ea typeface="Calibri"/>
                <a:cs typeface="Calibri"/>
                <a:sym typeface="Calibri"/>
              </a:defRPr>
            </a:lvl1pPr>
          </a:lstStyle>
          <a:p>
            <a:r>
              <a:t>Encoder</a:t>
            </a:r>
          </a:p>
        </p:txBody>
      </p:sp>
      <p:sp>
        <p:nvSpPr>
          <p:cNvPr id="223" name="TextBox 24"/>
          <p:cNvSpPr txBox="1"/>
          <p:nvPr/>
        </p:nvSpPr>
        <p:spPr>
          <a:xfrm>
            <a:off x="15461194" y="9707674"/>
            <a:ext cx="3339774" cy="9118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8580" tIns="68580" rIns="68580" bIns="68580">
            <a:spAutoFit/>
          </a:bodyPr>
          <a:lstStyle>
            <a:lvl1pPr algn="l" defTabSz="1828800">
              <a:defRPr sz="5200" b="0">
                <a:latin typeface="Calibri"/>
                <a:ea typeface="Calibri"/>
                <a:cs typeface="Calibri"/>
                <a:sym typeface="Calibri"/>
              </a:defRPr>
            </a:lvl1pPr>
          </a:lstStyle>
          <a:p>
            <a:r>
              <a:t>Decoder</a:t>
            </a:r>
          </a:p>
        </p:txBody>
      </p:sp>
      <p:sp>
        <p:nvSpPr>
          <p:cNvPr id="224" name="Title 1"/>
          <p:cNvSpPr txBox="1"/>
          <p:nvPr/>
        </p:nvSpPr>
        <p:spPr>
          <a:xfrm>
            <a:off x="3048000" y="0"/>
            <a:ext cx="17145000" cy="898073"/>
          </a:xfrm>
          <a:prstGeom prst="rect">
            <a:avLst/>
          </a:prstGeom>
          <a:solidFill>
            <a:srgbClr val="DAE3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nchor="ctr">
            <a:normAutofit/>
          </a:bodyPr>
          <a:lstStyle>
            <a:lvl1pPr algn="l" defTabSz="1183005">
              <a:lnSpc>
                <a:spcPct val="90000"/>
              </a:lnSpc>
              <a:defRPr sz="4968" b="0">
                <a:latin typeface="Calibri Light"/>
                <a:ea typeface="Calibri Light"/>
                <a:cs typeface="Calibri Light"/>
                <a:sym typeface="Calibri Light"/>
              </a:defRPr>
            </a:lvl1pPr>
          </a:lstStyle>
          <a:p>
            <a:r>
              <a:t>Qualitative results</a:t>
            </a:r>
          </a:p>
        </p:txBody>
      </p:sp>
      <p:sp>
        <p:nvSpPr>
          <p:cNvPr id="225" name="Title 1"/>
          <p:cNvSpPr txBox="1"/>
          <p:nvPr/>
        </p:nvSpPr>
        <p:spPr>
          <a:xfrm>
            <a:off x="3226593" y="178593"/>
            <a:ext cx="17145001" cy="898073"/>
          </a:xfrm>
          <a:prstGeom prst="rect">
            <a:avLst/>
          </a:prstGeom>
          <a:solidFill>
            <a:srgbClr val="DAE3F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3" tIns="64293" rIns="64293" bIns="64293" anchor="ctr">
            <a:normAutofit/>
          </a:bodyPr>
          <a:lstStyle>
            <a:lvl1pPr algn="l" defTabSz="1183005">
              <a:lnSpc>
                <a:spcPct val="90000"/>
              </a:lnSpc>
              <a:defRPr sz="4968" b="0">
                <a:latin typeface="Calibri Light"/>
                <a:ea typeface="Calibri Light"/>
                <a:cs typeface="Calibri Light"/>
                <a:sym typeface="Calibri Light"/>
              </a:defRPr>
            </a:lvl1pPr>
          </a:lstStyle>
          <a:p>
            <a:r>
              <a:t>Qualitative results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Title 1"/>
          <p:cNvSpPr txBox="1">
            <a:spLocks noGrp="1"/>
          </p:cNvSpPr>
          <p:nvPr>
            <p:ph type="title"/>
          </p:nvPr>
        </p:nvSpPr>
        <p:spPr>
          <a:xfrm>
            <a:off x="3047999" y="34192"/>
            <a:ext cx="18288001" cy="957944"/>
          </a:xfrm>
          <a:prstGeom prst="rect">
            <a:avLst/>
          </a:prstGeom>
          <a:solidFill>
            <a:srgbClr val="DAE3F3"/>
          </a:solidFill>
        </p:spPr>
        <p:txBody>
          <a:bodyPr/>
          <a:lstStyle>
            <a:lvl1pPr defTabSz="1316736">
              <a:defRPr sz="5328"/>
            </a:lvl1pPr>
          </a:lstStyle>
          <a:p>
            <a:r>
              <a:t>Paper results</a:t>
            </a:r>
          </a:p>
        </p:txBody>
      </p:sp>
      <p:sp>
        <p:nvSpPr>
          <p:cNvPr id="230" name="Slide Number Placeholder 5"/>
          <p:cNvSpPr txBox="1">
            <a:spLocks noGrp="1"/>
          </p:cNvSpPr>
          <p:nvPr>
            <p:ph type="sldNum" sz="quarter" idx="2"/>
          </p:nvPr>
        </p:nvSpPr>
        <p:spPr>
          <a:xfrm>
            <a:off x="20516794" y="-36701"/>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pic>
        <p:nvPicPr>
          <p:cNvPr id="231" name="Picture 1" descr="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1886476" y="2468713"/>
            <a:ext cx="9208469" cy="11078582"/>
          </a:xfrm>
          <a:prstGeom prst="rect">
            <a:avLst/>
          </a:prstGeom>
          <a:ln w="12700">
            <a:solidFill>
              <a:srgbClr val="5E5E5E"/>
            </a:solidFill>
            <a:miter lim="400000"/>
          </a:ln>
        </p:spPr>
      </p:pic>
      <p:sp>
        <p:nvSpPr>
          <p:cNvPr id="232" name="Rectangle 8"/>
          <p:cNvSpPr txBox="1"/>
          <p:nvPr/>
        </p:nvSpPr>
        <p:spPr>
          <a:xfrm>
            <a:off x="5188901" y="1206430"/>
            <a:ext cx="4411182" cy="1013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6000">
                <a:latin typeface="Calibri"/>
                <a:ea typeface="Calibri"/>
                <a:cs typeface="Calibri"/>
                <a:sym typeface="Calibri"/>
              </a:defRPr>
            </a:lvl1pPr>
          </a:lstStyle>
          <a:p>
            <a:r>
              <a:t>Our method</a:t>
            </a:r>
          </a:p>
        </p:txBody>
      </p:sp>
      <p:sp>
        <p:nvSpPr>
          <p:cNvPr id="233" name="Rectangle 9"/>
          <p:cNvSpPr txBox="1"/>
          <p:nvPr/>
        </p:nvSpPr>
        <p:spPr>
          <a:xfrm>
            <a:off x="14061270" y="1206430"/>
            <a:ext cx="4711443" cy="1013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6000">
                <a:latin typeface="Calibri"/>
                <a:ea typeface="Calibri"/>
                <a:cs typeface="Calibri"/>
                <a:sym typeface="Calibri"/>
              </a:defRPr>
            </a:lvl1pPr>
          </a:lstStyle>
          <a:p>
            <a:r>
              <a:t>Bukhari et al</a:t>
            </a:r>
          </a:p>
        </p:txBody>
      </p:sp>
      <p:grpSp>
        <p:nvGrpSpPr>
          <p:cNvPr id="236" name="Image Gallery"/>
          <p:cNvGrpSpPr/>
          <p:nvPr/>
        </p:nvGrpSpPr>
        <p:grpSpPr>
          <a:xfrm>
            <a:off x="3258190" y="2459783"/>
            <a:ext cx="8410930" cy="11728703"/>
            <a:chOff x="0" y="0"/>
            <a:chExt cx="8410928" cy="11728701"/>
          </a:xfrm>
        </p:grpSpPr>
        <p:pic>
          <p:nvPicPr>
            <p:cNvPr id="234" name="overlay.png" descr="overlay.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0" y="0"/>
              <a:ext cx="8410929" cy="11078617"/>
            </a:xfrm>
            <a:prstGeom prst="rect">
              <a:avLst/>
            </a:prstGeom>
            <a:ln w="12700" cap="flat">
              <a:noFill/>
              <a:miter lim="400000"/>
            </a:ln>
            <a:effectLst/>
          </p:spPr>
        </p:pic>
        <p:sp>
          <p:nvSpPr>
            <p:cNvPr id="235" name="Courtesy Leipzig University"/>
            <p:cNvSpPr/>
            <p:nvPr/>
          </p:nvSpPr>
          <p:spPr>
            <a:xfrm>
              <a:off x="0" y="11154816"/>
              <a:ext cx="8410929" cy="5738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0" tIns="76200" rIns="76200" bIns="76200" numCol="1" anchor="t">
              <a:noAutofit/>
            </a:bodyPr>
            <a:lstStyle>
              <a:lvl1pPr>
                <a:defRPr sz="2800"/>
              </a:lvl1pPr>
            </a:lstStyle>
            <a:p>
              <a:r>
                <a:t>Courtesy Leipzig University</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itle 1"/>
          <p:cNvSpPr txBox="1">
            <a:spLocks noGrp="1"/>
          </p:cNvSpPr>
          <p:nvPr>
            <p:ph type="title"/>
          </p:nvPr>
        </p:nvSpPr>
        <p:spPr>
          <a:xfrm>
            <a:off x="3047999" y="-4885"/>
            <a:ext cx="18288001" cy="957944"/>
          </a:xfrm>
          <a:prstGeom prst="rect">
            <a:avLst/>
          </a:prstGeom>
          <a:solidFill>
            <a:srgbClr val="DAE3F3"/>
          </a:solidFill>
        </p:spPr>
        <p:txBody>
          <a:bodyPr/>
          <a:lstStyle>
            <a:lvl1pPr defTabSz="1316736">
              <a:defRPr sz="5328"/>
            </a:lvl1pPr>
          </a:lstStyle>
          <a:p>
            <a:r>
              <a:t>Paper results</a:t>
            </a:r>
          </a:p>
        </p:txBody>
      </p:sp>
      <p:sp>
        <p:nvSpPr>
          <p:cNvPr id="241" name="Slide Number Placeholder 5"/>
          <p:cNvSpPr txBox="1">
            <a:spLocks noGrp="1"/>
          </p:cNvSpPr>
          <p:nvPr>
            <p:ph type="sldNum" sz="quarter" idx="2"/>
          </p:nvPr>
        </p:nvSpPr>
        <p:spPr>
          <a:xfrm>
            <a:off x="20516794" y="-75778"/>
            <a:ext cx="49618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graphicFrame>
        <p:nvGraphicFramePr>
          <p:cNvPr id="242" name="Table 1"/>
          <p:cNvGraphicFramePr/>
          <p:nvPr/>
        </p:nvGraphicFramePr>
        <p:xfrm>
          <a:off x="4983719" y="4781061"/>
          <a:ext cx="14434421" cy="4333861"/>
        </p:xfrm>
        <a:graphic>
          <a:graphicData uri="http://schemas.openxmlformats.org/drawingml/2006/table">
            <a:tbl>
              <a:tblPr>
                <a:tableStyleId>{4C3C2611-4C71-4FC5-86AE-919BDF0F9419}</a:tableStyleId>
              </a:tblPr>
              <a:tblGrid>
                <a:gridCol w="4807240">
                  <a:extLst>
                    <a:ext uri="{9D8B030D-6E8A-4147-A177-3AD203B41FA5}">
                      <a16:colId xmlns:a16="http://schemas.microsoft.com/office/drawing/2014/main" val="20000"/>
                    </a:ext>
                  </a:extLst>
                </a:gridCol>
                <a:gridCol w="4807240">
                  <a:extLst>
                    <a:ext uri="{9D8B030D-6E8A-4147-A177-3AD203B41FA5}">
                      <a16:colId xmlns:a16="http://schemas.microsoft.com/office/drawing/2014/main" val="20001"/>
                    </a:ext>
                  </a:extLst>
                </a:gridCol>
                <a:gridCol w="4807240">
                  <a:extLst>
                    <a:ext uri="{9D8B030D-6E8A-4147-A177-3AD203B41FA5}">
                      <a16:colId xmlns:a16="http://schemas.microsoft.com/office/drawing/2014/main" val="20002"/>
                    </a:ext>
                  </a:extLst>
                </a:gridCol>
              </a:tblGrid>
              <a:tr h="1401975">
                <a:tc>
                  <a:txBody>
                    <a:bodyPr/>
                    <a:lstStyle/>
                    <a:p>
                      <a:pPr algn="l" defTabSz="1828800">
                        <a:defRPr sz="6000">
                          <a:latin typeface="Calibri"/>
                          <a:ea typeface="Calibri"/>
                          <a:cs typeface="Calibri"/>
                          <a:sym typeface="Calibri"/>
                        </a:defRPr>
                      </a:pPr>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Main text</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Side text</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0"/>
                  </a:ext>
                </a:extLst>
              </a:tr>
              <a:tr h="1401975">
                <a:tc>
                  <a:txBody>
                    <a:bodyPr/>
                    <a:lstStyle/>
                    <a:p>
                      <a:pPr algn="l" defTabSz="1828800">
                        <a:defRPr sz="1800"/>
                      </a:pPr>
                      <a:r>
                        <a:rPr sz="6000">
                          <a:latin typeface="Calibri"/>
                          <a:ea typeface="Calibri"/>
                          <a:cs typeface="Calibri"/>
                          <a:sym typeface="Calibri"/>
                        </a:rPr>
                        <a:t>Our method</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b="1">
                          <a:latin typeface="Calibri"/>
                          <a:ea typeface="Calibri"/>
                          <a:cs typeface="Calibri"/>
                          <a:sym typeface="Calibri"/>
                        </a:rPr>
                        <a:t>0.95</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a:latin typeface="Calibri"/>
                          <a:ea typeface="Calibri"/>
                          <a:cs typeface="Calibri"/>
                          <a:sym typeface="Calibri"/>
                        </a:rPr>
                        <a:t>0.80</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1517208">
                <a:tc>
                  <a:txBody>
                    <a:bodyPr/>
                    <a:lstStyle/>
                    <a:p>
                      <a:pPr algn="l" defTabSz="1828800">
                        <a:defRPr sz="1800"/>
                      </a:pPr>
                      <a:r>
                        <a:rPr sz="6000">
                          <a:latin typeface="Calibri"/>
                          <a:ea typeface="Calibri"/>
                          <a:cs typeface="Calibri"/>
                          <a:sym typeface="Calibri"/>
                        </a:rPr>
                        <a:t>Bukhari et al</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b="1">
                          <a:latin typeface="Calibri"/>
                          <a:ea typeface="Calibri"/>
                          <a:cs typeface="Calibri"/>
                          <a:sym typeface="Calibri"/>
                        </a:rPr>
                        <a:t>0.95</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defTabSz="1828800">
                        <a:defRPr sz="1800"/>
                      </a:pPr>
                      <a:r>
                        <a:rPr sz="6000" b="1">
                          <a:latin typeface="Calibri"/>
                          <a:ea typeface="Calibri"/>
                          <a:cs typeface="Calibri"/>
                          <a:sym typeface="Calibri"/>
                        </a:rPr>
                        <a:t>0.95</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bl>
          </a:graphicData>
        </a:graphic>
      </p:graphicFrame>
      <p:sp>
        <p:nvSpPr>
          <p:cNvPr id="243" name="Rectangle 2"/>
          <p:cNvSpPr txBox="1"/>
          <p:nvPr/>
        </p:nvSpPr>
        <p:spPr>
          <a:xfrm>
            <a:off x="7783696" y="3190732"/>
            <a:ext cx="8548976" cy="1013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6000">
                <a:latin typeface="Calibri"/>
                <a:ea typeface="Calibri"/>
                <a:cs typeface="Calibri"/>
                <a:sym typeface="Calibri"/>
              </a:defRPr>
            </a:lvl1pPr>
          </a:lstStyle>
          <a:p>
            <a:r>
              <a:t>F1 measure on test set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itle 1"/>
          <p:cNvSpPr txBox="1">
            <a:spLocks noGrp="1"/>
          </p:cNvSpPr>
          <p:nvPr>
            <p:ph type="title"/>
          </p:nvPr>
        </p:nvSpPr>
        <p:spPr>
          <a:xfrm>
            <a:off x="3047999" y="34192"/>
            <a:ext cx="18288001" cy="957944"/>
          </a:xfrm>
          <a:prstGeom prst="rect">
            <a:avLst/>
          </a:prstGeom>
          <a:solidFill>
            <a:srgbClr val="DAE3F3"/>
          </a:solidFill>
        </p:spPr>
        <p:txBody>
          <a:bodyPr/>
          <a:lstStyle>
            <a:lvl1pPr defTabSz="1316736">
              <a:defRPr sz="5328"/>
            </a:lvl1pPr>
          </a:lstStyle>
          <a:p>
            <a:r>
              <a:t>Competition results</a:t>
            </a:r>
          </a:p>
        </p:txBody>
      </p:sp>
      <p:pic>
        <p:nvPicPr>
          <p:cNvPr id="248" name="Picture 2" descr="Picture 2"/>
          <p:cNvPicPr>
            <a:picLocks noChangeAspect="1"/>
          </p:cNvPicPr>
          <p:nvPr/>
        </p:nvPicPr>
        <p:blipFill>
          <a:blip r:embed="rId3"/>
          <a:stretch>
            <a:fillRect/>
          </a:stretch>
        </p:blipFill>
        <p:spPr>
          <a:xfrm>
            <a:off x="9539423" y="4611269"/>
            <a:ext cx="5211031" cy="7165168"/>
          </a:xfrm>
          <a:prstGeom prst="rect">
            <a:avLst/>
          </a:prstGeom>
          <a:ln w="3175">
            <a:solidFill>
              <a:srgbClr val="000000"/>
            </a:solidFill>
          </a:ln>
        </p:spPr>
      </p:pic>
      <p:pic>
        <p:nvPicPr>
          <p:cNvPr id="249" name="Picture 10" descr="Picture 10"/>
          <p:cNvPicPr>
            <a:picLocks noChangeAspect="1"/>
          </p:cNvPicPr>
          <p:nvPr/>
        </p:nvPicPr>
        <p:blipFill>
          <a:blip r:embed="rId4"/>
          <a:stretch>
            <a:fillRect/>
          </a:stretch>
        </p:blipFill>
        <p:spPr>
          <a:xfrm>
            <a:off x="3923858" y="4611269"/>
            <a:ext cx="5121374" cy="7214072"/>
          </a:xfrm>
          <a:prstGeom prst="rect">
            <a:avLst/>
          </a:prstGeom>
          <a:ln w="12700">
            <a:miter lim="400000"/>
          </a:ln>
        </p:spPr>
      </p:pic>
      <p:sp>
        <p:nvSpPr>
          <p:cNvPr id="250" name="TextBox 11"/>
          <p:cNvSpPr txBox="1"/>
          <p:nvPr/>
        </p:nvSpPr>
        <p:spPr>
          <a:xfrm>
            <a:off x="5253525" y="3254462"/>
            <a:ext cx="1507955" cy="81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4600" b="0">
                <a:latin typeface="Calibri"/>
                <a:ea typeface="Calibri"/>
                <a:cs typeface="Calibri"/>
                <a:sym typeface="Calibri"/>
              </a:defRPr>
            </a:lvl1pPr>
          </a:lstStyle>
          <a:p>
            <a:r>
              <a:t>Input</a:t>
            </a:r>
          </a:p>
        </p:txBody>
      </p:sp>
      <p:sp>
        <p:nvSpPr>
          <p:cNvPr id="251" name="TextBox 12"/>
          <p:cNvSpPr txBox="1"/>
          <p:nvPr/>
        </p:nvSpPr>
        <p:spPr>
          <a:xfrm>
            <a:off x="10463670" y="3254462"/>
            <a:ext cx="2806145" cy="81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4600" b="0">
                <a:latin typeface="Calibri"/>
                <a:ea typeface="Calibri"/>
                <a:cs typeface="Calibri"/>
                <a:sym typeface="Calibri"/>
              </a:defRPr>
            </a:lvl1pPr>
          </a:lstStyle>
          <a:p>
            <a:r>
              <a:t>Prediction</a:t>
            </a:r>
          </a:p>
        </p:txBody>
      </p:sp>
      <p:pic>
        <p:nvPicPr>
          <p:cNvPr id="252" name="Picture 14" descr="Picture 14"/>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15246877" y="4611269"/>
            <a:ext cx="5211025" cy="7214293"/>
          </a:xfrm>
          <a:prstGeom prst="rect">
            <a:avLst/>
          </a:prstGeom>
          <a:ln w="3175">
            <a:solidFill>
              <a:srgbClr val="000000"/>
            </a:solidFill>
          </a:ln>
        </p:spPr>
      </p:pic>
      <p:sp>
        <p:nvSpPr>
          <p:cNvPr id="253" name="TextBox 17"/>
          <p:cNvSpPr txBox="1"/>
          <p:nvPr/>
        </p:nvSpPr>
        <p:spPr>
          <a:xfrm>
            <a:off x="15762343" y="3254462"/>
            <a:ext cx="3820793" cy="810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4600" b="0">
                <a:latin typeface="Calibri"/>
                <a:ea typeface="Calibri"/>
                <a:cs typeface="Calibri"/>
                <a:sym typeface="Calibri"/>
              </a:defRPr>
            </a:lvl1pPr>
          </a:lstStyle>
          <a:p>
            <a:r>
              <a:t>Postprocessed</a:t>
            </a:r>
          </a:p>
        </p:txBody>
      </p:sp>
      <p:sp>
        <p:nvSpPr>
          <p:cNvPr id="254" name="Slide Number"/>
          <p:cNvSpPr txBox="1">
            <a:spLocks noGrp="1"/>
          </p:cNvSpPr>
          <p:nvPr>
            <p:ph type="sldNum" sz="quarter" idx="2"/>
          </p:nvPr>
        </p:nvSpPr>
        <p:spPr>
          <a:xfrm>
            <a:off x="20380382" y="57233"/>
            <a:ext cx="671674" cy="91186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lstStyle/>
          <a:p>
            <a:fld id="{86CB4B4D-7CA3-9044-876B-883B54F8677D}" type="slidenum">
              <a:t>9</a:t>
            </a:fld>
            <a:endParaRPr/>
          </a:p>
        </p:txBody>
      </p:sp>
      <p:sp>
        <p:nvSpPr>
          <p:cNvPr id="255" name="Rectangle 2"/>
          <p:cNvSpPr txBox="1"/>
          <p:nvPr/>
        </p:nvSpPr>
        <p:spPr>
          <a:xfrm>
            <a:off x="3312136" y="1599305"/>
            <a:ext cx="15837090" cy="1013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68580" tIns="68580" rIns="68580" bIns="68580">
            <a:spAutoFit/>
          </a:bodyPr>
          <a:lstStyle>
            <a:lvl1pPr algn="l" defTabSz="1828800">
              <a:defRPr sz="6000">
                <a:latin typeface="Calibri"/>
                <a:ea typeface="Calibri"/>
                <a:cs typeface="Calibri"/>
                <a:sym typeface="Calibri"/>
              </a:defRPr>
            </a:lvl1pPr>
          </a:lstStyle>
          <a:p>
            <a:r>
              <a:t>ASAR 2018 Page layout analysis competition</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859</Words>
  <Application>Microsoft Macintosh PowerPoint</Application>
  <PresentationFormat>Custom</PresentationFormat>
  <Paragraphs>158</Paragraphs>
  <Slides>14</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Helvetica Light</vt:lpstr>
      <vt:lpstr>Helvetica Neue</vt:lpstr>
      <vt:lpstr>Helvetica Neue Light</vt:lpstr>
      <vt:lpstr>Helvetica Neue Medium</vt:lpstr>
      <vt:lpstr>Helvetica Neue Thin</vt:lpstr>
      <vt:lpstr>White</vt:lpstr>
      <vt:lpstr>A recent method for document image layout analysis</vt:lpstr>
      <vt:lpstr>Problem definition</vt:lpstr>
      <vt:lpstr>Contribution</vt:lpstr>
      <vt:lpstr>Related work</vt:lpstr>
      <vt:lpstr>Related work</vt:lpstr>
      <vt:lpstr>Method</vt:lpstr>
      <vt:lpstr>Paper results</vt:lpstr>
      <vt:lpstr>Paper results</vt:lpstr>
      <vt:lpstr>Competition results</vt:lpstr>
      <vt:lpstr>Competition results</vt:lpstr>
      <vt:lpstr>Competition results</vt:lpstr>
      <vt:lpstr>Competition results</vt:lpstr>
      <vt:lpstr>PowerPoint Presentation</vt:lpstr>
      <vt:lpstr>Transpose convolution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Berat Barakat</cp:lastModifiedBy>
  <cp:revision>1</cp:revision>
  <dcterms:modified xsi:type="dcterms:W3CDTF">2026-08-02T09:52:15Z</dcterms:modified>
</cp:coreProperties>
</file>