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66"/>
  </p:notesMasterIdLst>
  <p:handoutMasterIdLst>
    <p:handoutMasterId r:id="rId67"/>
  </p:handoutMasterIdLst>
  <p:sldIdLst>
    <p:sldId id="304" r:id="rId2"/>
    <p:sldId id="310" r:id="rId3"/>
    <p:sldId id="305" r:id="rId4"/>
    <p:sldId id="314" r:id="rId5"/>
    <p:sldId id="315" r:id="rId6"/>
    <p:sldId id="318" r:id="rId7"/>
    <p:sldId id="317" r:id="rId8"/>
    <p:sldId id="321" r:id="rId9"/>
    <p:sldId id="331" r:id="rId10"/>
    <p:sldId id="326" r:id="rId11"/>
    <p:sldId id="320" r:id="rId12"/>
    <p:sldId id="322" r:id="rId13"/>
    <p:sldId id="327" r:id="rId14"/>
    <p:sldId id="324" r:id="rId15"/>
    <p:sldId id="325" r:id="rId16"/>
    <p:sldId id="328" r:id="rId17"/>
    <p:sldId id="329" r:id="rId18"/>
    <p:sldId id="332" r:id="rId19"/>
    <p:sldId id="333" r:id="rId20"/>
    <p:sldId id="336" r:id="rId21"/>
    <p:sldId id="330" r:id="rId22"/>
    <p:sldId id="335" r:id="rId23"/>
    <p:sldId id="337" r:id="rId24"/>
    <p:sldId id="338" r:id="rId25"/>
    <p:sldId id="339" r:id="rId26"/>
    <p:sldId id="340" r:id="rId27"/>
    <p:sldId id="349" r:id="rId28"/>
    <p:sldId id="350" r:id="rId29"/>
    <p:sldId id="351" r:id="rId30"/>
    <p:sldId id="345" r:id="rId31"/>
    <p:sldId id="346" r:id="rId32"/>
    <p:sldId id="341" r:id="rId33"/>
    <p:sldId id="347" r:id="rId34"/>
    <p:sldId id="348" r:id="rId35"/>
    <p:sldId id="342" r:id="rId36"/>
    <p:sldId id="352" r:id="rId37"/>
    <p:sldId id="353" r:id="rId38"/>
    <p:sldId id="354" r:id="rId39"/>
    <p:sldId id="355" r:id="rId40"/>
    <p:sldId id="356" r:id="rId41"/>
    <p:sldId id="357" r:id="rId42"/>
    <p:sldId id="376" r:id="rId43"/>
    <p:sldId id="368" r:id="rId44"/>
    <p:sldId id="377" r:id="rId45"/>
    <p:sldId id="358" r:id="rId46"/>
    <p:sldId id="369" r:id="rId47"/>
    <p:sldId id="359" r:id="rId48"/>
    <p:sldId id="360" r:id="rId49"/>
    <p:sldId id="370" r:id="rId50"/>
    <p:sldId id="371" r:id="rId51"/>
    <p:sldId id="372" r:id="rId52"/>
    <p:sldId id="373" r:id="rId53"/>
    <p:sldId id="362" r:id="rId54"/>
    <p:sldId id="363" r:id="rId55"/>
    <p:sldId id="361" r:id="rId56"/>
    <p:sldId id="343" r:id="rId57"/>
    <p:sldId id="364" r:id="rId58"/>
    <p:sldId id="374" r:id="rId59"/>
    <p:sldId id="365" r:id="rId60"/>
    <p:sldId id="375" r:id="rId61"/>
    <p:sldId id="366" r:id="rId62"/>
    <p:sldId id="378" r:id="rId63"/>
    <p:sldId id="379" r:id="rId64"/>
    <p:sldId id="334" r:id="rId65"/>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Source Sans Pro" charset="0"/>
        <a:ea typeface="ＭＳ Ｐゴシック" charset="-128"/>
        <a:cs typeface="+mn-cs"/>
      </a:defRPr>
    </a:lvl1pPr>
    <a:lvl2pPr marL="457200" algn="l" defTabSz="457200" rtl="0" fontAlgn="base">
      <a:spcBef>
        <a:spcPct val="0"/>
      </a:spcBef>
      <a:spcAft>
        <a:spcPct val="0"/>
      </a:spcAft>
      <a:defRPr kern="1200">
        <a:solidFill>
          <a:schemeClr val="tx1"/>
        </a:solidFill>
        <a:latin typeface="Source Sans Pro" charset="0"/>
        <a:ea typeface="ＭＳ Ｐゴシック" charset="-128"/>
        <a:cs typeface="+mn-cs"/>
      </a:defRPr>
    </a:lvl2pPr>
    <a:lvl3pPr marL="914400" algn="l" defTabSz="457200" rtl="0" fontAlgn="base">
      <a:spcBef>
        <a:spcPct val="0"/>
      </a:spcBef>
      <a:spcAft>
        <a:spcPct val="0"/>
      </a:spcAft>
      <a:defRPr kern="1200">
        <a:solidFill>
          <a:schemeClr val="tx1"/>
        </a:solidFill>
        <a:latin typeface="Source Sans Pro"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Source Sans Pro"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Source Sans Pro" charset="0"/>
        <a:ea typeface="ＭＳ Ｐゴシック" charset="-128"/>
        <a:cs typeface="+mn-cs"/>
      </a:defRPr>
    </a:lvl5pPr>
    <a:lvl6pPr marL="2286000" algn="l" defTabSz="914400" rtl="0" eaLnBrk="1" latinLnBrk="0" hangingPunct="1">
      <a:defRPr kern="1200">
        <a:solidFill>
          <a:schemeClr val="tx1"/>
        </a:solidFill>
        <a:latin typeface="Source Sans Pro" charset="0"/>
        <a:ea typeface="ＭＳ Ｐゴシック" charset="-128"/>
        <a:cs typeface="+mn-cs"/>
      </a:defRPr>
    </a:lvl6pPr>
    <a:lvl7pPr marL="2743200" algn="l" defTabSz="914400" rtl="0" eaLnBrk="1" latinLnBrk="0" hangingPunct="1">
      <a:defRPr kern="1200">
        <a:solidFill>
          <a:schemeClr val="tx1"/>
        </a:solidFill>
        <a:latin typeface="Source Sans Pro" charset="0"/>
        <a:ea typeface="ＭＳ Ｐゴシック" charset="-128"/>
        <a:cs typeface="+mn-cs"/>
      </a:defRPr>
    </a:lvl7pPr>
    <a:lvl8pPr marL="3200400" algn="l" defTabSz="914400" rtl="0" eaLnBrk="1" latinLnBrk="0" hangingPunct="1">
      <a:defRPr kern="1200">
        <a:solidFill>
          <a:schemeClr val="tx1"/>
        </a:solidFill>
        <a:latin typeface="Source Sans Pro" charset="0"/>
        <a:ea typeface="ＭＳ Ｐゴシック" charset="-128"/>
        <a:cs typeface="+mn-cs"/>
      </a:defRPr>
    </a:lvl8pPr>
    <a:lvl9pPr marL="3657600" algn="l" defTabSz="914400" rtl="0" eaLnBrk="1" latinLnBrk="0" hangingPunct="1">
      <a:defRPr kern="1200">
        <a:solidFill>
          <a:schemeClr val="tx1"/>
        </a:solidFill>
        <a:latin typeface="Source Sans Pro" charset="0"/>
        <a:ea typeface="ＭＳ Ｐゴシック"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0000"/>
    <a:srgbClr val="000000"/>
    <a:srgbClr val="8D3C1E"/>
    <a:srgbClr val="FFB7B7"/>
    <a:srgbClr val="E44949"/>
    <a:srgbClr val="006FA1"/>
    <a:srgbClr val="53284F"/>
    <a:srgbClr val="8C1515"/>
    <a:srgbClr val="D6DDD3"/>
    <a:srgbClr val="EDE8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p:restoredTop sz="62440" autoAdjust="0"/>
  </p:normalViewPr>
  <p:slideViewPr>
    <p:cSldViewPr snapToGrid="0" snapToObjects="1">
      <p:cViewPr varScale="1">
        <p:scale>
          <a:sx n="86" d="100"/>
          <a:sy n="86" d="100"/>
        </p:scale>
        <p:origin x="182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FC954EB-C3B3-9B4D-BC09-1649471D2A12}" type="datetimeFigureOut">
              <a:rPr lang="en-US" altLang="x-none"/>
              <a:pPr/>
              <a:t>8/2/26</a:t>
            </a:fld>
            <a:endParaRPr lang="en-US" altLang="x-none"/>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4966C1E9-C4E2-BB4F-8732-1F0A2DB7CC00}" type="slidenum">
              <a:rPr lang="en-US" altLang="x-none"/>
              <a:pPr/>
              <a:t>‹#›</a:t>
            </a:fld>
            <a:endParaRPr lang="en-US" altLang="x-none"/>
          </a:p>
        </p:txBody>
      </p:sp>
    </p:spTree>
    <p:extLst>
      <p:ext uri="{BB962C8B-B14F-4D97-AF65-F5344CB8AC3E}">
        <p14:creationId xmlns:p14="http://schemas.microsoft.com/office/powerpoint/2010/main" val="154686933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3513A3EB-E21B-2B4A-96AF-0CD37090352B}" type="datetimeFigureOut">
              <a:rPr lang="en-US" altLang="x-none"/>
              <a:pPr/>
              <a:t>8/2/26</a:t>
            </a:fld>
            <a:endParaRPr lang="en-US" altLang="x-none"/>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2328D7F-DAAF-5A42-B0FB-64620ACAC992}" type="slidenum">
              <a:rPr lang="en-US" altLang="x-none"/>
              <a:pPr/>
              <a:t>‹#›</a:t>
            </a:fld>
            <a:endParaRPr lang="en-US" altLang="x-none"/>
          </a:p>
        </p:txBody>
      </p:sp>
    </p:spTree>
    <p:extLst>
      <p:ext uri="{BB962C8B-B14F-4D97-AF65-F5344CB8AC3E}">
        <p14:creationId xmlns:p14="http://schemas.microsoft.com/office/powerpoint/2010/main" val="1843837447"/>
      </p:ext>
    </p:extLst>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a:t>
            </a:r>
            <a:r>
              <a:rPr lang="en-US" baseline="0" dirty="0"/>
              <a:t> I am </a:t>
            </a:r>
            <a:r>
              <a:rPr lang="en-US" baseline="0" dirty="0" err="1"/>
              <a:t>Berat</a:t>
            </a:r>
            <a:r>
              <a:rPr lang="en-US" baseline="0" dirty="0"/>
              <a:t>.</a:t>
            </a:r>
          </a:p>
          <a:p>
            <a:r>
              <a:rPr lang="en-US" baseline="0" dirty="0"/>
              <a:t>I am going to present my doctoral research proposal with the title …</a:t>
            </a:r>
            <a:endParaRPr lang="en-GB" dirty="0"/>
          </a:p>
        </p:txBody>
      </p:sp>
    </p:spTree>
    <p:extLst>
      <p:ext uri="{BB962C8B-B14F-4D97-AF65-F5344CB8AC3E}">
        <p14:creationId xmlns:p14="http://schemas.microsoft.com/office/powerpoint/2010/main" val="2294454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Top-down methods are </a:t>
            </a:r>
            <a:r>
              <a:rPr lang="en-US" baseline="0" dirty="0"/>
              <a:t>applicable to binary and printed documents with </a:t>
            </a:r>
            <a:r>
              <a:rPr lang="en-US" baseline="0" dirty="0" err="1"/>
              <a:t>manhattan</a:t>
            </a:r>
            <a:r>
              <a:rPr lang="en-US" baseline="0" dirty="0"/>
              <a:t> layout.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960847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mn-lt"/>
                <a:ea typeface="ＭＳ Ｐゴシック" charset="0"/>
                <a:cs typeface="ＭＳ Ｐゴシック" charset="0"/>
              </a:rPr>
              <a:t>For example in this work, smearing was used for page segmentation.</a:t>
            </a:r>
          </a:p>
          <a:p>
            <a:r>
              <a:rPr lang="en-US" sz="1200" b="0" i="0" u="none" strike="noStrike" kern="1200" baseline="0" dirty="0">
                <a:solidFill>
                  <a:schemeClr val="tx1"/>
                </a:solidFill>
                <a:latin typeface="+mn-lt"/>
                <a:ea typeface="ＭＳ Ｐゴシック" charset="0"/>
                <a:cs typeface="ＭＳ Ｐゴシック" charset="0"/>
              </a:rPr>
              <a:t>Smearing links together the neighboring pixels that are separated by less than a threshold number of pixels.</a:t>
            </a:r>
          </a:p>
          <a:p>
            <a:r>
              <a:rPr lang="en-US" sz="1200" b="0" i="0" u="none" strike="noStrike" kern="1200" baseline="0" dirty="0">
                <a:solidFill>
                  <a:schemeClr val="tx1"/>
                </a:solidFill>
                <a:latin typeface="+mn-lt"/>
                <a:ea typeface="ＭＳ Ｐゴシック" charset="0"/>
                <a:cs typeface="ＭＳ Ｐゴシック" charset="0"/>
              </a:rPr>
              <a:t>Smearing was applied in horizontal and vertical direction. Then the outputs were combined using logical and operation to produce the final segmented regions. The regions were then classified according to region features such as total number of black pixels, horizontal black-white transitions and height of the region. This method has a high computational cost of pixel-wise operations with further problem of choosing the appropriate threshold.</a:t>
            </a:r>
            <a:endParaRPr lang="en-GB" sz="1200" b="0" i="0" u="none" strike="noStrike" kern="1200" baseline="0" dirty="0">
              <a:solidFill>
                <a:schemeClr val="tx1"/>
              </a:solidFill>
              <a:latin typeface="+mn-lt"/>
              <a:ea typeface="ＭＳ Ｐゴシック" charset="0"/>
              <a:cs typeface="ＭＳ Ｐゴシック" charset="0"/>
            </a:endParaRPr>
          </a:p>
        </p:txBody>
      </p:sp>
    </p:spTree>
    <p:extLst>
      <p:ext uri="{BB962C8B-B14F-4D97-AF65-F5344CB8AC3E}">
        <p14:creationId xmlns:p14="http://schemas.microsoft.com/office/powerpoint/2010/main" val="495132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ＭＳ Ｐゴシック" charset="0"/>
                <a:cs typeface="ＭＳ Ｐゴシック" charset="0"/>
              </a:rPr>
              <a:t>In this work, projection profile was used for page segmentation. </a:t>
            </a:r>
          </a:p>
          <a:p>
            <a:r>
              <a:rPr lang="en-US" sz="1200" b="0" i="0" u="none" strike="noStrike" kern="1200" baseline="0" dirty="0">
                <a:solidFill>
                  <a:schemeClr val="tx1"/>
                </a:solidFill>
                <a:latin typeface="+mn-lt"/>
                <a:ea typeface="ＭＳ Ｐゴシック" charset="0"/>
                <a:cs typeface="ＭＳ Ｐゴシック" charset="0"/>
              </a:rPr>
              <a:t>A projection profile is obtained counting the number of black pixels along a given direction.</a:t>
            </a:r>
          </a:p>
          <a:p>
            <a:r>
              <a:rPr lang="en-US" sz="1200" b="0" i="0" u="none" strike="noStrike" kern="1200" baseline="0" dirty="0">
                <a:solidFill>
                  <a:schemeClr val="tx1"/>
                </a:solidFill>
                <a:latin typeface="+mn-lt"/>
                <a:ea typeface="ＭＳ Ｐゴシック" charset="0"/>
                <a:cs typeface="ＭＳ Ｐゴシック" charset="0"/>
              </a:rPr>
              <a:t>PP was applied recursively to divide document into smaller regions.</a:t>
            </a:r>
          </a:p>
        </p:txBody>
      </p:sp>
    </p:spTree>
    <p:extLst>
      <p:ext uri="{BB962C8B-B14F-4D97-AF65-F5344CB8AC3E}">
        <p14:creationId xmlns:p14="http://schemas.microsoft.com/office/powerpoint/2010/main" val="4217578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Bottom-up</a:t>
            </a:r>
            <a:r>
              <a:rPr lang="en-US" baseline="0" dirty="0"/>
              <a:t> methods are the methods based on clustering or classification.</a:t>
            </a:r>
          </a:p>
          <a:p>
            <a:r>
              <a:rPr lang="en-US" baseline="0" dirty="0"/>
              <a:t>They are applicable to color or gray documents with unconstrained layouts</a:t>
            </a:r>
            <a:endParaRPr lang="en-GB" dirty="0"/>
          </a:p>
        </p:txBody>
      </p:sp>
    </p:spTree>
    <p:extLst>
      <p:ext uri="{BB962C8B-B14F-4D97-AF65-F5344CB8AC3E}">
        <p14:creationId xmlns:p14="http://schemas.microsoft.com/office/powerpoint/2010/main" val="4169758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ＭＳ Ｐゴシック" charset="0"/>
                <a:cs typeface="ＭＳ Ｐゴシック" charset="0"/>
              </a:rPr>
              <a:t>In this work, first interest points were computed by </a:t>
            </a:r>
            <a:r>
              <a:rPr lang="en-US" sz="1200" b="0" i="0" u="none" strike="noStrike" kern="1200" baseline="0" dirty="0" err="1">
                <a:solidFill>
                  <a:schemeClr val="tx1"/>
                </a:solidFill>
                <a:latin typeface="+mn-lt"/>
                <a:ea typeface="ＭＳ Ｐゴシック" charset="0"/>
                <a:cs typeface="ＭＳ Ｐゴシック" charset="0"/>
              </a:rPr>
              <a:t>DoG</a:t>
            </a:r>
            <a:r>
              <a:rPr lang="en-US" sz="1200" b="0" i="0" u="none" strike="noStrike" kern="1200" baseline="0" dirty="0">
                <a:solidFill>
                  <a:schemeClr val="tx1"/>
                </a:solidFill>
                <a:latin typeface="+mn-lt"/>
                <a:ea typeface="ＭＳ Ｐゴシック" charset="0"/>
                <a:cs typeface="ＭＳ Ｐゴシック" charset="0"/>
              </a:rPr>
              <a:t>.</a:t>
            </a:r>
          </a:p>
          <a:p>
            <a:r>
              <a:rPr lang="en-US" sz="1200" b="0" i="0" u="none" strike="noStrike" kern="1200" baseline="0" dirty="0" err="1">
                <a:solidFill>
                  <a:schemeClr val="tx1"/>
                </a:solidFill>
                <a:latin typeface="+mn-lt"/>
                <a:ea typeface="ＭＳ Ｐゴシック" charset="0"/>
                <a:cs typeface="ＭＳ Ｐゴシック" charset="0"/>
              </a:rPr>
              <a:t>DoG</a:t>
            </a:r>
            <a:r>
              <a:rPr lang="en-US" sz="1200" b="0" i="0" u="none" strike="noStrike" kern="1200" baseline="0" dirty="0">
                <a:solidFill>
                  <a:schemeClr val="tx1"/>
                </a:solidFill>
                <a:latin typeface="+mn-lt"/>
                <a:ea typeface="ＭＳ Ｐゴシック" charset="0"/>
                <a:cs typeface="ＭＳ Ｐゴシック" charset="0"/>
              </a:rPr>
              <a:t> represents discriminative character parts such as junctions, arcs or endings.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mn-lt"/>
                <a:ea typeface="ＭＳ Ｐゴシック" charset="0"/>
                <a:cs typeface="ＭＳ Ｐゴシック" charset="0"/>
              </a:rPr>
              <a:t>Then for every interest point a SIFT descriptor was computed.</a:t>
            </a:r>
          </a:p>
          <a:p>
            <a:r>
              <a:rPr lang="en-US" sz="1200" b="0" i="0" u="none" strike="noStrike" kern="1200" baseline="0" dirty="0">
                <a:solidFill>
                  <a:schemeClr val="tx1"/>
                </a:solidFill>
                <a:latin typeface="+mn-lt"/>
                <a:ea typeface="ＭＳ Ｐゴシック" charset="0"/>
                <a:cs typeface="ＭＳ Ｐゴシック" charset="0"/>
              </a:rPr>
              <a:t>Finally the descriptors were classified by SVM into initials, headings and text areas.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mn-lt"/>
                <a:ea typeface="ＭＳ Ｐゴシック" charset="0"/>
                <a:cs typeface="ＭＳ Ｐゴシック" charset="0"/>
              </a:rPr>
              <a:t>SIFT descriptor is invariant to scale, rotation and illumination so the method is robust to various script sizes, orientations and background intensities.</a:t>
            </a:r>
          </a:p>
          <a:p>
            <a:endParaRPr lang="en-GB" sz="1200" b="0" i="0" u="none" strike="noStrike" kern="1200" baseline="0" dirty="0">
              <a:solidFill>
                <a:schemeClr val="tx1"/>
              </a:solidFill>
              <a:latin typeface="+mn-lt"/>
              <a:ea typeface="ＭＳ Ｐゴシック" charset="0"/>
              <a:cs typeface="ＭＳ Ｐゴシック" charset="0"/>
            </a:endParaRPr>
          </a:p>
          <a:p>
            <a:endParaRPr lang="en-GB" sz="1200" b="0" i="0" u="none" strike="noStrike" kern="1200" baseline="0" dirty="0">
              <a:solidFill>
                <a:schemeClr val="tx1"/>
              </a:solidFill>
              <a:latin typeface="+mn-lt"/>
              <a:ea typeface="ＭＳ Ｐゴシック" charset="0"/>
              <a:cs typeface="ＭＳ Ｐゴシック" charset="0"/>
            </a:endParaRPr>
          </a:p>
        </p:txBody>
      </p:sp>
    </p:spTree>
    <p:extLst>
      <p:ext uri="{BB962C8B-B14F-4D97-AF65-F5344CB8AC3E}">
        <p14:creationId xmlns:p14="http://schemas.microsoft.com/office/powerpoint/2010/main" val="2382890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ＭＳ Ｐゴシック" charset="0"/>
                <a:cs typeface="ＭＳ Ｐゴシック" charset="0"/>
              </a:rPr>
              <a:t>In these 3 works texture features were used for page segmentation.</a:t>
            </a:r>
            <a:endParaRPr lang="en-GB" sz="1200" b="0" i="0" u="none" strike="noStrike" kern="1200" baseline="0" dirty="0">
              <a:solidFill>
                <a:schemeClr val="tx1"/>
              </a:solidFill>
              <a:latin typeface="+mn-lt"/>
              <a:ea typeface="ＭＳ Ｐゴシック" charset="0"/>
              <a:cs typeface="ＭＳ Ｐゴシック" charset="0"/>
            </a:endParaRPr>
          </a:p>
          <a:p>
            <a:r>
              <a:rPr lang="en-US" sz="1200" b="0" i="0" u="none" strike="noStrike" kern="1200" baseline="0" dirty="0">
                <a:solidFill>
                  <a:schemeClr val="tx1"/>
                </a:solidFill>
                <a:latin typeface="+mn-lt"/>
                <a:ea typeface="ＭＳ Ｐゴシック" charset="0"/>
                <a:cs typeface="ＭＳ Ｐゴシック" charset="0"/>
              </a:rPr>
              <a:t>Texture is a low level feature that describes coarseness and regularity.</a:t>
            </a:r>
          </a:p>
          <a:p>
            <a:r>
              <a:rPr lang="en-US" sz="1200" b="0" i="0" u="none" strike="noStrike" kern="1200" baseline="0" dirty="0">
                <a:solidFill>
                  <a:schemeClr val="tx1"/>
                </a:solidFill>
                <a:latin typeface="+mn-lt"/>
                <a:ea typeface="ＭＳ Ｐゴシック" charset="0"/>
                <a:cs typeface="ＭＳ Ｐゴシック" charset="0"/>
              </a:rPr>
              <a:t>Texture features can be extracted using </a:t>
            </a:r>
            <a:r>
              <a:rPr lang="en-GB" sz="1200" b="0" i="0" u="none" strike="noStrike" kern="1200" baseline="0" dirty="0">
                <a:solidFill>
                  <a:schemeClr val="tx1"/>
                </a:solidFill>
                <a:latin typeface="+mn-lt"/>
                <a:ea typeface="ＭＳ Ｐゴシック" charset="0"/>
                <a:cs typeface="ＭＳ Ｐゴシック" charset="0"/>
              </a:rPr>
              <a:t>autocorrelation function, Grey Level Co-occurrence Matrix (GLCM), Gabor filters.</a:t>
            </a:r>
          </a:p>
          <a:p>
            <a:r>
              <a:rPr lang="en-US" sz="1200" b="0" i="0" u="none" strike="noStrike" kern="1200" baseline="0" dirty="0">
                <a:solidFill>
                  <a:schemeClr val="tx1"/>
                </a:solidFill>
                <a:latin typeface="+mn-lt"/>
                <a:ea typeface="ＭＳ Ｐゴシック" charset="0"/>
                <a:cs typeface="ＭＳ Ｐゴシック" charset="0"/>
              </a:rPr>
              <a:t>These works clustered the pixels according to their texture features to form the segmented regions.</a:t>
            </a:r>
          </a:p>
        </p:txBody>
      </p:sp>
    </p:spTree>
    <p:extLst>
      <p:ext uri="{BB962C8B-B14F-4D97-AF65-F5344CB8AC3E}">
        <p14:creationId xmlns:p14="http://schemas.microsoft.com/office/powerpoint/2010/main" val="3126040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ＭＳ Ｐゴシック" charset="0"/>
                <a:cs typeface="ＭＳ Ｐゴシック" charset="0"/>
              </a:rPr>
              <a:t>In this work shape and context features of connected components were used for page segmentation.</a:t>
            </a:r>
          </a:p>
          <a:p>
            <a:r>
              <a:rPr lang="en-US" sz="1200" b="0" i="0" u="none" strike="noStrike" kern="1200" baseline="0" dirty="0">
                <a:solidFill>
                  <a:schemeClr val="tx1"/>
                </a:solidFill>
                <a:latin typeface="+mn-lt"/>
                <a:ea typeface="ＭＳ Ｐゴシック" charset="0"/>
                <a:cs typeface="ＭＳ Ｐゴシック" charset="0"/>
              </a:rPr>
              <a:t>These features are normalized height, foreground area, orientation and </a:t>
            </a:r>
            <a:r>
              <a:rPr lang="en-US" sz="1200" b="0" i="0" u="none" strike="noStrike" kern="1200" baseline="0" dirty="0" err="1">
                <a:solidFill>
                  <a:schemeClr val="tx1"/>
                </a:solidFill>
                <a:latin typeface="+mn-lt"/>
                <a:ea typeface="ＭＳ Ｐゴシック" charset="0"/>
                <a:cs typeface="ＭＳ Ｐゴシック" charset="0"/>
              </a:rPr>
              <a:t>neigbourhood</a:t>
            </a:r>
            <a:r>
              <a:rPr lang="en-US" sz="1200" b="0" i="0" u="none" strike="noStrike" kern="1200" baseline="0" dirty="0">
                <a:solidFill>
                  <a:schemeClr val="tx1"/>
                </a:solidFill>
                <a:latin typeface="+mn-lt"/>
                <a:ea typeface="ＭＳ Ｐゴシック" charset="0"/>
                <a:cs typeface="ＭＳ Ｐゴシック" charset="0"/>
              </a:rPr>
              <a:t> information of the connected components.</a:t>
            </a:r>
          </a:p>
          <a:p>
            <a:r>
              <a:rPr lang="en-US" sz="1200" b="0" i="0" u="none" strike="noStrike" kern="1200" baseline="0" dirty="0">
                <a:solidFill>
                  <a:schemeClr val="tx1"/>
                </a:solidFill>
                <a:latin typeface="+mn-lt"/>
                <a:ea typeface="ＭＳ Ｐゴシック" charset="0"/>
                <a:cs typeface="ＭＳ Ｐゴシック" charset="0"/>
              </a:rPr>
              <a:t>This work classified the connected components according to their shape and context features using MLP into </a:t>
            </a:r>
            <a:r>
              <a:rPr lang="en-US" sz="1200" b="0" i="0" u="none" strike="noStrike" kern="1200" baseline="0" dirty="0" err="1">
                <a:solidFill>
                  <a:schemeClr val="tx1"/>
                </a:solidFill>
                <a:latin typeface="+mn-lt"/>
                <a:ea typeface="ＭＳ Ｐゴシック" charset="0"/>
                <a:cs typeface="ＭＳ Ｐゴシック" charset="0"/>
              </a:rPr>
              <a:t>maintext</a:t>
            </a:r>
            <a:r>
              <a:rPr lang="en-US" sz="1200" b="0" i="0" u="none" strike="noStrike" kern="1200" baseline="0" dirty="0">
                <a:solidFill>
                  <a:schemeClr val="tx1"/>
                </a:solidFill>
                <a:latin typeface="+mn-lt"/>
                <a:ea typeface="ＭＳ Ｐゴシック" charset="0"/>
                <a:cs typeface="ＭＳ Ｐゴシック" charset="0"/>
              </a:rPr>
              <a:t> or </a:t>
            </a:r>
            <a:r>
              <a:rPr lang="en-US" sz="1200" b="0" i="0" u="none" strike="noStrike" kern="1200" baseline="0" dirty="0" err="1">
                <a:solidFill>
                  <a:schemeClr val="tx1"/>
                </a:solidFill>
                <a:latin typeface="+mn-lt"/>
                <a:ea typeface="ＭＳ Ｐゴシック" charset="0"/>
                <a:cs typeface="ＭＳ Ｐゴシック" charset="0"/>
              </a:rPr>
              <a:t>sidetext</a:t>
            </a:r>
            <a:r>
              <a:rPr lang="en-US" sz="1200" b="0" i="0" u="none" strike="noStrike" kern="1200" baseline="0" dirty="0">
                <a:solidFill>
                  <a:schemeClr val="tx1"/>
                </a:solidFill>
                <a:latin typeface="+mn-lt"/>
                <a:ea typeface="ＭＳ Ｐゴシック" charset="0"/>
                <a:cs typeface="ＭＳ Ｐゴシック" charset="0"/>
              </a:rPr>
              <a:t> classes.</a:t>
            </a:r>
          </a:p>
        </p:txBody>
      </p:sp>
    </p:spTree>
    <p:extLst>
      <p:ext uri="{BB962C8B-B14F-4D97-AF65-F5344CB8AC3E}">
        <p14:creationId xmlns:p14="http://schemas.microsoft.com/office/powerpoint/2010/main" val="23360062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ＭＳ Ｐゴシック" charset="0"/>
                <a:cs typeface="ＭＳ Ｐゴシック" charset="0"/>
              </a:rPr>
              <a:t>There are plenty of works that formulates page segmentation as pixel classification.</a:t>
            </a:r>
          </a:p>
          <a:p>
            <a:r>
              <a:rPr lang="en-US" sz="1200" b="0" i="0" u="none" strike="noStrike" kern="1200" baseline="0" dirty="0">
                <a:solidFill>
                  <a:schemeClr val="tx1"/>
                </a:solidFill>
                <a:latin typeface="+mn-lt"/>
                <a:ea typeface="ＭＳ Ｐゴシック" charset="0"/>
                <a:cs typeface="ＭＳ Ｐゴシック" charset="0"/>
              </a:rPr>
              <a:t>Their difference is type of the features or classifiers.</a:t>
            </a:r>
          </a:p>
          <a:p>
            <a:r>
              <a:rPr lang="en-US" sz="1200" b="0" i="0" u="none" strike="noStrike" kern="1200" baseline="0" dirty="0">
                <a:solidFill>
                  <a:schemeClr val="tx1"/>
                </a:solidFill>
                <a:latin typeface="+mn-lt"/>
                <a:ea typeface="ＭＳ Ｐゴシック" charset="0"/>
                <a:cs typeface="ＭＳ Ｐゴシック" charset="0"/>
              </a:rPr>
              <a:t>Main problem of these methods is high computational cost of pixel wise operations in addition to redundant context feature calculations.</a:t>
            </a:r>
          </a:p>
          <a:p>
            <a:endParaRPr lang="en-GB" dirty="0"/>
          </a:p>
        </p:txBody>
      </p:sp>
    </p:spTree>
    <p:extLst>
      <p:ext uri="{BB962C8B-B14F-4D97-AF65-F5344CB8AC3E}">
        <p14:creationId xmlns:p14="http://schemas.microsoft.com/office/powerpoint/2010/main" val="3081517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recent work in the time of this proposal was also based on pixel classification but using CNN.</a:t>
            </a:r>
            <a:endParaRPr lang="en-GB" dirty="0"/>
          </a:p>
          <a:p>
            <a:r>
              <a:rPr lang="en-US" dirty="0"/>
              <a:t>To speed up pixel wise</a:t>
            </a:r>
            <a:r>
              <a:rPr lang="en-US" baseline="0" dirty="0"/>
              <a:t> operations they first generated </a:t>
            </a:r>
            <a:r>
              <a:rPr lang="en-US" baseline="0" dirty="0" err="1"/>
              <a:t>superpixels</a:t>
            </a:r>
            <a:r>
              <a:rPr lang="en-US" baseline="0" dirty="0"/>
              <a:t>.</a:t>
            </a:r>
          </a:p>
          <a:p>
            <a:r>
              <a:rPr lang="en-US" baseline="0" dirty="0"/>
              <a:t>A </a:t>
            </a:r>
            <a:r>
              <a:rPr lang="en-US" baseline="0" dirty="0" err="1"/>
              <a:t>superpixel</a:t>
            </a:r>
            <a:r>
              <a:rPr lang="en-US" baseline="0" dirty="0"/>
              <a:t> is an image patch which contains the pixels belong to the same object.</a:t>
            </a:r>
          </a:p>
          <a:p>
            <a:r>
              <a:rPr lang="en-US" dirty="0"/>
              <a:t>They only classified the center pixel of each </a:t>
            </a:r>
            <a:r>
              <a:rPr lang="en-US" dirty="0" err="1"/>
              <a:t>superpixel</a:t>
            </a:r>
            <a:r>
              <a:rPr lang="en-US" dirty="0"/>
              <a:t> and rest pixels in that </a:t>
            </a:r>
            <a:r>
              <a:rPr lang="en-US" dirty="0" err="1"/>
              <a:t>superpixel</a:t>
            </a:r>
            <a:r>
              <a:rPr lang="en-US" dirty="0"/>
              <a:t> were assigned to the same class.</a:t>
            </a:r>
            <a:endParaRPr lang="en-GB" dirty="0"/>
          </a:p>
        </p:txBody>
      </p:sp>
    </p:spTree>
    <p:extLst>
      <p:ext uri="{BB962C8B-B14F-4D97-AF65-F5344CB8AC3E}">
        <p14:creationId xmlns:p14="http://schemas.microsoft.com/office/powerpoint/2010/main" val="1650278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Text line segmentation is locating each text line in a text region.</a:t>
            </a:r>
          </a:p>
          <a:p>
            <a:r>
              <a:rPr lang="en-GB" dirty="0"/>
              <a:t>The solutions fall in three categories: projection methods, smearing methods and grouping methods.</a:t>
            </a:r>
          </a:p>
        </p:txBody>
      </p:sp>
    </p:spTree>
    <p:extLst>
      <p:ext uri="{BB962C8B-B14F-4D97-AF65-F5344CB8AC3E}">
        <p14:creationId xmlns:p14="http://schemas.microsoft.com/office/powerpoint/2010/main" val="3310321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a:t>
            </a:r>
            <a:r>
              <a:rPr lang="en-US" baseline="0" dirty="0"/>
              <a:t> first I will introduce goal and significance of the research and set our hypothesis.</a:t>
            </a:r>
          </a:p>
          <a:p>
            <a:r>
              <a:rPr lang="en-US" baseline="0" dirty="0"/>
              <a:t>Later I will review the literature.</a:t>
            </a:r>
          </a:p>
          <a:p>
            <a:r>
              <a:rPr lang="en-US" baseline="0" dirty="0"/>
              <a:t>Then I will present our initial results</a:t>
            </a:r>
          </a:p>
          <a:p>
            <a:r>
              <a:rPr lang="en-US" baseline="0" dirty="0"/>
              <a:t>And lastly I will talk about our research plan and conclude</a:t>
            </a:r>
            <a:endParaRPr lang="en-GB" dirty="0"/>
          </a:p>
        </p:txBody>
      </p:sp>
    </p:spTree>
    <p:extLst>
      <p:ext uri="{BB962C8B-B14F-4D97-AF65-F5344CB8AC3E}">
        <p14:creationId xmlns:p14="http://schemas.microsoft.com/office/powerpoint/2010/main" val="34716754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Projection methods use</a:t>
            </a:r>
            <a:r>
              <a:rPr lang="en-US" baseline="0" dirty="0"/>
              <a:t> projection profiles in horizontal axis to determine the gaps between the text lines.</a:t>
            </a:r>
            <a:endParaRPr lang="en-GB" dirty="0"/>
          </a:p>
          <a:p>
            <a:endParaRPr lang="en-GB" dirty="0"/>
          </a:p>
        </p:txBody>
      </p:sp>
    </p:spTree>
    <p:extLst>
      <p:ext uri="{BB962C8B-B14F-4D97-AF65-F5344CB8AC3E}">
        <p14:creationId xmlns:p14="http://schemas.microsoft.com/office/powerpoint/2010/main" val="9234476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the first work</a:t>
            </a:r>
            <a:r>
              <a:rPr lang="en-US" baseline="0" dirty="0"/>
              <a:t> used plain projection profile on binary documents whereas the second work extended projection profile to grey images by smoothing them with a Gaussian filter to eliminate the false max and mins.</a:t>
            </a:r>
          </a:p>
          <a:p>
            <a:r>
              <a:rPr lang="en-US" baseline="0" dirty="0"/>
              <a:t>But this method is not robust skew variation.</a:t>
            </a:r>
          </a:p>
        </p:txBody>
      </p:sp>
    </p:spTree>
    <p:extLst>
      <p:ext uri="{BB962C8B-B14F-4D97-AF65-F5344CB8AC3E}">
        <p14:creationId xmlns:p14="http://schemas.microsoft.com/office/powerpoint/2010/main" val="448585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Therefore </a:t>
            </a:r>
            <a:r>
              <a:rPr lang="en-GB" dirty="0" err="1"/>
              <a:t>Arivazgahan</a:t>
            </a:r>
            <a:r>
              <a:rPr lang="en-GB" dirty="0"/>
              <a:t> et al. proposed piece wise local projection profiles for skewed lines. </a:t>
            </a:r>
          </a:p>
          <a:p>
            <a:r>
              <a:rPr lang="en-GB" dirty="0"/>
              <a:t>However</a:t>
            </a:r>
            <a:r>
              <a:rPr lang="en-GB" baseline="0" dirty="0"/>
              <a:t> t</a:t>
            </a:r>
            <a:r>
              <a:rPr lang="en-GB" dirty="0"/>
              <a:t>heir segmentation results in a stair case appearance. </a:t>
            </a:r>
          </a:p>
          <a:p>
            <a:r>
              <a:rPr lang="en-GB" dirty="0"/>
              <a:t>As a solution Yosef et al.  proposed adaptive local projection profile that adapts to skew of each text line as it progresses. They applied projection profile stripe by stripe. At each stripe first they calculated the orientation of the text lines then applied projection profile in the skew direction.</a:t>
            </a:r>
          </a:p>
        </p:txBody>
      </p:sp>
    </p:spTree>
    <p:extLst>
      <p:ext uri="{BB962C8B-B14F-4D97-AF65-F5344CB8AC3E}">
        <p14:creationId xmlns:p14="http://schemas.microsoft.com/office/powerpoint/2010/main" val="27876907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mn-lt"/>
                <a:ea typeface="ＭＳ Ｐゴシック" charset="0"/>
                <a:cs typeface="ＭＳ Ｐゴシック" charset="0"/>
              </a:rPr>
              <a:t>Smearing links together the neighboring pixels that are separated by less than a threshold number of pixels.</a:t>
            </a:r>
          </a:p>
          <a:p>
            <a:r>
              <a:rPr lang="en-GB" dirty="0"/>
              <a:t>In the smeared image bounding boxes of the connected components are the extracted text lines. </a:t>
            </a:r>
          </a:p>
        </p:txBody>
      </p:sp>
    </p:spTree>
    <p:extLst>
      <p:ext uri="{BB962C8B-B14F-4D97-AF65-F5344CB8AC3E}">
        <p14:creationId xmlns:p14="http://schemas.microsoft.com/office/powerpoint/2010/main" val="35668655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Smearing method fails</a:t>
            </a:r>
            <a:r>
              <a:rPr lang="en-US" baseline="0" dirty="0"/>
              <a:t> on documents with touching text lines.</a:t>
            </a:r>
            <a:endParaRPr lang="en-GB" dirty="0"/>
          </a:p>
          <a:p>
            <a:r>
              <a:rPr lang="en-GB" dirty="0"/>
              <a:t>Therefore this</a:t>
            </a:r>
            <a:r>
              <a:rPr lang="en-GB" baseline="0" dirty="0"/>
              <a:t> work </a:t>
            </a:r>
            <a:r>
              <a:rPr lang="en-GB" dirty="0"/>
              <a:t>smeared background pixels.</a:t>
            </a:r>
          </a:p>
          <a:p>
            <a:r>
              <a:rPr lang="en-US" dirty="0"/>
              <a:t>But if</a:t>
            </a:r>
            <a:r>
              <a:rPr lang="en-US" baseline="0" dirty="0"/>
              <a:t> the threshold is too big then it may erase the text areas.</a:t>
            </a:r>
          </a:p>
          <a:p>
            <a:r>
              <a:rPr lang="en-US" dirty="0"/>
              <a:t>So</a:t>
            </a:r>
            <a:r>
              <a:rPr lang="en-US" baseline="0" dirty="0"/>
              <a:t> for every background pixel they store the number of skipped foreground pixels.</a:t>
            </a:r>
          </a:p>
          <a:p>
            <a:r>
              <a:rPr lang="en-US" baseline="0" dirty="0"/>
              <a:t>Then they </a:t>
            </a:r>
            <a:r>
              <a:rPr lang="en-US" baseline="0" dirty="0" err="1"/>
              <a:t>binarize</a:t>
            </a:r>
            <a:r>
              <a:rPr lang="en-US" baseline="0" dirty="0"/>
              <a:t> the resulting matrix using a pre-set threshold to get the final segmentation.</a:t>
            </a:r>
          </a:p>
          <a:p>
            <a:r>
              <a:rPr lang="en-US" baseline="0" dirty="0"/>
              <a:t>This method breaks the touching lines but is not robust with skewed lines.</a:t>
            </a:r>
            <a:endParaRPr lang="en-US" dirty="0"/>
          </a:p>
        </p:txBody>
      </p:sp>
    </p:spTree>
    <p:extLst>
      <p:ext uri="{BB962C8B-B14F-4D97-AF65-F5344CB8AC3E}">
        <p14:creationId xmlns:p14="http://schemas.microsoft.com/office/powerpoint/2010/main" val="33925620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the contrary this work smeared the foreground pixels in a strip wise fashion that preserves the skew of each text line.</a:t>
            </a:r>
          </a:p>
        </p:txBody>
      </p:sp>
    </p:spTree>
    <p:extLst>
      <p:ext uri="{BB962C8B-B14F-4D97-AF65-F5344CB8AC3E}">
        <p14:creationId xmlns:p14="http://schemas.microsoft.com/office/powerpoint/2010/main" val="28951843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Grouping method aggregates pixels or connected components in a bottom up strategy. </a:t>
            </a:r>
          </a:p>
        </p:txBody>
      </p:sp>
    </p:spTree>
    <p:extLst>
      <p:ext uri="{BB962C8B-B14F-4D97-AF65-F5344CB8AC3E}">
        <p14:creationId xmlns:p14="http://schemas.microsoft.com/office/powerpoint/2010/main" val="27774414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Bukhari et al. smoothed text lines with multi-oriented anisotropic Gaussian filter.</a:t>
            </a:r>
          </a:p>
          <a:p>
            <a:r>
              <a:rPr lang="en-GB" dirty="0"/>
              <a:t>Then they found edges over the smoothed image and adapted active contours over the edges to perform text line segmentation. Their method is robust with skewed and curved text lines</a:t>
            </a:r>
            <a:r>
              <a:rPr lang="en-GB" baseline="0" dirty="0"/>
              <a:t> but fails in case of biased average character height.</a:t>
            </a:r>
            <a:endParaRPr lang="en-GB" dirty="0"/>
          </a:p>
        </p:txBody>
      </p:sp>
    </p:spTree>
    <p:extLst>
      <p:ext uri="{BB962C8B-B14F-4D97-AF65-F5344CB8AC3E}">
        <p14:creationId xmlns:p14="http://schemas.microsoft.com/office/powerpoint/2010/main" val="26940468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Saabni</a:t>
            </a:r>
            <a:r>
              <a:rPr lang="en-GB" dirty="0"/>
              <a:t> et al. constructed an energy map on binary images using Signed Distance Transform (SDT). </a:t>
            </a:r>
          </a:p>
          <a:p>
            <a:r>
              <a:rPr lang="en-GB" dirty="0"/>
              <a:t>SDT assigns negative values to pixels lying inside components and positive values to those lying outside components. </a:t>
            </a:r>
          </a:p>
          <a:p>
            <a:r>
              <a:rPr lang="en-US" dirty="0"/>
              <a:t>Then using this energy map with seam carving method they found</a:t>
            </a:r>
            <a:r>
              <a:rPr lang="en-US" baseline="0" dirty="0"/>
              <a:t> the medial seams that pass through the text lines.</a:t>
            </a:r>
            <a:endParaRPr lang="en-GB" dirty="0"/>
          </a:p>
        </p:txBody>
      </p:sp>
    </p:spTree>
    <p:extLst>
      <p:ext uri="{BB962C8B-B14F-4D97-AF65-F5344CB8AC3E}">
        <p14:creationId xmlns:p14="http://schemas.microsoft.com/office/powerpoint/2010/main" val="8687087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a:t>
            </a:r>
            <a:r>
              <a:rPr lang="en-US" baseline="0" dirty="0"/>
              <a:t> work, they masked main body area of the text lines and trained a CNN to classify every pixel as main body area or not.</a:t>
            </a:r>
          </a:p>
          <a:p>
            <a:r>
              <a:rPr lang="en-US" baseline="0" dirty="0"/>
              <a:t>Result is a classification score map for all the pixels. This score map is refined using watershed algorithm to separate touching text lines.</a:t>
            </a:r>
            <a:endParaRPr lang="en-GB" dirty="0"/>
          </a:p>
          <a:p>
            <a:endParaRPr lang="en-GB" dirty="0"/>
          </a:p>
        </p:txBody>
      </p:sp>
    </p:spTree>
    <p:extLst>
      <p:ext uri="{BB962C8B-B14F-4D97-AF65-F5344CB8AC3E}">
        <p14:creationId xmlns:p14="http://schemas.microsoft.com/office/powerpoint/2010/main" val="2897750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566760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Alignment is identifying similar regions on given data streams. </a:t>
            </a:r>
          </a:p>
          <a:p>
            <a:r>
              <a:rPr lang="en-GB" dirty="0"/>
              <a:t>There two categories</a:t>
            </a:r>
          </a:p>
          <a:p>
            <a:r>
              <a:rPr lang="en-GB" dirty="0"/>
              <a:t>Image to text alignment and image to image alignment. </a:t>
            </a:r>
          </a:p>
        </p:txBody>
      </p:sp>
    </p:spTree>
    <p:extLst>
      <p:ext uri="{BB962C8B-B14F-4D97-AF65-F5344CB8AC3E}">
        <p14:creationId xmlns:p14="http://schemas.microsoft.com/office/powerpoint/2010/main" val="6635618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313826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Rabaev</a:t>
            </a:r>
            <a:r>
              <a:rPr lang="en-GB" dirty="0"/>
              <a:t> et al. formulated alignment as energy minimization problem between original</a:t>
            </a:r>
            <a:r>
              <a:rPr lang="en-GB" baseline="0" dirty="0"/>
              <a:t> </a:t>
            </a:r>
            <a:r>
              <a:rPr lang="en-GB" dirty="0"/>
              <a:t>text line image and synthetic text line image. </a:t>
            </a:r>
          </a:p>
          <a:p>
            <a:r>
              <a:rPr lang="en-US" dirty="0"/>
              <a:t>A transcript line contains words and a</a:t>
            </a:r>
            <a:r>
              <a:rPr lang="en-US" baseline="0" dirty="0"/>
              <a:t>n image line </a:t>
            </a:r>
            <a:r>
              <a:rPr lang="en-US" dirty="0"/>
              <a:t>contains connected components.</a:t>
            </a:r>
          </a:p>
          <a:p>
            <a:r>
              <a:rPr lang="en-US" dirty="0"/>
              <a:t>The goal is to assign each connected component to a word</a:t>
            </a:r>
            <a:r>
              <a:rPr lang="en-US" baseline="0" dirty="0"/>
              <a:t>.</a:t>
            </a:r>
          </a:p>
          <a:p>
            <a:r>
              <a:rPr lang="en-US" baseline="0" dirty="0"/>
              <a:t>Such that components assigned to a word has maximum visual similarity to that word</a:t>
            </a:r>
          </a:p>
          <a:p>
            <a:r>
              <a:rPr lang="en-US" baseline="0" dirty="0"/>
              <a:t>And components in a word are spatially close to each other.</a:t>
            </a:r>
          </a:p>
          <a:p>
            <a:endParaRPr lang="en-US" baseline="0" dirty="0"/>
          </a:p>
          <a:p>
            <a:endParaRPr lang="en-US" baseline="0" dirty="0"/>
          </a:p>
        </p:txBody>
      </p:sp>
    </p:spTree>
    <p:extLst>
      <p:ext uri="{BB962C8B-B14F-4D97-AF65-F5344CB8AC3E}">
        <p14:creationId xmlns:p14="http://schemas.microsoft.com/office/powerpoint/2010/main" val="25960886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529795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Kassis</a:t>
            </a:r>
            <a:r>
              <a:rPr lang="en-US" dirty="0"/>
              <a:t> et al. </a:t>
            </a:r>
            <a:r>
              <a:rPr lang="en-US" baseline="0" dirty="0"/>
              <a:t>aligned the </a:t>
            </a:r>
            <a:r>
              <a:rPr lang="en-US" baseline="0" dirty="0" err="1"/>
              <a:t>subwords</a:t>
            </a:r>
            <a:r>
              <a:rPr lang="en-US" baseline="0" dirty="0"/>
              <a:t> using Hungarian algorithm with the similarity measurement from the </a:t>
            </a:r>
            <a:r>
              <a:rPr lang="en-US" baseline="0" dirty="0" err="1"/>
              <a:t>siamese</a:t>
            </a:r>
            <a:r>
              <a:rPr lang="en-US" baseline="0" dirty="0"/>
              <a:t> network.</a:t>
            </a:r>
          </a:p>
          <a:p>
            <a:r>
              <a:rPr lang="en-US" baseline="0" dirty="0"/>
              <a:t>Hungarian algorithm assigns the </a:t>
            </a:r>
            <a:r>
              <a:rPr lang="en-US" baseline="0" dirty="0" err="1"/>
              <a:t>subwords</a:t>
            </a:r>
            <a:r>
              <a:rPr lang="en-US" baseline="0" dirty="0"/>
              <a:t> from two books  in a way to maximize the total similarity.</a:t>
            </a:r>
            <a:endParaRPr lang="en-GB" dirty="0"/>
          </a:p>
        </p:txBody>
      </p:sp>
    </p:spTree>
    <p:extLst>
      <p:ext uri="{BB962C8B-B14F-4D97-AF65-F5344CB8AC3E}">
        <p14:creationId xmlns:p14="http://schemas.microsoft.com/office/powerpoint/2010/main" val="189908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349679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First</a:t>
            </a:r>
            <a:r>
              <a:rPr lang="en-US" baseline="0" dirty="0"/>
              <a:t> work has the title …</a:t>
            </a:r>
          </a:p>
          <a:p>
            <a:r>
              <a:rPr lang="en-US" baseline="0" dirty="0"/>
              <a:t>My task was to generate Arabic </a:t>
            </a:r>
            <a:r>
              <a:rPr lang="en-US" baseline="0" dirty="0" err="1"/>
              <a:t>subwords</a:t>
            </a:r>
            <a:r>
              <a:rPr lang="en-US" baseline="0" dirty="0"/>
              <a:t> in </a:t>
            </a:r>
            <a:r>
              <a:rPr lang="en-US" baseline="0" dirty="0" err="1"/>
              <a:t>Naskh</a:t>
            </a:r>
            <a:r>
              <a:rPr lang="en-US" baseline="0" dirty="0"/>
              <a:t> font and degrade them by rotating, blurring, filtering and zooming.</a:t>
            </a:r>
            <a:endParaRPr lang="en-GB" dirty="0"/>
          </a:p>
          <a:p>
            <a:endParaRPr lang="en-GB" dirty="0"/>
          </a:p>
          <a:p>
            <a:endParaRPr lang="en-GB" dirty="0"/>
          </a:p>
        </p:txBody>
      </p:sp>
    </p:spTree>
    <p:extLst>
      <p:ext uri="{BB962C8B-B14F-4D97-AF65-F5344CB8AC3E}">
        <p14:creationId xmlns:p14="http://schemas.microsoft.com/office/powerpoint/2010/main" val="27064513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Second</a:t>
            </a:r>
            <a:r>
              <a:rPr lang="en-US" baseline="0" dirty="0"/>
              <a:t> work has the title …</a:t>
            </a:r>
          </a:p>
          <a:p>
            <a:r>
              <a:rPr lang="en-US" dirty="0"/>
              <a:t>My first task was in preprocessing.</a:t>
            </a:r>
          </a:p>
          <a:p>
            <a:r>
              <a:rPr lang="en-US" dirty="0"/>
              <a:t>We </a:t>
            </a:r>
            <a:r>
              <a:rPr lang="en-US" baseline="0" dirty="0"/>
              <a:t>greyscale and resize the input images into fixed size.</a:t>
            </a:r>
            <a:endParaRPr lang="en-GB" dirty="0"/>
          </a:p>
          <a:p>
            <a:endParaRPr lang="en-US" dirty="0"/>
          </a:p>
        </p:txBody>
      </p:sp>
    </p:spTree>
    <p:extLst>
      <p:ext uri="{BB962C8B-B14F-4D97-AF65-F5344CB8AC3E}">
        <p14:creationId xmlns:p14="http://schemas.microsoft.com/office/powerpoint/2010/main" val="9552400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mn-lt"/>
                <a:ea typeface="ＭＳ Ｐゴシック" charset="0"/>
                <a:cs typeface="ＭＳ Ｐゴシック" charset="0"/>
              </a:rPr>
              <a:t>Second task was to augment the train set samples  by rotating, scaling and shifting as shown in the figure</a:t>
            </a:r>
          </a:p>
          <a:p>
            <a:endParaRPr lang="en-US" sz="1200" b="0" i="0" u="none" strike="noStrike" kern="1200" baseline="0" dirty="0">
              <a:solidFill>
                <a:schemeClr val="tx1"/>
              </a:solidFill>
              <a:latin typeface="+mn-lt"/>
              <a:ea typeface="ＭＳ Ｐゴシック" charset="0"/>
              <a:cs typeface="ＭＳ Ｐゴシック" charset="0"/>
            </a:endParaRPr>
          </a:p>
        </p:txBody>
      </p:sp>
    </p:spTree>
    <p:extLst>
      <p:ext uri="{BB962C8B-B14F-4D97-AF65-F5344CB8AC3E}">
        <p14:creationId xmlns:p14="http://schemas.microsoft.com/office/powerpoint/2010/main" val="18493332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mn-lt"/>
                <a:ea typeface="ＭＳ Ｐゴシック" charset="0"/>
                <a:cs typeface="ＭＳ Ｐゴシック" charset="0"/>
              </a:rPr>
              <a:t>Third task was training CNN and evaluating the results</a:t>
            </a:r>
          </a:p>
          <a:p>
            <a:r>
              <a:rPr lang="en-US" sz="1200" b="0" i="0" u="none" strike="noStrike" kern="1200" baseline="0" dirty="0">
                <a:solidFill>
                  <a:schemeClr val="tx1"/>
                </a:solidFill>
                <a:latin typeface="+mn-lt"/>
                <a:ea typeface="ＭＳ Ｐゴシック" charset="0"/>
                <a:cs typeface="ＭＳ Ｐゴシック" charset="0"/>
              </a:rPr>
              <a:t>We created 3 training sets.</a:t>
            </a:r>
          </a:p>
          <a:p>
            <a:r>
              <a:rPr lang="en-US" sz="1200" b="0" i="0" u="none" strike="noStrike" kern="1200" baseline="0" dirty="0">
                <a:solidFill>
                  <a:schemeClr val="tx1"/>
                </a:solidFill>
                <a:latin typeface="+mn-lt"/>
                <a:ea typeface="ＭＳ Ｐゴシック" charset="0"/>
                <a:cs typeface="ＭＳ Ｐゴシック" charset="0"/>
              </a:rPr>
              <a:t>First set contains only original samples</a:t>
            </a:r>
          </a:p>
          <a:p>
            <a:r>
              <a:rPr lang="en-US" sz="1200" b="0" i="0" u="none" strike="noStrike" kern="1200" baseline="0" dirty="0">
                <a:solidFill>
                  <a:schemeClr val="tx1"/>
                </a:solidFill>
                <a:latin typeface="+mn-lt"/>
                <a:ea typeface="ＭＳ Ｐゴシック" charset="0"/>
                <a:cs typeface="ＭＳ Ｐゴシック" charset="0"/>
              </a:rPr>
              <a:t>Second set contains original and synthesized samples</a:t>
            </a:r>
          </a:p>
          <a:p>
            <a:r>
              <a:rPr lang="en-US" sz="1200" b="0" i="0" u="none" strike="noStrike" kern="1200" baseline="0" dirty="0">
                <a:solidFill>
                  <a:schemeClr val="tx1"/>
                </a:solidFill>
                <a:latin typeface="+mn-lt"/>
                <a:ea typeface="ＭＳ Ｐゴシック" charset="0"/>
                <a:cs typeface="ＭＳ Ｐゴシック" charset="0"/>
              </a:rPr>
              <a:t>Third set contains original and augmented samples.</a:t>
            </a:r>
          </a:p>
          <a:p>
            <a:r>
              <a:rPr lang="en-US" sz="1200" b="0" i="0" u="none" strike="noStrike" kern="1200" baseline="0" dirty="0">
                <a:solidFill>
                  <a:schemeClr val="tx1"/>
                </a:solidFill>
                <a:latin typeface="+mn-lt"/>
                <a:ea typeface="ＭＳ Ｐゴシック" charset="0"/>
                <a:cs typeface="ＭＳ Ｐゴシック" charset="0"/>
              </a:rPr>
              <a:t>For each type of set we gradually increased number of samples as we can see in the horizontal direction of the first table.</a:t>
            </a:r>
          </a:p>
          <a:p>
            <a:r>
              <a:rPr lang="en-US" sz="1200" b="0" i="0" u="none" strike="noStrike" kern="1200" baseline="0" dirty="0">
                <a:solidFill>
                  <a:schemeClr val="tx1"/>
                </a:solidFill>
                <a:latin typeface="+mn-lt"/>
                <a:ea typeface="ＭＳ Ｐゴシック" charset="0"/>
                <a:cs typeface="ＭＳ Ｐゴシック" charset="0"/>
              </a:rPr>
              <a:t>Then we trained a </a:t>
            </a:r>
            <a:r>
              <a:rPr lang="en-US" sz="1200" b="0" i="0" u="none" strike="noStrike" kern="1200" baseline="0" dirty="0" err="1">
                <a:solidFill>
                  <a:schemeClr val="tx1"/>
                </a:solidFill>
                <a:latin typeface="+mn-lt"/>
                <a:ea typeface="ＭＳ Ｐゴシック" charset="0"/>
                <a:cs typeface="ＭＳ Ｐゴシック" charset="0"/>
              </a:rPr>
              <a:t>Lenet</a:t>
            </a:r>
            <a:r>
              <a:rPr lang="en-US" sz="1200" b="0" i="0" u="none" strike="noStrike" kern="1200" baseline="0" dirty="0">
                <a:solidFill>
                  <a:schemeClr val="tx1"/>
                </a:solidFill>
                <a:latin typeface="+mn-lt"/>
                <a:ea typeface="ＭＳ Ｐゴシック" charset="0"/>
                <a:cs typeface="ＭＳ Ｐゴシック" charset="0"/>
              </a:rPr>
              <a:t> like CNN.</a:t>
            </a:r>
          </a:p>
          <a:p>
            <a:r>
              <a:rPr lang="en-US" sz="1200" b="0" i="0" u="none" strike="noStrike" kern="1200" baseline="0" dirty="0">
                <a:solidFill>
                  <a:schemeClr val="tx1"/>
                </a:solidFill>
                <a:latin typeface="+mn-lt"/>
                <a:ea typeface="ＭＳ Ｐゴシック" charset="0"/>
                <a:cs typeface="ＭＳ Ｐゴシック" charset="0"/>
              </a:rPr>
              <a:t>Second table shows the accuracy  values.</a:t>
            </a:r>
          </a:p>
          <a:p>
            <a:r>
              <a:rPr lang="en-US" sz="1200" b="0" i="0" u="none" strike="noStrike" kern="1200" baseline="0" dirty="0">
                <a:solidFill>
                  <a:schemeClr val="tx1"/>
                </a:solidFill>
                <a:latin typeface="+mn-lt"/>
                <a:ea typeface="ＭＳ Ｐゴシック" charset="0"/>
                <a:cs typeface="ＭＳ Ｐゴシック" charset="0"/>
              </a:rPr>
              <a:t>Comparing the results horizontally shows that larger train set leads to better results.</a:t>
            </a:r>
          </a:p>
          <a:p>
            <a:r>
              <a:rPr lang="en-US" sz="1200" b="0" i="0" u="none" strike="noStrike" kern="1200" baseline="0" dirty="0">
                <a:solidFill>
                  <a:schemeClr val="tx1"/>
                </a:solidFill>
                <a:latin typeface="+mn-lt"/>
                <a:ea typeface="ＭＳ Ｐゴシック" charset="0"/>
                <a:cs typeface="ＭＳ Ｐゴシック" charset="0"/>
              </a:rPr>
              <a:t>Comparing the results vertically shows that augmentation leads to the best results.</a:t>
            </a:r>
          </a:p>
          <a:p>
            <a:endParaRPr lang="en-US" sz="1200" b="0" i="0" u="none" strike="noStrike" kern="1200" baseline="0" dirty="0">
              <a:solidFill>
                <a:schemeClr val="tx1"/>
              </a:solidFill>
              <a:latin typeface="+mn-lt"/>
              <a:ea typeface="ＭＳ Ｐゴシック" charset="0"/>
              <a:cs typeface="ＭＳ Ｐゴシック" charset="0"/>
            </a:endParaRPr>
          </a:p>
        </p:txBody>
      </p:sp>
    </p:spTree>
    <p:extLst>
      <p:ext uri="{BB962C8B-B14F-4D97-AF65-F5344CB8AC3E}">
        <p14:creationId xmlns:p14="http://schemas.microsoft.com/office/powerpoint/2010/main" val="1584350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ＭＳ Ｐゴシック" charset="0"/>
                <a:cs typeface="ＭＳ Ｐゴシック" charset="0"/>
              </a:rPr>
              <a:t>The goal of this research is application of deep learning algorithms for page layout analysis, text line segmentation and text alignment of Arabic and Hebrew historical document images.</a:t>
            </a:r>
            <a:endParaRPr lang="en-GB" dirty="0"/>
          </a:p>
        </p:txBody>
      </p:sp>
    </p:spTree>
    <p:extLst>
      <p:ext uri="{BB962C8B-B14F-4D97-AF65-F5344CB8AC3E}">
        <p14:creationId xmlns:p14="http://schemas.microsoft.com/office/powerpoint/2010/main" val="13318114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Third</a:t>
            </a:r>
            <a:r>
              <a:rPr lang="en-US" baseline="0" dirty="0"/>
              <a:t> work has the title …</a:t>
            </a:r>
          </a:p>
          <a:p>
            <a:r>
              <a:rPr lang="en-US" sz="1200" b="0" i="0" u="none" strike="noStrike" kern="1200" baseline="0" dirty="0">
                <a:solidFill>
                  <a:schemeClr val="tx1"/>
                </a:solidFill>
                <a:latin typeface="+mn-lt"/>
                <a:ea typeface="ＭＳ Ｐゴシック" charset="0"/>
                <a:cs typeface="ＭＳ Ｐゴシック" charset="0"/>
              </a:rPr>
              <a:t>In this work  we showed  the writing style variation throughout a book using Siamese CNN.</a:t>
            </a:r>
          </a:p>
          <a:p>
            <a:r>
              <a:rPr lang="en-US" sz="1200" b="0" i="0" u="none" strike="noStrike" kern="1200" baseline="0" dirty="0">
                <a:solidFill>
                  <a:schemeClr val="tx1"/>
                </a:solidFill>
                <a:latin typeface="+mn-lt"/>
                <a:ea typeface="ＭＳ Ｐゴシック" charset="0"/>
                <a:cs typeface="ＭＳ Ｐゴシック" charset="0"/>
              </a:rPr>
              <a:t>My task was in data preparation.</a:t>
            </a:r>
          </a:p>
          <a:p>
            <a:r>
              <a:rPr lang="en-US" sz="1200" b="0" i="0" u="none" strike="noStrike" kern="1200" baseline="0" dirty="0">
                <a:solidFill>
                  <a:schemeClr val="tx1"/>
                </a:solidFill>
                <a:latin typeface="+mn-lt"/>
                <a:ea typeface="ＭＳ Ｐゴシック" charset="0"/>
                <a:cs typeface="ＭＳ Ｐゴシック" charset="0"/>
              </a:rPr>
              <a:t>In data preparation we detected main text regions using color differences of decorations and sizes of page margins.</a:t>
            </a:r>
          </a:p>
          <a:p>
            <a:r>
              <a:rPr lang="en-US" sz="1200" b="0" i="0" u="none" strike="noStrike" kern="1200" baseline="0" dirty="0">
                <a:solidFill>
                  <a:schemeClr val="tx1"/>
                </a:solidFill>
                <a:latin typeface="+mn-lt"/>
                <a:ea typeface="ＭＳ Ｐゴシック" charset="0"/>
                <a:cs typeface="ＭＳ Ｐゴシック" charset="0"/>
              </a:rPr>
              <a:t>Then we cropped patches from the extracted main text regions.</a:t>
            </a:r>
            <a:endParaRPr lang="en-GB" sz="1200" b="0" i="0" u="none" strike="noStrike" kern="1200" baseline="0" dirty="0">
              <a:solidFill>
                <a:schemeClr val="tx1"/>
              </a:solidFill>
              <a:latin typeface="+mn-lt"/>
              <a:ea typeface="ＭＳ Ｐゴシック" charset="0"/>
              <a:cs typeface="ＭＳ Ｐゴシック" charset="0"/>
            </a:endParaRPr>
          </a:p>
          <a:p>
            <a:r>
              <a:rPr lang="en-US" sz="1200" b="0" i="0" u="none" strike="noStrike" kern="1200" baseline="0" dirty="0">
                <a:solidFill>
                  <a:schemeClr val="tx1"/>
                </a:solidFill>
                <a:latin typeface="+mn-lt"/>
                <a:ea typeface="ＭＳ Ｐゴシック" charset="0"/>
                <a:cs typeface="ＭＳ Ｐゴシック" charset="0"/>
              </a:rPr>
              <a:t>We created patches in 4 different sizes, then getting the best result with 150 by 150 size we decreased the resolution and created patches of 150 by 150 with around 4 text lines and eventually reach the best results with these patches.</a:t>
            </a:r>
          </a:p>
        </p:txBody>
      </p:sp>
    </p:spTree>
    <p:extLst>
      <p:ext uri="{BB962C8B-B14F-4D97-AF65-F5344CB8AC3E}">
        <p14:creationId xmlns:p14="http://schemas.microsoft.com/office/powerpoint/2010/main" val="1708119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Fourth</a:t>
            </a:r>
            <a:r>
              <a:rPr lang="en-US" baseline="0" dirty="0"/>
              <a:t> work has the title …</a:t>
            </a:r>
          </a:p>
          <a:p>
            <a:pPr algn="l" defTabSz="4389438" eaLnBrk="0" hangingPunct="0">
              <a:lnSpc>
                <a:spcPct val="95000"/>
              </a:lnSpc>
            </a:pPr>
            <a:r>
              <a:rPr lang="en-US" sz="1200" baseline="0" dirty="0">
                <a:latin typeface="+mn-lt"/>
              </a:rPr>
              <a:t>Spotting words from a possibly large range of vocabulary is challenging because we don’t have many positive samples per class.</a:t>
            </a:r>
          </a:p>
          <a:p>
            <a:pPr algn="l" defTabSz="4389438" eaLnBrk="0" hangingPunct="0">
              <a:lnSpc>
                <a:spcPct val="95000"/>
              </a:lnSpc>
            </a:pPr>
            <a:r>
              <a:rPr lang="en-US" sz="1200" dirty="0">
                <a:latin typeface="+mn-lt"/>
              </a:rPr>
              <a:t>And this method can </a:t>
            </a:r>
            <a:r>
              <a:rPr lang="en-GB" sz="1200" dirty="0">
                <a:latin typeface="+mn-lt"/>
              </a:rPr>
              <a:t>spot</a:t>
            </a:r>
          </a:p>
          <a:p>
            <a:pPr marL="0" indent="0" algn="l" defTabSz="4389438" eaLnBrk="0" hangingPunct="0">
              <a:lnSpc>
                <a:spcPct val="95000"/>
              </a:lnSpc>
              <a:buFont typeface="+mj-lt"/>
              <a:buNone/>
            </a:pPr>
            <a:r>
              <a:rPr lang="en-GB" sz="1200" dirty="0">
                <a:latin typeface="+mn-lt"/>
              </a:rPr>
              <a:t>1. Words with varying writing styles and backgrounds</a:t>
            </a:r>
            <a:r>
              <a:rPr lang="en-GB" sz="1200" baseline="0" dirty="0">
                <a:latin typeface="+mn-lt"/>
              </a:rPr>
              <a:t> as shown in the figure</a:t>
            </a:r>
            <a:endParaRPr lang="en-GB" sz="1200" dirty="0">
              <a:latin typeface="+mn-lt"/>
            </a:endParaRPr>
          </a:p>
          <a:p>
            <a:pPr marL="0" indent="0" algn="l" defTabSz="4389438" eaLnBrk="0" hangingPunct="0">
              <a:lnSpc>
                <a:spcPct val="95000"/>
              </a:lnSpc>
              <a:buFont typeface="+mj-lt"/>
              <a:buNone/>
            </a:pPr>
            <a:r>
              <a:rPr lang="en-GB" sz="1200" dirty="0">
                <a:latin typeface="+mn-lt"/>
              </a:rPr>
              <a:t>2. As well as  out of vocabulary words</a:t>
            </a:r>
          </a:p>
          <a:p>
            <a:pPr marL="0" indent="0" algn="l" defTabSz="4389438" eaLnBrk="0" hangingPunct="0">
              <a:lnSpc>
                <a:spcPct val="95000"/>
              </a:lnSpc>
              <a:buFont typeface="+mj-lt"/>
              <a:buNone/>
            </a:pPr>
            <a:endParaRPr lang="en-US" sz="1200" dirty="0">
              <a:latin typeface="+mn-lt"/>
            </a:endParaRPr>
          </a:p>
        </p:txBody>
      </p:sp>
    </p:spTree>
    <p:extLst>
      <p:ext uri="{BB962C8B-B14F-4D97-AF65-F5344CB8AC3E}">
        <p14:creationId xmlns:p14="http://schemas.microsoft.com/office/powerpoint/2010/main" val="9677451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l" defTabSz="4389438" eaLnBrk="0" hangingPunct="0">
              <a:lnSpc>
                <a:spcPct val="95000"/>
              </a:lnSpc>
              <a:buFont typeface="+mj-lt"/>
              <a:buNone/>
            </a:pPr>
            <a:r>
              <a:rPr lang="en-US" sz="1200" dirty="0">
                <a:latin typeface="+mn-lt"/>
              </a:rPr>
              <a:t>My first task was in data preparation.</a:t>
            </a:r>
          </a:p>
          <a:p>
            <a:pPr marL="0" indent="0" algn="l" defTabSz="4389438" eaLnBrk="0" hangingPunct="0">
              <a:lnSpc>
                <a:spcPct val="95000"/>
              </a:lnSpc>
              <a:buFont typeface="+mj-lt"/>
              <a:buNone/>
            </a:pPr>
            <a:r>
              <a:rPr lang="en-US" sz="1200" dirty="0">
                <a:latin typeface="+mn-lt"/>
              </a:rPr>
              <a:t>Dataset contains 5 books.</a:t>
            </a:r>
          </a:p>
          <a:p>
            <a:r>
              <a:rPr lang="en-GB" sz="1200" b="0" i="0" u="none" strike="noStrike" kern="1200" baseline="0" dirty="0">
                <a:solidFill>
                  <a:schemeClr val="tx1"/>
                </a:solidFill>
                <a:latin typeface="+mn-lt"/>
                <a:ea typeface="ＭＳ Ｐゴシック" charset="0"/>
                <a:cs typeface="ＭＳ Ｐゴシック" charset="0"/>
              </a:rPr>
              <a:t>We based our training on the first book but evaluated the best model on all the 5 books.</a:t>
            </a:r>
          </a:p>
          <a:p>
            <a:r>
              <a:rPr lang="en-GB" sz="1200" b="0" i="0" u="none" strike="noStrike" kern="1200" baseline="0" dirty="0">
                <a:solidFill>
                  <a:schemeClr val="tx1"/>
                </a:solidFill>
                <a:latin typeface="+mn-lt"/>
                <a:ea typeface="ＭＳ Ｐゴシック" charset="0"/>
                <a:cs typeface="ＭＳ Ｐゴシック" charset="0"/>
              </a:rPr>
              <a:t>We split the first book into training, validation and testing parts in class level. </a:t>
            </a:r>
          </a:p>
          <a:p>
            <a:r>
              <a:rPr lang="en-GB" sz="1200" b="0" i="0" u="none" strike="noStrike" kern="1200" baseline="0" dirty="0">
                <a:solidFill>
                  <a:schemeClr val="tx1"/>
                </a:solidFill>
                <a:latin typeface="+mn-lt"/>
                <a:ea typeface="ＭＳ Ｐゴシック" charset="0"/>
                <a:cs typeface="ＭＳ Ｐゴシック" charset="0"/>
              </a:rPr>
              <a:t>So we ensured that test set is completely OOV.</a:t>
            </a:r>
          </a:p>
        </p:txBody>
      </p:sp>
    </p:spTree>
    <p:extLst>
      <p:ext uri="{BB962C8B-B14F-4D97-AF65-F5344CB8AC3E}">
        <p14:creationId xmlns:p14="http://schemas.microsoft.com/office/powerpoint/2010/main" val="1632865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latin typeface="+mn-lt"/>
              </a:rPr>
              <a:t>Second task was training Siamese network.</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latin typeface="+mn-lt"/>
              </a:rPr>
              <a:t>We trained it with contrastive</a:t>
            </a:r>
            <a:r>
              <a:rPr lang="en-US" sz="1200" baseline="0" dirty="0">
                <a:latin typeface="+mn-lt"/>
              </a:rPr>
              <a:t> loss.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Contrastive loss pulls the similar points together, pushes the different points apart.</a:t>
            </a:r>
            <a:endParaRPr lang="en-US" sz="1200" baseline="0" dirty="0">
              <a:latin typeface="+mn-lt"/>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latin typeface="Times New Roman" panose="02020603050405020304" pitchFamily="18" charset="0"/>
                <a:ea typeface="Tahoma" panose="020B0604030504040204" pitchFamily="34" charset="0"/>
                <a:cs typeface="Times New Roman" panose="02020603050405020304" pitchFamily="18" charset="0"/>
              </a:rPr>
              <a:t>Table shows the </a:t>
            </a:r>
            <a:r>
              <a:rPr lang="en-GB" sz="1200" dirty="0" err="1">
                <a:latin typeface="Times New Roman" panose="02020603050405020304" pitchFamily="18" charset="0"/>
                <a:ea typeface="Tahoma" panose="020B0604030504040204" pitchFamily="34" charset="0"/>
                <a:cs typeface="Times New Roman" panose="02020603050405020304" pitchFamily="18" charset="0"/>
              </a:rPr>
              <a:t>mAP</a:t>
            </a:r>
            <a:r>
              <a:rPr lang="en-GB" sz="1200" dirty="0">
                <a:latin typeface="Times New Roman" panose="02020603050405020304" pitchFamily="18" charset="0"/>
                <a:ea typeface="Tahoma" panose="020B0604030504040204" pitchFamily="34" charset="0"/>
                <a:cs typeface="Times New Roman" panose="02020603050405020304" pitchFamily="18" charset="0"/>
              </a:rPr>
              <a:t> and </a:t>
            </a:r>
            <a:r>
              <a:rPr lang="en-GB" sz="1200" dirty="0" err="1">
                <a:latin typeface="Times New Roman" panose="02020603050405020304" pitchFamily="18" charset="0"/>
                <a:ea typeface="Tahoma" panose="020B0604030504040204" pitchFamily="34" charset="0"/>
                <a:cs typeface="Times New Roman" panose="02020603050405020304" pitchFamily="18" charset="0"/>
              </a:rPr>
              <a:t>P@k</a:t>
            </a:r>
            <a:r>
              <a:rPr lang="en-GB" sz="1200" dirty="0">
                <a:latin typeface="Times New Roman" panose="02020603050405020304" pitchFamily="18" charset="0"/>
                <a:ea typeface="Tahoma" panose="020B0604030504040204" pitchFamily="34" charset="0"/>
                <a:cs typeface="Times New Roman" panose="02020603050405020304" pitchFamily="18" charset="0"/>
              </a:rPr>
              <a:t> values of the model trained on 500 words from first book and tested on all</a:t>
            </a:r>
            <a:r>
              <a:rPr lang="en-GB" sz="1200" baseline="0" dirty="0">
                <a:latin typeface="Times New Roman" panose="02020603050405020304" pitchFamily="18" charset="0"/>
                <a:ea typeface="Tahoma" panose="020B0604030504040204" pitchFamily="34" charset="0"/>
                <a:cs typeface="Times New Roman" panose="02020603050405020304" pitchFamily="18" charset="0"/>
              </a:rPr>
              <a:t> the </a:t>
            </a:r>
            <a:r>
              <a:rPr lang="en-GB" sz="1200" dirty="0">
                <a:latin typeface="Times New Roman" panose="02020603050405020304" pitchFamily="18" charset="0"/>
                <a:ea typeface="Tahoma" panose="020B0604030504040204" pitchFamily="34" charset="0"/>
                <a:cs typeface="Times New Roman" panose="02020603050405020304" pitchFamily="18" charset="0"/>
              </a:rPr>
              <a:t>5 books.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latin typeface="Times New Roman" panose="02020603050405020304" pitchFamily="18" charset="0"/>
                <a:ea typeface="Tahoma" panose="020B0604030504040204" pitchFamily="34" charset="0"/>
                <a:cs typeface="Times New Roman" panose="02020603050405020304" pitchFamily="18" charset="0"/>
              </a:rPr>
              <a:t>So it shows that as the number of classes increases performance</a:t>
            </a:r>
            <a:r>
              <a:rPr lang="en-US" sz="1200" baseline="0" dirty="0">
                <a:latin typeface="Times New Roman" panose="02020603050405020304" pitchFamily="18" charset="0"/>
                <a:ea typeface="Tahoma" panose="020B0604030504040204" pitchFamily="34" charset="0"/>
                <a:cs typeface="Times New Roman" panose="02020603050405020304" pitchFamily="18" charset="0"/>
              </a:rPr>
              <a:t> decreases. But method can spot OOV words and words with varying styles</a:t>
            </a:r>
            <a:endParaRPr lang="en-GB" sz="1200" dirty="0">
              <a:latin typeface="Times New Roman" panose="02020603050405020304" pitchFamily="18" charset="0"/>
              <a:ea typeface="Tahoma" panose="020B060403050404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5634094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latin typeface="+mn-lt"/>
              </a:rPr>
              <a:t>Here are some qualitative results</a:t>
            </a:r>
            <a:r>
              <a:rPr lang="en-US" sz="1200" baseline="0" dirty="0">
                <a:latin typeface="+mn-lt"/>
              </a:rPr>
              <a:t> from George Washington dataset.</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aseline="0" dirty="0">
                <a:latin typeface="+mn-lt"/>
              </a:rPr>
              <a:t>Quantitative results in this dataset set was below the state of the art.</a:t>
            </a:r>
          </a:p>
          <a:p>
            <a:endParaRPr lang="en-GB" dirty="0"/>
          </a:p>
        </p:txBody>
      </p:sp>
    </p:spTree>
    <p:extLst>
      <p:ext uri="{BB962C8B-B14F-4D97-AF65-F5344CB8AC3E}">
        <p14:creationId xmlns:p14="http://schemas.microsoft.com/office/powerpoint/2010/main" val="34616302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Fifth work has the title …</a:t>
            </a:r>
          </a:p>
          <a:p>
            <a:r>
              <a:rPr lang="en-US" baseline="0" dirty="0"/>
              <a:t>In this work we used FCN to segment grey document images.</a:t>
            </a:r>
          </a:p>
          <a:p>
            <a:r>
              <a:rPr lang="en-US" baseline="0" dirty="0"/>
              <a:t>My first task was in data preparation.</a:t>
            </a:r>
          </a:p>
          <a:p>
            <a:r>
              <a:rPr lang="en-US" baseline="0" dirty="0"/>
              <a:t>We created two training sets.</a:t>
            </a:r>
          </a:p>
          <a:p>
            <a:r>
              <a:rPr lang="en-US" baseline="0" dirty="0"/>
              <a:t>Set1 contains randomly cropped 100.000 patches</a:t>
            </a:r>
          </a:p>
          <a:p>
            <a:r>
              <a:rPr lang="en-US" baseline="0" dirty="0"/>
              <a:t>Set2 contains randomly cropped 100.000 patches with density grater than 0.83</a:t>
            </a:r>
          </a:p>
          <a:p>
            <a:endParaRPr lang="en-US" baseline="0" dirty="0"/>
          </a:p>
        </p:txBody>
      </p:sp>
    </p:spTree>
    <p:extLst>
      <p:ext uri="{BB962C8B-B14F-4D97-AF65-F5344CB8AC3E}">
        <p14:creationId xmlns:p14="http://schemas.microsoft.com/office/powerpoint/2010/main" val="11970356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Left table shows F1 measures</a:t>
            </a:r>
          </a:p>
          <a:p>
            <a:r>
              <a:rPr lang="en-US" baseline="0" dirty="0"/>
              <a:t>We compared the results with Bukhari et al</a:t>
            </a:r>
          </a:p>
          <a:p>
            <a:r>
              <a:rPr lang="en-US" baseline="0" dirty="0"/>
              <a:t>Further training in set 2 improved the results but still did not outperform Bukhari et al.</a:t>
            </a:r>
          </a:p>
          <a:p>
            <a:r>
              <a:rPr lang="en-US" baseline="0" dirty="0"/>
              <a:t>In the right we can see an example qualitative result.</a:t>
            </a:r>
          </a:p>
        </p:txBody>
      </p:sp>
    </p:spTree>
    <p:extLst>
      <p:ext uri="{BB962C8B-B14F-4D97-AF65-F5344CB8AC3E}">
        <p14:creationId xmlns:p14="http://schemas.microsoft.com/office/powerpoint/2010/main" val="36235270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Sixth work is participating a competition on page layout analysis.</a:t>
            </a:r>
          </a:p>
          <a:p>
            <a:r>
              <a:rPr lang="en-US" baseline="0" dirty="0"/>
              <a:t>We got the first place in the classification challenge.</a:t>
            </a:r>
          </a:p>
          <a:p>
            <a:r>
              <a:rPr lang="en-US" baseline="0" dirty="0"/>
              <a:t>My task was training the FCN and evaluating the results.</a:t>
            </a:r>
          </a:p>
          <a:p>
            <a:r>
              <a:rPr lang="en-US" baseline="0" dirty="0"/>
              <a:t>Left table shows the quantitative results and right figure shows a qualitative result.</a:t>
            </a:r>
          </a:p>
          <a:p>
            <a:endParaRPr lang="en-GB" dirty="0"/>
          </a:p>
        </p:txBody>
      </p:sp>
    </p:spTree>
    <p:extLst>
      <p:ext uri="{BB962C8B-B14F-4D97-AF65-F5344CB8AC3E}">
        <p14:creationId xmlns:p14="http://schemas.microsoft.com/office/powerpoint/2010/main" val="1551911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Seventh work has the title …</a:t>
            </a:r>
          </a:p>
          <a:p>
            <a:r>
              <a:rPr lang="en-US" baseline="0" dirty="0"/>
              <a:t>In this work we defined what a challenging handwritten document contains as shown in the figure.</a:t>
            </a:r>
            <a:endParaRPr lang="en-GB" dirty="0"/>
          </a:p>
          <a:p>
            <a:r>
              <a:rPr lang="en-GB" dirty="0"/>
              <a:t>It contain various writing styles with inconsistent font types and font sizes through </a:t>
            </a:r>
            <a:r>
              <a:rPr lang="en-GB" dirty="0" err="1"/>
              <a:t>multiskewed</a:t>
            </a:r>
            <a:r>
              <a:rPr lang="en-GB" dirty="0"/>
              <a:t>, multi-directed and curved text lines.</a:t>
            </a:r>
            <a:endParaRPr lang="en-GB" baseline="0" dirty="0"/>
          </a:p>
          <a:p>
            <a:r>
              <a:rPr lang="en-US" baseline="0" dirty="0"/>
              <a:t>And we published a dataset of challenging handwritten documents.</a:t>
            </a:r>
            <a:endParaRPr lang="en-US" dirty="0"/>
          </a:p>
          <a:p>
            <a:r>
              <a:rPr lang="en-GB" dirty="0"/>
              <a:t>It contains 30 pages from two different manuscripts. </a:t>
            </a:r>
          </a:p>
        </p:txBody>
      </p:sp>
    </p:spTree>
    <p:extLst>
      <p:ext uri="{BB962C8B-B14F-4D97-AF65-F5344CB8AC3E}">
        <p14:creationId xmlns:p14="http://schemas.microsoft.com/office/powerpoint/2010/main" val="22033713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 data</a:t>
            </a:r>
            <a:r>
              <a:rPr lang="en-US" baseline="0" dirty="0"/>
              <a:t> preparation we </a:t>
            </a:r>
            <a:r>
              <a:rPr lang="en-US" baseline="0" dirty="0" err="1"/>
              <a:t>binarized</a:t>
            </a:r>
            <a:r>
              <a:rPr lang="en-US" baseline="0" dirty="0"/>
              <a:t> and inverted the images.</a:t>
            </a:r>
          </a:p>
          <a:p>
            <a:r>
              <a:rPr lang="en-US" baseline="0" dirty="0"/>
              <a:t>Then we manually annotated the line masks on the document images.</a:t>
            </a:r>
            <a:endParaRPr lang="en-GB" dirty="0"/>
          </a:p>
        </p:txBody>
      </p:sp>
    </p:spTree>
    <p:extLst>
      <p:ext uri="{BB962C8B-B14F-4D97-AF65-F5344CB8AC3E}">
        <p14:creationId xmlns:p14="http://schemas.microsoft.com/office/powerpoint/2010/main" val="1146362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mn-lt"/>
                <a:ea typeface="ＭＳ Ｐゴシック" charset="0"/>
                <a:cs typeface="ＭＳ Ｐゴシック" charset="0"/>
              </a:rPr>
              <a:t>Historical documents are being digitized plentifully for preservation and dissemination.</a:t>
            </a:r>
          </a:p>
          <a:p>
            <a:r>
              <a:rPr lang="en-US" sz="1200" b="0" i="0" u="none" strike="noStrike" kern="1200" baseline="0" dirty="0">
                <a:solidFill>
                  <a:schemeClr val="tx1"/>
                </a:solidFill>
                <a:latin typeface="+mn-lt"/>
                <a:ea typeface="ＭＳ Ｐゴシック" charset="0"/>
                <a:cs typeface="ＭＳ Ｐゴシック" charset="0"/>
              </a:rPr>
              <a:t>But digital documents further need to be transcribed for easy </a:t>
            </a:r>
            <a:r>
              <a:rPr lang="en-US" sz="1200" b="0" i="0" u="none" strike="noStrike" kern="1200" baseline="0" dirty="0" err="1">
                <a:solidFill>
                  <a:schemeClr val="tx1"/>
                </a:solidFill>
                <a:latin typeface="+mn-lt"/>
                <a:ea typeface="ＭＳ Ｐゴシック" charset="0"/>
                <a:cs typeface="ＭＳ Ｐゴシック" charset="0"/>
              </a:rPr>
              <a:t>explorability</a:t>
            </a:r>
            <a:r>
              <a:rPr lang="en-US" sz="1200" b="0" i="0" u="none" strike="noStrike" kern="1200" baseline="0" dirty="0">
                <a:solidFill>
                  <a:schemeClr val="tx1"/>
                </a:solidFill>
                <a:latin typeface="+mn-lt"/>
                <a:ea typeface="ＭＳ Ｐゴシック" charset="0"/>
                <a:cs typeface="ＭＳ Ｐゴシック" charset="0"/>
              </a:rPr>
              <a:t>.</a:t>
            </a:r>
          </a:p>
          <a:p>
            <a:r>
              <a:rPr lang="en-US" sz="1200" b="0" i="0" u="none" strike="noStrike" kern="1200" baseline="0" dirty="0">
                <a:solidFill>
                  <a:schemeClr val="tx1"/>
                </a:solidFill>
                <a:latin typeface="+mn-lt"/>
                <a:ea typeface="ＭＳ Ｐゴシック" charset="0"/>
                <a:cs typeface="ＭＳ Ｐゴシック" charset="0"/>
              </a:rPr>
              <a:t>Hence there is a significant need for reliable historical document image processing algorithms.</a:t>
            </a:r>
          </a:p>
        </p:txBody>
      </p:sp>
    </p:spTree>
    <p:extLst>
      <p:ext uri="{BB962C8B-B14F-4D97-AF65-F5344CB8AC3E}">
        <p14:creationId xmlns:p14="http://schemas.microsoft.com/office/powerpoint/2010/main" val="36526366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Entire training took around 9 days. Visualization of the first layer filters shows that network learned and filters converged.</a:t>
            </a:r>
          </a:p>
        </p:txBody>
      </p:sp>
    </p:spTree>
    <p:extLst>
      <p:ext uri="{BB962C8B-B14F-4D97-AF65-F5344CB8AC3E}">
        <p14:creationId xmlns:p14="http://schemas.microsoft.com/office/powerpoint/2010/main" val="11021600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also presented a new evaluation</a:t>
            </a:r>
            <a:r>
              <a:rPr lang="en-US" baseline="0" dirty="0"/>
              <a:t> metric.</a:t>
            </a:r>
          </a:p>
          <a:p>
            <a:r>
              <a:rPr lang="en-US" baseline="0" dirty="0"/>
              <a:t>The idea is if algorithm labels all components of a line with the same label then it extracts this line without errors.</a:t>
            </a:r>
          </a:p>
          <a:p>
            <a:r>
              <a:rPr lang="en-US" baseline="0" dirty="0"/>
              <a:t>But if it labels a line with multiple labels then it </a:t>
            </a:r>
            <a:r>
              <a:rPr lang="en-US" baseline="0" dirty="0" err="1"/>
              <a:t>oversegments</a:t>
            </a:r>
            <a:endParaRPr lang="en-US" baseline="0" dirty="0"/>
          </a:p>
          <a:p>
            <a:r>
              <a:rPr lang="en-US" baseline="0" dirty="0"/>
              <a:t>And if it labels a part of its components then it </a:t>
            </a:r>
            <a:r>
              <a:rPr lang="en-US" baseline="0" dirty="0" err="1"/>
              <a:t>undersegments</a:t>
            </a:r>
            <a:r>
              <a:rPr lang="en-US" baseline="0" dirty="0"/>
              <a:t>.</a:t>
            </a:r>
            <a:endParaRPr lang="en-GB" dirty="0"/>
          </a:p>
          <a:p>
            <a:r>
              <a:rPr lang="en-US" dirty="0"/>
              <a:t>So the new metric penalizes</a:t>
            </a:r>
            <a:r>
              <a:rPr lang="en-US" baseline="0" dirty="0"/>
              <a:t> under segmentation by its precision value and over segmentation by its recall value.</a:t>
            </a:r>
            <a:endParaRPr lang="en-GB" dirty="0"/>
          </a:p>
        </p:txBody>
      </p:sp>
    </p:spTree>
    <p:extLst>
      <p:ext uri="{BB962C8B-B14F-4D97-AF65-F5344CB8AC3E}">
        <p14:creationId xmlns:p14="http://schemas.microsoft.com/office/powerpoint/2010/main" val="4833526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compared the results with the work of Cohen</a:t>
            </a:r>
            <a:r>
              <a:rPr lang="en-US" baseline="0" dirty="0"/>
              <a:t> et al.</a:t>
            </a:r>
            <a:endParaRPr lang="en-GB" baseline="0" dirty="0"/>
          </a:p>
          <a:p>
            <a:r>
              <a:rPr lang="en-US" baseline="0" dirty="0"/>
              <a:t>Their method is based on using multi oriented anisotropic Gaussian filter.</a:t>
            </a:r>
          </a:p>
          <a:p>
            <a:r>
              <a:rPr lang="en-US" baseline="0" dirty="0"/>
              <a:t>Their low precision value shows that their algorithm tends to over segment.</a:t>
            </a:r>
          </a:p>
          <a:p>
            <a:r>
              <a:rPr lang="en-US" baseline="0" dirty="0"/>
              <a:t>Probably it is because the biased average character height.</a:t>
            </a:r>
          </a:p>
        </p:txBody>
      </p:sp>
    </p:spTree>
    <p:extLst>
      <p:ext uri="{BB962C8B-B14F-4D97-AF65-F5344CB8AC3E}">
        <p14:creationId xmlns:p14="http://schemas.microsoft.com/office/powerpoint/2010/main" val="13220694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Eighth work is participating another competition on page layout analysis.</a:t>
            </a:r>
          </a:p>
          <a:p>
            <a:r>
              <a:rPr lang="en-US" baseline="0" dirty="0"/>
              <a:t>Our method is based on FCN.</a:t>
            </a:r>
          </a:p>
          <a:p>
            <a:r>
              <a:rPr lang="en-US" baseline="0" dirty="0"/>
              <a:t>Figure shows an example page segmented into main text, side text and image regions.</a:t>
            </a:r>
          </a:p>
        </p:txBody>
      </p:sp>
    </p:spTree>
    <p:extLst>
      <p:ext uri="{BB962C8B-B14F-4D97-AF65-F5344CB8AC3E}">
        <p14:creationId xmlns:p14="http://schemas.microsoft.com/office/powerpoint/2010/main" val="16249318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In the same competition we also participated on text line segmentation challenge.</a:t>
            </a:r>
          </a:p>
          <a:p>
            <a:r>
              <a:rPr lang="en-US" baseline="0" dirty="0"/>
              <a:t>We used Cohen et al.’s algorithm based on anisotropic Gaussian filter.</a:t>
            </a:r>
          </a:p>
          <a:p>
            <a:r>
              <a:rPr lang="en-US" baseline="0" dirty="0"/>
              <a:t>Figure shows an example main text area segmented into text lines.</a:t>
            </a:r>
          </a:p>
          <a:p>
            <a:endParaRPr lang="en-GB" dirty="0"/>
          </a:p>
        </p:txBody>
      </p:sp>
    </p:spTree>
    <p:extLst>
      <p:ext uri="{BB962C8B-B14F-4D97-AF65-F5344CB8AC3E}">
        <p14:creationId xmlns:p14="http://schemas.microsoft.com/office/powerpoint/2010/main" val="32304694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Tenth work has the title …</a:t>
            </a:r>
          </a:p>
          <a:p>
            <a:r>
              <a:rPr lang="en-US" baseline="0" dirty="0"/>
              <a:t>In this work my tasks were to annotate the ground truth, to generate outputs using different parameters, implementing a new evaluation metric and evaluation of 38 pages using this new metric.</a:t>
            </a:r>
            <a:endParaRPr lang="en-GB" dirty="0"/>
          </a:p>
        </p:txBody>
      </p:sp>
    </p:spTree>
    <p:extLst>
      <p:ext uri="{BB962C8B-B14F-4D97-AF65-F5344CB8AC3E}">
        <p14:creationId xmlns:p14="http://schemas.microsoft.com/office/powerpoint/2010/main" val="40868034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406352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plan to make page layout analysis using</a:t>
            </a:r>
            <a:r>
              <a:rPr lang="en-US" baseline="0" dirty="0"/>
              <a:t> Siamese network.</a:t>
            </a:r>
          </a:p>
          <a:p>
            <a:r>
              <a:rPr lang="en-US" baseline="0" dirty="0"/>
              <a:t>My tasks were data preparation and training the network.</a:t>
            </a:r>
          </a:p>
          <a:p>
            <a:r>
              <a:rPr lang="en-US" baseline="0" dirty="0"/>
              <a:t>We created patches of background, main text and side text areas.</a:t>
            </a:r>
          </a:p>
          <a:p>
            <a:r>
              <a:rPr lang="en-US" baseline="0" dirty="0"/>
              <a:t>Then we trained a Siamese network to measure the similarity of two patches.</a:t>
            </a:r>
          </a:p>
          <a:p>
            <a:r>
              <a:rPr lang="en-US" baseline="0" dirty="0"/>
              <a:t>It can predict the similarity of patches in the test set with an accuracy of 90 percent.</a:t>
            </a:r>
          </a:p>
          <a:p>
            <a:r>
              <a:rPr lang="en-US" baseline="0" dirty="0"/>
              <a:t>We plan to use this similarity metric to cluster patches of a page into regions.</a:t>
            </a:r>
          </a:p>
          <a:p>
            <a:r>
              <a:rPr lang="en-US" baseline="0" dirty="0"/>
              <a:t> In this work main advantage is that we can label the pages coarsely instead of pixel level</a:t>
            </a:r>
            <a:endParaRPr lang="en-GB" dirty="0"/>
          </a:p>
        </p:txBody>
      </p:sp>
    </p:spTree>
    <p:extLst>
      <p:ext uri="{BB962C8B-B14F-4D97-AF65-F5344CB8AC3E}">
        <p14:creationId xmlns:p14="http://schemas.microsoft.com/office/powerpoint/2010/main" val="21089936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mn-lt"/>
                <a:ea typeface="ＭＳ Ｐゴシック" charset="0"/>
                <a:cs typeface="ＭＳ Ｐゴシック" charset="0"/>
              </a:rPr>
              <a:t>In another work we plan unsupervised learning for word spotting</a:t>
            </a:r>
          </a:p>
          <a:p>
            <a:r>
              <a:rPr lang="en-US" sz="1200" b="0" i="0" u="none" strike="noStrike" kern="1200" baseline="0" dirty="0">
                <a:solidFill>
                  <a:schemeClr val="tx1"/>
                </a:solidFill>
                <a:latin typeface="+mn-lt"/>
                <a:ea typeface="ＭＳ Ｐゴシック" charset="0"/>
                <a:cs typeface="ＭＳ Ｐゴシック" charset="0"/>
              </a:rPr>
              <a:t>My first  task was unsupervised training.</a:t>
            </a:r>
          </a:p>
          <a:p>
            <a:r>
              <a:rPr lang="en-US" sz="1200" b="0" i="0" u="none" strike="noStrike" kern="1200" baseline="0" dirty="0">
                <a:solidFill>
                  <a:schemeClr val="tx1"/>
                </a:solidFill>
                <a:latin typeface="+mn-lt"/>
                <a:ea typeface="ＭＳ Ｐゴシック" charset="0"/>
                <a:cs typeface="ＭＳ Ｐゴシック" charset="0"/>
              </a:rPr>
              <a:t>We trained a Siamese network that can guess spatial order of two patches from an unlabeled word.</a:t>
            </a:r>
          </a:p>
          <a:p>
            <a:r>
              <a:rPr lang="en-US" sz="1200" b="0" i="0" u="none" strike="noStrike" kern="1200" baseline="0" dirty="0">
                <a:solidFill>
                  <a:schemeClr val="tx1"/>
                </a:solidFill>
                <a:latin typeface="+mn-lt"/>
                <a:ea typeface="ＭＳ Ｐゴシック" charset="0"/>
                <a:cs typeface="ＭＳ Ｐゴシック" charset="0"/>
              </a:rPr>
              <a:t>Here the idea is that, for network to answer this question it has to be recognizing the contents of these patches.</a:t>
            </a:r>
          </a:p>
          <a:p>
            <a:endParaRPr lang="en-GB" dirty="0"/>
          </a:p>
        </p:txBody>
      </p:sp>
    </p:spTree>
    <p:extLst>
      <p:ext uri="{BB962C8B-B14F-4D97-AF65-F5344CB8AC3E}">
        <p14:creationId xmlns:p14="http://schemas.microsoft.com/office/powerpoint/2010/main" val="2316566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t>Here</a:t>
            </a:r>
            <a:r>
              <a:rPr lang="en-GB" baseline="0" dirty="0"/>
              <a:t> is the v</a:t>
            </a:r>
            <a:r>
              <a:rPr lang="en-GB" dirty="0"/>
              <a:t>isualization of the first layer filters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t>It shows that network learned and filters converged.</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It can predict</a:t>
            </a:r>
            <a:r>
              <a:rPr lang="en-US" baseline="0" dirty="0"/>
              <a:t> the spatial order of patches in the test set with an accuracy of 90 percent.</a:t>
            </a:r>
            <a:endParaRPr lang="en-GB" dirty="0"/>
          </a:p>
          <a:p>
            <a:endParaRPr lang="en-GB" dirty="0"/>
          </a:p>
        </p:txBody>
      </p:sp>
    </p:spTree>
    <p:extLst>
      <p:ext uri="{BB962C8B-B14F-4D97-AF65-F5344CB8AC3E}">
        <p14:creationId xmlns:p14="http://schemas.microsoft.com/office/powerpoint/2010/main" val="2307560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ＭＳ Ｐゴシック" charset="0"/>
                <a:cs typeface="ＭＳ Ｐゴシック" charset="0"/>
              </a:rPr>
              <a:t>On the other hand, deep learning has improved state-of-the-art in image recognition, voice recognition, drug discovery. </a:t>
            </a:r>
            <a:endParaRPr lang="en-GB" dirty="0"/>
          </a:p>
        </p:txBody>
      </p:sp>
    </p:spTree>
    <p:extLst>
      <p:ext uri="{BB962C8B-B14F-4D97-AF65-F5344CB8AC3E}">
        <p14:creationId xmlns:p14="http://schemas.microsoft.com/office/powerpoint/2010/main" val="308760410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Whereas</a:t>
            </a:r>
            <a:r>
              <a:rPr lang="en-US" baseline="0" dirty="0"/>
              <a:t> in our initial measurements through a web portal for human performance is around 70 percent accuracy.</a:t>
            </a:r>
            <a:endParaRPr lang="en-GB" dirty="0"/>
          </a:p>
        </p:txBody>
      </p:sp>
    </p:spTree>
    <p:extLst>
      <p:ext uri="{BB962C8B-B14F-4D97-AF65-F5344CB8AC3E}">
        <p14:creationId xmlns:p14="http://schemas.microsoft.com/office/powerpoint/2010/main" val="10115662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Our current</a:t>
            </a:r>
            <a:r>
              <a:rPr lang="en-US" baseline="0" dirty="0"/>
              <a:t> plan is to restore occluded characters using deep learning.</a:t>
            </a:r>
          </a:p>
          <a:p>
            <a:r>
              <a:rPr lang="en-US" baseline="0" dirty="0"/>
              <a:t>This problem is defined as segmentation using shape priors.</a:t>
            </a:r>
          </a:p>
          <a:p>
            <a:r>
              <a:rPr lang="en-US" baseline="0" dirty="0"/>
              <a:t>So we seek to solve it using FCN</a:t>
            </a:r>
            <a:endParaRPr lang="en-GB" dirty="0"/>
          </a:p>
        </p:txBody>
      </p:sp>
    </p:spTree>
    <p:extLst>
      <p:ext uri="{BB962C8B-B14F-4D97-AF65-F5344CB8AC3E}">
        <p14:creationId xmlns:p14="http://schemas.microsoft.com/office/powerpoint/2010/main" val="1103145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Another plan is to generate </a:t>
            </a:r>
            <a:r>
              <a:rPr lang="en-US" dirty="0" err="1"/>
              <a:t>subwords</a:t>
            </a:r>
            <a:r>
              <a:rPr lang="en-US" dirty="0"/>
              <a:t> using a conditional </a:t>
            </a:r>
            <a:r>
              <a:rPr lang="en-US" dirty="0" err="1"/>
              <a:t>gan</a:t>
            </a:r>
            <a:r>
              <a:rPr lang="en-US" dirty="0"/>
              <a:t> and align generated sentence image with original sentence image</a:t>
            </a:r>
            <a:endParaRPr lang="en-GB" dirty="0"/>
          </a:p>
        </p:txBody>
      </p:sp>
    </p:spTree>
    <p:extLst>
      <p:ext uri="{BB962C8B-B14F-4D97-AF65-F5344CB8AC3E}">
        <p14:creationId xmlns:p14="http://schemas.microsoft.com/office/powerpoint/2010/main" val="18065839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Last plan is to</a:t>
            </a:r>
            <a:r>
              <a:rPr lang="en-US" baseline="0" dirty="0"/>
              <a:t> transcribe a book in unsupervised manner.</a:t>
            </a:r>
          </a:p>
          <a:p>
            <a:endParaRPr lang="en-GB" dirty="0"/>
          </a:p>
        </p:txBody>
      </p:sp>
    </p:spTree>
    <p:extLst>
      <p:ext uri="{BB962C8B-B14F-4D97-AF65-F5344CB8AC3E}">
        <p14:creationId xmlns:p14="http://schemas.microsoft.com/office/powerpoint/2010/main" val="15387146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99684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ＭＳ Ｐゴシック" charset="0"/>
                <a:cs typeface="ＭＳ Ｐゴシック" charset="0"/>
              </a:rPr>
              <a:t>Therefore we hypothesize that  deep learning can leverage the complexity of historical documents and improve the performance of page  layout analysis, text line segmentation and text alignment algorithms</a:t>
            </a:r>
          </a:p>
          <a:p>
            <a:r>
              <a:rPr lang="en-US" sz="1200" b="0" i="0" u="none" strike="noStrike" kern="1200" baseline="0" dirty="0">
                <a:solidFill>
                  <a:schemeClr val="tx1"/>
                </a:solidFill>
                <a:latin typeface="+mn-lt"/>
                <a:ea typeface="ＭＳ Ｐゴシック" charset="0"/>
                <a:cs typeface="ＭＳ Ｐゴシック" charset="0"/>
              </a:rPr>
              <a:t>Here we have the challenge That deep learning algorithms are successful but their effective training requires much labeled data.</a:t>
            </a:r>
          </a:p>
          <a:p>
            <a:r>
              <a:rPr lang="en-US" sz="1200" b="0" i="0" u="none" strike="noStrike" kern="1200" baseline="0" dirty="0">
                <a:solidFill>
                  <a:schemeClr val="tx1"/>
                </a:solidFill>
                <a:latin typeface="+mn-lt"/>
                <a:ea typeface="ＭＳ Ｐゴシック" charset="0"/>
                <a:cs typeface="ＭＳ Ｐゴシック" charset="0"/>
              </a:rPr>
              <a:t>We have much data but limited labeled data. Therefore we have to seek remedies for this challenge during our experiments</a:t>
            </a:r>
            <a:endParaRPr lang="en-GB" sz="1200" b="0" i="0" u="none" strike="noStrike" kern="1200" baseline="0" dirty="0">
              <a:solidFill>
                <a:schemeClr val="tx1"/>
              </a:solidFill>
              <a:latin typeface="+mn-lt"/>
              <a:ea typeface="ＭＳ Ｐゴシック" charset="0"/>
              <a:cs typeface="ＭＳ Ｐゴシック" charset="0"/>
            </a:endParaRPr>
          </a:p>
        </p:txBody>
      </p:sp>
    </p:spTree>
    <p:extLst>
      <p:ext uri="{BB962C8B-B14F-4D97-AF65-F5344CB8AC3E}">
        <p14:creationId xmlns:p14="http://schemas.microsoft.com/office/powerpoint/2010/main" val="2983875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mn-lt"/>
                <a:ea typeface="ＭＳ Ｐゴシック" charset="0"/>
                <a:cs typeface="ＭＳ Ｐゴシック" charset="0"/>
              </a:rPr>
              <a:t>Before I start the literature review I would like to note that most primitive works were on printed documents, and I will talk about some of them as well.</a:t>
            </a:r>
            <a:endParaRPr lang="en-GB" sz="1200" b="0" i="0" u="none" strike="noStrike" kern="1200" baseline="0" dirty="0">
              <a:solidFill>
                <a:schemeClr val="tx1"/>
              </a:solidFill>
              <a:latin typeface="+mn-lt"/>
              <a:ea typeface="ＭＳ Ｐゴシック" charset="0"/>
              <a:cs typeface="ＭＳ Ｐゴシック" charset="0"/>
            </a:endParaRPr>
          </a:p>
        </p:txBody>
      </p:sp>
    </p:spTree>
    <p:extLst>
      <p:ext uri="{BB962C8B-B14F-4D97-AF65-F5344CB8AC3E}">
        <p14:creationId xmlns:p14="http://schemas.microsoft.com/office/powerpoint/2010/main" val="300866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Page layout analysis consists of page segmentation and region classification.</a:t>
            </a:r>
          </a:p>
          <a:p>
            <a:r>
              <a:rPr lang="en-GB" dirty="0"/>
              <a:t>Page segmentation segments a document image into homogeneous regions. </a:t>
            </a:r>
          </a:p>
          <a:p>
            <a:r>
              <a:rPr lang="en-GB" dirty="0"/>
              <a:t>Region classification classifies these regions into classes such as text, graphic and picture. </a:t>
            </a:r>
          </a:p>
          <a:p>
            <a:r>
              <a:rPr lang="en-GB" dirty="0"/>
              <a:t>Page segmentation algorithms work in either top-down or bottom-up manner. </a:t>
            </a:r>
          </a:p>
          <a:p>
            <a:r>
              <a:rPr lang="en-GB" dirty="0"/>
              <a:t>Top-down methods segment a whole page into regions. </a:t>
            </a:r>
          </a:p>
          <a:p>
            <a:r>
              <a:rPr lang="en-GB" dirty="0"/>
              <a:t>Bottom-up methods aggregate elements into regions. </a:t>
            </a:r>
          </a:p>
          <a:p>
            <a:r>
              <a:rPr lang="en-GB" dirty="0"/>
              <a:t>Where elements can be pixels, connected components or patches.</a:t>
            </a:r>
          </a:p>
        </p:txBody>
      </p:sp>
    </p:spTree>
    <p:extLst>
      <p:ext uri="{BB962C8B-B14F-4D97-AF65-F5344CB8AC3E}">
        <p14:creationId xmlns:p14="http://schemas.microsoft.com/office/powerpoint/2010/main" val="15807084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4" name="Rectangle 13"/>
          <p:cNvSpPr>
            <a:spLocks noChangeArrowheads="1"/>
          </p:cNvSpPr>
          <p:nvPr userDrawn="1"/>
        </p:nvSpPr>
        <p:spPr bwMode="auto">
          <a:xfrm>
            <a:off x="0" y="4779110"/>
            <a:ext cx="9143999" cy="364390"/>
          </a:xfrm>
          <a:prstGeom prst="rect">
            <a:avLst/>
          </a:prstGeom>
          <a:solidFill>
            <a:srgbClr val="006FA1"/>
          </a:solidFill>
          <a:ln w="9525">
            <a:solidFill>
              <a:srgbClr val="006FA1"/>
            </a:solidFill>
            <a:miter lim="800000"/>
            <a:headEnd/>
            <a:tailEnd/>
          </a:ln>
          <a:effectLst>
            <a:outerShdw blurRad="25400" dist="12700" dir="2700000" algn="br" rotWithShape="0">
              <a:srgbClr val="000000">
                <a:alpha val="25000"/>
              </a:srgbClr>
            </a:outerShdw>
          </a:effectLst>
        </p:spPr>
        <p:txBody>
          <a:bodyPr anchor="ctr"/>
          <a:lstStyle>
            <a:lvl1pPr eaLnBrk="0" hangingPunct="0">
              <a:defRPr sz="2400">
                <a:solidFill>
                  <a:schemeClr val="tx1"/>
                </a:solidFill>
                <a:latin typeface="Source Sans Pro" charset="0"/>
                <a:ea typeface="ＭＳ Ｐゴシック" charset="-128"/>
              </a:defRPr>
            </a:lvl1pPr>
            <a:lvl2pPr marL="742950" indent="-285750" eaLnBrk="0" hangingPunct="0">
              <a:defRPr sz="2400">
                <a:solidFill>
                  <a:schemeClr val="tx1"/>
                </a:solidFill>
                <a:latin typeface="Source Sans Pro" charset="0"/>
                <a:ea typeface="ＭＳ Ｐゴシック" charset="-128"/>
              </a:defRPr>
            </a:lvl2pPr>
            <a:lvl3pPr marL="1143000" indent="-228600" eaLnBrk="0" hangingPunct="0">
              <a:defRPr sz="2400">
                <a:solidFill>
                  <a:schemeClr val="tx1"/>
                </a:solidFill>
                <a:latin typeface="Source Sans Pro" charset="0"/>
                <a:ea typeface="ＭＳ Ｐゴシック" charset="-128"/>
              </a:defRPr>
            </a:lvl3pPr>
            <a:lvl4pPr marL="1600200" indent="-228600" eaLnBrk="0" hangingPunct="0">
              <a:defRPr sz="2400">
                <a:solidFill>
                  <a:schemeClr val="tx1"/>
                </a:solidFill>
                <a:latin typeface="Source Sans Pro" charset="0"/>
                <a:ea typeface="ＭＳ Ｐゴシック" charset="-128"/>
              </a:defRPr>
            </a:lvl4pPr>
            <a:lvl5pPr marL="2057400" indent="-228600" eaLnBrk="0" hangingPunct="0">
              <a:defRPr sz="2400">
                <a:solidFill>
                  <a:schemeClr val="tx1"/>
                </a:solidFill>
                <a:latin typeface="Source Sans Pro"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Source Sans Pro"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Source Sans Pro"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Source Sans Pro"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Source Sans Pro" charset="0"/>
                <a:ea typeface="ＭＳ Ｐゴシック" charset="-128"/>
              </a:defRPr>
            </a:lvl9pPr>
          </a:lstStyle>
          <a:p>
            <a:pPr algn="ctr" eaLnBrk="1" hangingPunct="1"/>
            <a:endParaRPr lang="x-none" altLang="x-none" sz="1800">
              <a:solidFill>
                <a:srgbClr val="FFFFFF"/>
              </a:solidFill>
              <a:latin typeface="Arial" charset="0"/>
            </a:endParaRPr>
          </a:p>
        </p:txBody>
      </p:sp>
      <p:sp>
        <p:nvSpPr>
          <p:cNvPr id="2" name="Title 1"/>
          <p:cNvSpPr>
            <a:spLocks noGrp="1"/>
          </p:cNvSpPr>
          <p:nvPr>
            <p:ph type="ctrTitle"/>
          </p:nvPr>
        </p:nvSpPr>
        <p:spPr>
          <a:xfrm>
            <a:off x="457200" y="1792517"/>
            <a:ext cx="8229600" cy="618473"/>
          </a:xfrm>
          <a:prstGeom prst="rect">
            <a:avLst/>
          </a:prstGeom>
        </p:spPr>
        <p:txBody>
          <a:bodyPr>
            <a:noAutofit/>
          </a:bodyPr>
          <a:lstStyle>
            <a:lvl1pPr algn="ctr">
              <a:defRPr sz="3600">
                <a:solidFill>
                  <a:schemeClr val="tx1"/>
                </a:solidFill>
              </a:defRPr>
            </a:lvl1pPr>
          </a:lstStyle>
          <a:p>
            <a:r>
              <a:rPr lang="en-US" dirty="0"/>
              <a:t>Click to edit Master title style</a:t>
            </a:r>
          </a:p>
        </p:txBody>
      </p:sp>
      <p:sp>
        <p:nvSpPr>
          <p:cNvPr id="12" name="Text Placeholder 33"/>
          <p:cNvSpPr>
            <a:spLocks noGrp="1"/>
          </p:cNvSpPr>
          <p:nvPr>
            <p:ph type="body" sz="quarter" idx="18"/>
          </p:nvPr>
        </p:nvSpPr>
        <p:spPr>
          <a:xfrm>
            <a:off x="1603375" y="3599022"/>
            <a:ext cx="6059488" cy="205740"/>
          </a:xfrm>
          <a:prstGeom prst="rect">
            <a:avLst/>
          </a:prstGeom>
        </p:spPr>
        <p:txBody>
          <a:bodyPr wrap="none" anchor="ctr" anchorCtr="1">
            <a:noAutofit/>
          </a:bodyPr>
          <a:lstStyle>
            <a:lvl1pPr algn="ctr">
              <a:buNone/>
              <a:defRPr sz="1800" cap="none" spc="0" baseline="0">
                <a:solidFill>
                  <a:schemeClr val="tx1">
                    <a:lumMod val="65000"/>
                    <a:lumOff val="35000"/>
                  </a:schemeClr>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13" name="Subtitle 2"/>
          <p:cNvSpPr>
            <a:spLocks noGrp="1"/>
          </p:cNvSpPr>
          <p:nvPr>
            <p:ph type="subTitle" idx="1"/>
          </p:nvPr>
        </p:nvSpPr>
        <p:spPr>
          <a:xfrm>
            <a:off x="457200" y="2410990"/>
            <a:ext cx="8229600" cy="461897"/>
          </a:xfrm>
          <a:prstGeom prst="rect">
            <a:avLst/>
          </a:prstGeom>
        </p:spPr>
        <p:txBody>
          <a:bodyPr>
            <a:noAutofit/>
          </a:bodyPr>
          <a:lstStyle>
            <a:lvl1pPr marL="0" indent="0" algn="ctr">
              <a:buNone/>
              <a:defRPr sz="2100" cap="small" spc="300">
                <a:solidFill>
                  <a:srgbClr val="006FA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grpSp>
        <p:nvGrpSpPr>
          <p:cNvPr id="4" name="Group 3"/>
          <p:cNvGrpSpPr/>
          <p:nvPr userDrawn="1"/>
        </p:nvGrpSpPr>
        <p:grpSpPr>
          <a:xfrm>
            <a:off x="7142717" y="4711424"/>
            <a:ext cx="2001282" cy="484459"/>
            <a:chOff x="7142717" y="4711424"/>
            <a:chExt cx="2001282" cy="484459"/>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a:ext>
              </a:extLst>
            </a:blip>
            <a:srcRect l="18400" t="40337" r="14225" b="30881"/>
            <a:stretch/>
          </p:blipFill>
          <p:spPr>
            <a:xfrm>
              <a:off x="7405635" y="4772966"/>
              <a:ext cx="1738364" cy="371789"/>
            </a:xfrm>
            <a:prstGeom prst="rect">
              <a:avLst/>
            </a:prstGeom>
          </p:spPr>
        </p:pic>
        <p:grpSp>
          <p:nvGrpSpPr>
            <p:cNvPr id="10" name="Group 3"/>
            <p:cNvGrpSpPr>
              <a:grpSpLocks/>
            </p:cNvGrpSpPr>
            <p:nvPr userDrawn="1"/>
          </p:nvGrpSpPr>
          <p:grpSpPr bwMode="auto">
            <a:xfrm>
              <a:off x="7142717" y="4711424"/>
              <a:ext cx="484459" cy="484459"/>
              <a:chOff x="7440620" y="4065374"/>
              <a:chExt cx="1031510" cy="1031510"/>
            </a:xfrm>
          </p:grpSpPr>
          <p:sp>
            <p:nvSpPr>
              <p:cNvPr id="11" name="Oval 10"/>
              <p:cNvSpPr/>
              <p:nvPr/>
            </p:nvSpPr>
            <p:spPr>
              <a:xfrm>
                <a:off x="7440620" y="4065374"/>
                <a:ext cx="1031510" cy="10315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grpSp>
            <p:nvGrpSpPr>
              <p:cNvPr id="15" name="Group 7"/>
              <p:cNvGrpSpPr>
                <a:grpSpLocks noChangeAspect="1"/>
              </p:cNvGrpSpPr>
              <p:nvPr/>
            </p:nvGrpSpPr>
            <p:grpSpPr bwMode="auto">
              <a:xfrm>
                <a:off x="7729616" y="4170407"/>
                <a:ext cx="441164" cy="772906"/>
                <a:chOff x="4694" y="2761"/>
                <a:chExt cx="508" cy="890"/>
              </a:xfrm>
              <a:solidFill>
                <a:srgbClr val="006FA1"/>
              </a:solidFill>
            </p:grpSpPr>
            <p:sp>
              <p:nvSpPr>
                <p:cNvPr id="17" name="Freeform 8"/>
                <p:cNvSpPr>
                  <a:spLocks/>
                </p:cNvSpPr>
                <p:nvPr/>
              </p:nvSpPr>
              <p:spPr bwMode="auto">
                <a:xfrm>
                  <a:off x="5024" y="3357"/>
                  <a:ext cx="178" cy="294"/>
                </a:xfrm>
                <a:custGeom>
                  <a:avLst/>
                  <a:gdLst>
                    <a:gd name="T0" fmla="*/ 178 w 178"/>
                    <a:gd name="T1" fmla="*/ 294 h 294"/>
                    <a:gd name="T2" fmla="*/ 178 w 178"/>
                    <a:gd name="T3" fmla="*/ 294 h 294"/>
                    <a:gd name="T4" fmla="*/ 160 w 178"/>
                    <a:gd name="T5" fmla="*/ 282 h 294"/>
                    <a:gd name="T6" fmla="*/ 144 w 178"/>
                    <a:gd name="T7" fmla="*/ 268 h 294"/>
                    <a:gd name="T8" fmla="*/ 132 w 178"/>
                    <a:gd name="T9" fmla="*/ 254 h 294"/>
                    <a:gd name="T10" fmla="*/ 120 w 178"/>
                    <a:gd name="T11" fmla="*/ 240 h 294"/>
                    <a:gd name="T12" fmla="*/ 112 w 178"/>
                    <a:gd name="T13" fmla="*/ 224 h 294"/>
                    <a:gd name="T14" fmla="*/ 106 w 178"/>
                    <a:gd name="T15" fmla="*/ 208 h 294"/>
                    <a:gd name="T16" fmla="*/ 102 w 178"/>
                    <a:gd name="T17" fmla="*/ 192 h 294"/>
                    <a:gd name="T18" fmla="*/ 100 w 178"/>
                    <a:gd name="T19" fmla="*/ 174 h 294"/>
                    <a:gd name="T20" fmla="*/ 100 w 178"/>
                    <a:gd name="T21" fmla="*/ 158 h 294"/>
                    <a:gd name="T22" fmla="*/ 102 w 178"/>
                    <a:gd name="T23" fmla="*/ 140 h 294"/>
                    <a:gd name="T24" fmla="*/ 106 w 178"/>
                    <a:gd name="T25" fmla="*/ 122 h 294"/>
                    <a:gd name="T26" fmla="*/ 112 w 178"/>
                    <a:gd name="T27" fmla="*/ 104 h 294"/>
                    <a:gd name="T28" fmla="*/ 118 w 178"/>
                    <a:gd name="T29" fmla="*/ 88 h 294"/>
                    <a:gd name="T30" fmla="*/ 126 w 178"/>
                    <a:gd name="T31" fmla="*/ 70 h 294"/>
                    <a:gd name="T32" fmla="*/ 136 w 178"/>
                    <a:gd name="T33" fmla="*/ 54 h 294"/>
                    <a:gd name="T34" fmla="*/ 148 w 178"/>
                    <a:gd name="T35" fmla="*/ 38 h 294"/>
                    <a:gd name="T36" fmla="*/ 76 w 178"/>
                    <a:gd name="T37" fmla="*/ 0 h 294"/>
                    <a:gd name="T38" fmla="*/ 76 w 178"/>
                    <a:gd name="T39" fmla="*/ 0 h 294"/>
                    <a:gd name="T40" fmla="*/ 60 w 178"/>
                    <a:gd name="T41" fmla="*/ 12 h 294"/>
                    <a:gd name="T42" fmla="*/ 46 w 178"/>
                    <a:gd name="T43" fmla="*/ 26 h 294"/>
                    <a:gd name="T44" fmla="*/ 34 w 178"/>
                    <a:gd name="T45" fmla="*/ 44 h 294"/>
                    <a:gd name="T46" fmla="*/ 24 w 178"/>
                    <a:gd name="T47" fmla="*/ 60 h 294"/>
                    <a:gd name="T48" fmla="*/ 16 w 178"/>
                    <a:gd name="T49" fmla="*/ 80 h 294"/>
                    <a:gd name="T50" fmla="*/ 8 w 178"/>
                    <a:gd name="T51" fmla="*/ 98 h 294"/>
                    <a:gd name="T52" fmla="*/ 4 w 178"/>
                    <a:gd name="T53" fmla="*/ 120 h 294"/>
                    <a:gd name="T54" fmla="*/ 0 w 178"/>
                    <a:gd name="T55" fmla="*/ 140 h 294"/>
                    <a:gd name="T56" fmla="*/ 0 w 178"/>
                    <a:gd name="T57" fmla="*/ 160 h 294"/>
                    <a:gd name="T58" fmla="*/ 0 w 178"/>
                    <a:gd name="T59" fmla="*/ 182 h 294"/>
                    <a:gd name="T60" fmla="*/ 2 w 178"/>
                    <a:gd name="T61" fmla="*/ 202 h 294"/>
                    <a:gd name="T62" fmla="*/ 6 w 178"/>
                    <a:gd name="T63" fmla="*/ 222 h 294"/>
                    <a:gd name="T64" fmla="*/ 12 w 178"/>
                    <a:gd name="T65" fmla="*/ 242 h 294"/>
                    <a:gd name="T66" fmla="*/ 20 w 178"/>
                    <a:gd name="T67" fmla="*/ 260 h 294"/>
                    <a:gd name="T68" fmla="*/ 28 w 178"/>
                    <a:gd name="T69" fmla="*/ 278 h 294"/>
                    <a:gd name="T70" fmla="*/ 38 w 178"/>
                    <a:gd name="T71" fmla="*/ 294 h 294"/>
                    <a:gd name="T72" fmla="*/ 178 w 178"/>
                    <a:gd name="T73"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8" h="294">
                      <a:moveTo>
                        <a:pt x="178" y="294"/>
                      </a:moveTo>
                      <a:lnTo>
                        <a:pt x="178" y="294"/>
                      </a:lnTo>
                      <a:lnTo>
                        <a:pt x="160" y="282"/>
                      </a:lnTo>
                      <a:lnTo>
                        <a:pt x="144" y="268"/>
                      </a:lnTo>
                      <a:lnTo>
                        <a:pt x="132" y="254"/>
                      </a:lnTo>
                      <a:lnTo>
                        <a:pt x="120" y="240"/>
                      </a:lnTo>
                      <a:lnTo>
                        <a:pt x="112" y="224"/>
                      </a:lnTo>
                      <a:lnTo>
                        <a:pt x="106" y="208"/>
                      </a:lnTo>
                      <a:lnTo>
                        <a:pt x="102" y="192"/>
                      </a:lnTo>
                      <a:lnTo>
                        <a:pt x="100" y="174"/>
                      </a:lnTo>
                      <a:lnTo>
                        <a:pt x="100" y="158"/>
                      </a:lnTo>
                      <a:lnTo>
                        <a:pt x="102" y="140"/>
                      </a:lnTo>
                      <a:lnTo>
                        <a:pt x="106" y="122"/>
                      </a:lnTo>
                      <a:lnTo>
                        <a:pt x="112" y="104"/>
                      </a:lnTo>
                      <a:lnTo>
                        <a:pt x="118" y="88"/>
                      </a:lnTo>
                      <a:lnTo>
                        <a:pt x="126" y="70"/>
                      </a:lnTo>
                      <a:lnTo>
                        <a:pt x="136" y="54"/>
                      </a:lnTo>
                      <a:lnTo>
                        <a:pt x="148" y="38"/>
                      </a:lnTo>
                      <a:lnTo>
                        <a:pt x="76" y="0"/>
                      </a:lnTo>
                      <a:lnTo>
                        <a:pt x="76" y="0"/>
                      </a:lnTo>
                      <a:lnTo>
                        <a:pt x="60" y="12"/>
                      </a:lnTo>
                      <a:lnTo>
                        <a:pt x="46" y="26"/>
                      </a:lnTo>
                      <a:lnTo>
                        <a:pt x="34" y="44"/>
                      </a:lnTo>
                      <a:lnTo>
                        <a:pt x="24" y="60"/>
                      </a:lnTo>
                      <a:lnTo>
                        <a:pt x="16" y="80"/>
                      </a:lnTo>
                      <a:lnTo>
                        <a:pt x="8" y="98"/>
                      </a:lnTo>
                      <a:lnTo>
                        <a:pt x="4" y="120"/>
                      </a:lnTo>
                      <a:lnTo>
                        <a:pt x="0" y="140"/>
                      </a:lnTo>
                      <a:lnTo>
                        <a:pt x="0" y="160"/>
                      </a:lnTo>
                      <a:lnTo>
                        <a:pt x="0" y="182"/>
                      </a:lnTo>
                      <a:lnTo>
                        <a:pt x="2" y="202"/>
                      </a:lnTo>
                      <a:lnTo>
                        <a:pt x="6" y="222"/>
                      </a:lnTo>
                      <a:lnTo>
                        <a:pt x="12" y="242"/>
                      </a:lnTo>
                      <a:lnTo>
                        <a:pt x="20" y="260"/>
                      </a:lnTo>
                      <a:lnTo>
                        <a:pt x="28" y="278"/>
                      </a:lnTo>
                      <a:lnTo>
                        <a:pt x="38" y="294"/>
                      </a:lnTo>
                      <a:lnTo>
                        <a:pt x="178" y="2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l" rtl="0" fontAlgn="auto">
                    <a:spcBef>
                      <a:spcPts val="0"/>
                    </a:spcBef>
                    <a:spcAft>
                      <a:spcPts val="0"/>
                    </a:spcAft>
                    <a:defRPr/>
                  </a:pPr>
                  <a:endParaRPr lang="en-US">
                    <a:latin typeface="+mn-lt"/>
                    <a:cs typeface="+mn-cs"/>
                  </a:endParaRPr>
                </a:p>
              </p:txBody>
            </p:sp>
            <p:sp>
              <p:nvSpPr>
                <p:cNvPr id="18" name="Freeform 9"/>
                <p:cNvSpPr>
                  <a:spLocks/>
                </p:cNvSpPr>
                <p:nvPr/>
              </p:nvSpPr>
              <p:spPr bwMode="auto">
                <a:xfrm>
                  <a:off x="4716" y="2761"/>
                  <a:ext cx="472" cy="890"/>
                </a:xfrm>
                <a:custGeom>
                  <a:avLst/>
                  <a:gdLst>
                    <a:gd name="T0" fmla="*/ 304 w 472"/>
                    <a:gd name="T1" fmla="*/ 890 h 890"/>
                    <a:gd name="T2" fmla="*/ 280 w 472"/>
                    <a:gd name="T3" fmla="*/ 802 h 890"/>
                    <a:gd name="T4" fmla="*/ 284 w 472"/>
                    <a:gd name="T5" fmla="*/ 710 h 890"/>
                    <a:gd name="T6" fmla="*/ 302 w 472"/>
                    <a:gd name="T7" fmla="*/ 652 h 890"/>
                    <a:gd name="T8" fmla="*/ 334 w 472"/>
                    <a:gd name="T9" fmla="*/ 602 h 890"/>
                    <a:gd name="T10" fmla="*/ 404 w 472"/>
                    <a:gd name="T11" fmla="*/ 528 h 890"/>
                    <a:gd name="T12" fmla="*/ 454 w 472"/>
                    <a:gd name="T13" fmla="*/ 464 h 890"/>
                    <a:gd name="T14" fmla="*/ 472 w 472"/>
                    <a:gd name="T15" fmla="*/ 406 h 890"/>
                    <a:gd name="T16" fmla="*/ 470 w 472"/>
                    <a:gd name="T17" fmla="*/ 354 h 890"/>
                    <a:gd name="T18" fmla="*/ 444 w 472"/>
                    <a:gd name="T19" fmla="*/ 268 h 890"/>
                    <a:gd name="T20" fmla="*/ 394 w 472"/>
                    <a:gd name="T21" fmla="*/ 186 h 890"/>
                    <a:gd name="T22" fmla="*/ 328 w 472"/>
                    <a:gd name="T23" fmla="*/ 112 h 890"/>
                    <a:gd name="T24" fmla="*/ 254 w 472"/>
                    <a:gd name="T25" fmla="*/ 50 h 890"/>
                    <a:gd name="T26" fmla="*/ 178 w 472"/>
                    <a:gd name="T27" fmla="*/ 0 h 890"/>
                    <a:gd name="T28" fmla="*/ 190 w 472"/>
                    <a:gd name="T29" fmla="*/ 36 h 890"/>
                    <a:gd name="T30" fmla="*/ 184 w 472"/>
                    <a:gd name="T31" fmla="*/ 90 h 890"/>
                    <a:gd name="T32" fmla="*/ 158 w 472"/>
                    <a:gd name="T33" fmla="*/ 146 h 890"/>
                    <a:gd name="T34" fmla="*/ 78 w 472"/>
                    <a:gd name="T35" fmla="*/ 264 h 890"/>
                    <a:gd name="T36" fmla="*/ 18 w 472"/>
                    <a:gd name="T37" fmla="*/ 364 h 890"/>
                    <a:gd name="T38" fmla="*/ 0 w 472"/>
                    <a:gd name="T39" fmla="*/ 424 h 890"/>
                    <a:gd name="T40" fmla="*/ 8 w 472"/>
                    <a:gd name="T41" fmla="*/ 484 h 890"/>
                    <a:gd name="T42" fmla="*/ 48 w 472"/>
                    <a:gd name="T43" fmla="*/ 546 h 890"/>
                    <a:gd name="T44" fmla="*/ 126 w 472"/>
                    <a:gd name="T45" fmla="*/ 606 h 890"/>
                    <a:gd name="T46" fmla="*/ 170 w 472"/>
                    <a:gd name="T47" fmla="*/ 608 h 890"/>
                    <a:gd name="T48" fmla="*/ 204 w 472"/>
                    <a:gd name="T49" fmla="*/ 546 h 890"/>
                    <a:gd name="T50" fmla="*/ 192 w 472"/>
                    <a:gd name="T51" fmla="*/ 520 h 890"/>
                    <a:gd name="T52" fmla="*/ 144 w 472"/>
                    <a:gd name="T53" fmla="*/ 484 h 890"/>
                    <a:gd name="T54" fmla="*/ 118 w 472"/>
                    <a:gd name="T55" fmla="*/ 446 h 890"/>
                    <a:gd name="T56" fmla="*/ 108 w 472"/>
                    <a:gd name="T57" fmla="*/ 408 h 890"/>
                    <a:gd name="T58" fmla="*/ 118 w 472"/>
                    <a:gd name="T59" fmla="*/ 352 h 890"/>
                    <a:gd name="T60" fmla="*/ 160 w 472"/>
                    <a:gd name="T61" fmla="*/ 264 h 890"/>
                    <a:gd name="T62" fmla="*/ 204 w 472"/>
                    <a:gd name="T63" fmla="*/ 170 h 890"/>
                    <a:gd name="T64" fmla="*/ 220 w 472"/>
                    <a:gd name="T65" fmla="*/ 104 h 890"/>
                    <a:gd name="T66" fmla="*/ 218 w 472"/>
                    <a:gd name="T67" fmla="*/ 70 h 890"/>
                    <a:gd name="T68" fmla="*/ 296 w 472"/>
                    <a:gd name="T69" fmla="*/ 172 h 890"/>
                    <a:gd name="T70" fmla="*/ 350 w 472"/>
                    <a:gd name="T71" fmla="*/ 276 h 890"/>
                    <a:gd name="T72" fmla="*/ 366 w 472"/>
                    <a:gd name="T73" fmla="*/ 338 h 890"/>
                    <a:gd name="T74" fmla="*/ 366 w 472"/>
                    <a:gd name="T75" fmla="*/ 376 h 890"/>
                    <a:gd name="T76" fmla="*/ 354 w 472"/>
                    <a:gd name="T77" fmla="*/ 424 h 890"/>
                    <a:gd name="T78" fmla="*/ 328 w 472"/>
                    <a:gd name="T79" fmla="*/ 464 h 890"/>
                    <a:gd name="T80" fmla="*/ 238 w 472"/>
                    <a:gd name="T81" fmla="*/ 556 h 890"/>
                    <a:gd name="T82" fmla="*/ 210 w 472"/>
                    <a:gd name="T83" fmla="*/ 596 h 890"/>
                    <a:gd name="T84" fmla="*/ 188 w 472"/>
                    <a:gd name="T85" fmla="*/ 646 h 890"/>
                    <a:gd name="T86" fmla="*/ 166 w 472"/>
                    <a:gd name="T87" fmla="*/ 766 h 890"/>
                    <a:gd name="T88" fmla="*/ 168 w 472"/>
                    <a:gd name="T89" fmla="*/ 89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890">
                      <a:moveTo>
                        <a:pt x="168" y="890"/>
                      </a:moveTo>
                      <a:lnTo>
                        <a:pt x="304" y="890"/>
                      </a:lnTo>
                      <a:lnTo>
                        <a:pt x="304" y="890"/>
                      </a:lnTo>
                      <a:lnTo>
                        <a:pt x="292" y="862"/>
                      </a:lnTo>
                      <a:lnTo>
                        <a:pt x="284" y="832"/>
                      </a:lnTo>
                      <a:lnTo>
                        <a:pt x="280" y="802"/>
                      </a:lnTo>
                      <a:lnTo>
                        <a:pt x="278" y="770"/>
                      </a:lnTo>
                      <a:lnTo>
                        <a:pt x="280" y="740"/>
                      </a:lnTo>
                      <a:lnTo>
                        <a:pt x="284" y="710"/>
                      </a:lnTo>
                      <a:lnTo>
                        <a:pt x="292" y="680"/>
                      </a:lnTo>
                      <a:lnTo>
                        <a:pt x="302" y="652"/>
                      </a:lnTo>
                      <a:lnTo>
                        <a:pt x="302" y="652"/>
                      </a:lnTo>
                      <a:lnTo>
                        <a:pt x="310" y="634"/>
                      </a:lnTo>
                      <a:lnTo>
                        <a:pt x="322" y="618"/>
                      </a:lnTo>
                      <a:lnTo>
                        <a:pt x="334" y="602"/>
                      </a:lnTo>
                      <a:lnTo>
                        <a:pt x="346" y="586"/>
                      </a:lnTo>
                      <a:lnTo>
                        <a:pt x="376" y="558"/>
                      </a:lnTo>
                      <a:lnTo>
                        <a:pt x="404" y="528"/>
                      </a:lnTo>
                      <a:lnTo>
                        <a:pt x="432" y="496"/>
                      </a:lnTo>
                      <a:lnTo>
                        <a:pt x="442" y="480"/>
                      </a:lnTo>
                      <a:lnTo>
                        <a:pt x="454" y="464"/>
                      </a:lnTo>
                      <a:lnTo>
                        <a:pt x="462" y="446"/>
                      </a:lnTo>
                      <a:lnTo>
                        <a:pt x="468" y="426"/>
                      </a:lnTo>
                      <a:lnTo>
                        <a:pt x="472" y="406"/>
                      </a:lnTo>
                      <a:lnTo>
                        <a:pt x="472" y="384"/>
                      </a:lnTo>
                      <a:lnTo>
                        <a:pt x="472" y="384"/>
                      </a:lnTo>
                      <a:lnTo>
                        <a:pt x="470" y="354"/>
                      </a:lnTo>
                      <a:lnTo>
                        <a:pt x="464" y="326"/>
                      </a:lnTo>
                      <a:lnTo>
                        <a:pt x="456" y="296"/>
                      </a:lnTo>
                      <a:lnTo>
                        <a:pt x="444" y="268"/>
                      </a:lnTo>
                      <a:lnTo>
                        <a:pt x="430" y="240"/>
                      </a:lnTo>
                      <a:lnTo>
                        <a:pt x="412" y="212"/>
                      </a:lnTo>
                      <a:lnTo>
                        <a:pt x="394" y="186"/>
                      </a:lnTo>
                      <a:lnTo>
                        <a:pt x="374" y="160"/>
                      </a:lnTo>
                      <a:lnTo>
                        <a:pt x="352" y="136"/>
                      </a:lnTo>
                      <a:lnTo>
                        <a:pt x="328" y="112"/>
                      </a:lnTo>
                      <a:lnTo>
                        <a:pt x="304" y="90"/>
                      </a:lnTo>
                      <a:lnTo>
                        <a:pt x="280" y="68"/>
                      </a:lnTo>
                      <a:lnTo>
                        <a:pt x="254" y="50"/>
                      </a:lnTo>
                      <a:lnTo>
                        <a:pt x="230" y="32"/>
                      </a:lnTo>
                      <a:lnTo>
                        <a:pt x="204" y="14"/>
                      </a:lnTo>
                      <a:lnTo>
                        <a:pt x="178" y="0"/>
                      </a:lnTo>
                      <a:lnTo>
                        <a:pt x="178" y="0"/>
                      </a:lnTo>
                      <a:lnTo>
                        <a:pt x="186" y="18"/>
                      </a:lnTo>
                      <a:lnTo>
                        <a:pt x="190" y="36"/>
                      </a:lnTo>
                      <a:lnTo>
                        <a:pt x="190" y="54"/>
                      </a:lnTo>
                      <a:lnTo>
                        <a:pt x="188" y="72"/>
                      </a:lnTo>
                      <a:lnTo>
                        <a:pt x="184" y="90"/>
                      </a:lnTo>
                      <a:lnTo>
                        <a:pt x="178" y="108"/>
                      </a:lnTo>
                      <a:lnTo>
                        <a:pt x="168" y="128"/>
                      </a:lnTo>
                      <a:lnTo>
                        <a:pt x="158" y="146"/>
                      </a:lnTo>
                      <a:lnTo>
                        <a:pt x="134" y="184"/>
                      </a:lnTo>
                      <a:lnTo>
                        <a:pt x="106" y="224"/>
                      </a:lnTo>
                      <a:lnTo>
                        <a:pt x="78" y="264"/>
                      </a:lnTo>
                      <a:lnTo>
                        <a:pt x="50" y="302"/>
                      </a:lnTo>
                      <a:lnTo>
                        <a:pt x="26" y="342"/>
                      </a:lnTo>
                      <a:lnTo>
                        <a:pt x="18" y="364"/>
                      </a:lnTo>
                      <a:lnTo>
                        <a:pt x="10" y="384"/>
                      </a:lnTo>
                      <a:lnTo>
                        <a:pt x="4" y="404"/>
                      </a:lnTo>
                      <a:lnTo>
                        <a:pt x="0" y="424"/>
                      </a:lnTo>
                      <a:lnTo>
                        <a:pt x="0" y="444"/>
                      </a:lnTo>
                      <a:lnTo>
                        <a:pt x="2" y="464"/>
                      </a:lnTo>
                      <a:lnTo>
                        <a:pt x="8" y="484"/>
                      </a:lnTo>
                      <a:lnTo>
                        <a:pt x="18" y="504"/>
                      </a:lnTo>
                      <a:lnTo>
                        <a:pt x="30" y="526"/>
                      </a:lnTo>
                      <a:lnTo>
                        <a:pt x="48" y="546"/>
                      </a:lnTo>
                      <a:lnTo>
                        <a:pt x="70" y="566"/>
                      </a:lnTo>
                      <a:lnTo>
                        <a:pt x="96" y="586"/>
                      </a:lnTo>
                      <a:lnTo>
                        <a:pt x="126" y="606"/>
                      </a:lnTo>
                      <a:lnTo>
                        <a:pt x="162" y="626"/>
                      </a:lnTo>
                      <a:lnTo>
                        <a:pt x="162" y="626"/>
                      </a:lnTo>
                      <a:lnTo>
                        <a:pt x="170" y="608"/>
                      </a:lnTo>
                      <a:lnTo>
                        <a:pt x="186" y="574"/>
                      </a:lnTo>
                      <a:lnTo>
                        <a:pt x="186" y="574"/>
                      </a:lnTo>
                      <a:lnTo>
                        <a:pt x="204" y="546"/>
                      </a:lnTo>
                      <a:lnTo>
                        <a:pt x="214" y="530"/>
                      </a:lnTo>
                      <a:lnTo>
                        <a:pt x="214" y="530"/>
                      </a:lnTo>
                      <a:lnTo>
                        <a:pt x="192" y="520"/>
                      </a:lnTo>
                      <a:lnTo>
                        <a:pt x="174" y="508"/>
                      </a:lnTo>
                      <a:lnTo>
                        <a:pt x="158" y="496"/>
                      </a:lnTo>
                      <a:lnTo>
                        <a:pt x="144" y="484"/>
                      </a:lnTo>
                      <a:lnTo>
                        <a:pt x="132" y="472"/>
                      </a:lnTo>
                      <a:lnTo>
                        <a:pt x="124" y="460"/>
                      </a:lnTo>
                      <a:lnTo>
                        <a:pt x="118" y="446"/>
                      </a:lnTo>
                      <a:lnTo>
                        <a:pt x="112" y="434"/>
                      </a:lnTo>
                      <a:lnTo>
                        <a:pt x="110" y="420"/>
                      </a:lnTo>
                      <a:lnTo>
                        <a:pt x="108" y="408"/>
                      </a:lnTo>
                      <a:lnTo>
                        <a:pt x="110" y="394"/>
                      </a:lnTo>
                      <a:lnTo>
                        <a:pt x="112" y="380"/>
                      </a:lnTo>
                      <a:lnTo>
                        <a:pt x="118" y="352"/>
                      </a:lnTo>
                      <a:lnTo>
                        <a:pt x="130" y="324"/>
                      </a:lnTo>
                      <a:lnTo>
                        <a:pt x="144" y="294"/>
                      </a:lnTo>
                      <a:lnTo>
                        <a:pt x="160" y="264"/>
                      </a:lnTo>
                      <a:lnTo>
                        <a:pt x="176" y="232"/>
                      </a:lnTo>
                      <a:lnTo>
                        <a:pt x="192" y="200"/>
                      </a:lnTo>
                      <a:lnTo>
                        <a:pt x="204" y="170"/>
                      </a:lnTo>
                      <a:lnTo>
                        <a:pt x="214" y="136"/>
                      </a:lnTo>
                      <a:lnTo>
                        <a:pt x="218" y="120"/>
                      </a:lnTo>
                      <a:lnTo>
                        <a:pt x="220" y="104"/>
                      </a:lnTo>
                      <a:lnTo>
                        <a:pt x="220" y="88"/>
                      </a:lnTo>
                      <a:lnTo>
                        <a:pt x="218" y="70"/>
                      </a:lnTo>
                      <a:lnTo>
                        <a:pt x="218" y="70"/>
                      </a:lnTo>
                      <a:lnTo>
                        <a:pt x="244" y="100"/>
                      </a:lnTo>
                      <a:lnTo>
                        <a:pt x="270" y="134"/>
                      </a:lnTo>
                      <a:lnTo>
                        <a:pt x="296" y="172"/>
                      </a:lnTo>
                      <a:lnTo>
                        <a:pt x="320" y="212"/>
                      </a:lnTo>
                      <a:lnTo>
                        <a:pt x="340" y="256"/>
                      </a:lnTo>
                      <a:lnTo>
                        <a:pt x="350" y="276"/>
                      </a:lnTo>
                      <a:lnTo>
                        <a:pt x="356" y="298"/>
                      </a:lnTo>
                      <a:lnTo>
                        <a:pt x="362" y="318"/>
                      </a:lnTo>
                      <a:lnTo>
                        <a:pt x="366" y="338"/>
                      </a:lnTo>
                      <a:lnTo>
                        <a:pt x="368" y="358"/>
                      </a:lnTo>
                      <a:lnTo>
                        <a:pt x="366" y="376"/>
                      </a:lnTo>
                      <a:lnTo>
                        <a:pt x="366" y="376"/>
                      </a:lnTo>
                      <a:lnTo>
                        <a:pt x="364" y="392"/>
                      </a:lnTo>
                      <a:lnTo>
                        <a:pt x="360" y="408"/>
                      </a:lnTo>
                      <a:lnTo>
                        <a:pt x="354" y="424"/>
                      </a:lnTo>
                      <a:lnTo>
                        <a:pt x="346" y="438"/>
                      </a:lnTo>
                      <a:lnTo>
                        <a:pt x="338" y="450"/>
                      </a:lnTo>
                      <a:lnTo>
                        <a:pt x="328" y="464"/>
                      </a:lnTo>
                      <a:lnTo>
                        <a:pt x="308" y="488"/>
                      </a:lnTo>
                      <a:lnTo>
                        <a:pt x="262" y="532"/>
                      </a:lnTo>
                      <a:lnTo>
                        <a:pt x="238" y="556"/>
                      </a:lnTo>
                      <a:lnTo>
                        <a:pt x="218" y="582"/>
                      </a:lnTo>
                      <a:lnTo>
                        <a:pt x="218" y="582"/>
                      </a:lnTo>
                      <a:lnTo>
                        <a:pt x="210" y="596"/>
                      </a:lnTo>
                      <a:lnTo>
                        <a:pt x="202" y="612"/>
                      </a:lnTo>
                      <a:lnTo>
                        <a:pt x="194" y="628"/>
                      </a:lnTo>
                      <a:lnTo>
                        <a:pt x="188" y="646"/>
                      </a:lnTo>
                      <a:lnTo>
                        <a:pt x="178" y="684"/>
                      </a:lnTo>
                      <a:lnTo>
                        <a:pt x="170" y="724"/>
                      </a:lnTo>
                      <a:lnTo>
                        <a:pt x="166" y="766"/>
                      </a:lnTo>
                      <a:lnTo>
                        <a:pt x="166" y="808"/>
                      </a:lnTo>
                      <a:lnTo>
                        <a:pt x="166" y="850"/>
                      </a:lnTo>
                      <a:lnTo>
                        <a:pt x="168" y="890"/>
                      </a:lnTo>
                      <a:lnTo>
                        <a:pt x="168" y="8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l" rtl="0" fontAlgn="auto">
                    <a:spcBef>
                      <a:spcPts val="0"/>
                    </a:spcBef>
                    <a:spcAft>
                      <a:spcPts val="0"/>
                    </a:spcAft>
                    <a:defRPr/>
                  </a:pPr>
                  <a:endParaRPr lang="en-US">
                    <a:latin typeface="+mn-lt"/>
                    <a:cs typeface="+mn-cs"/>
                  </a:endParaRPr>
                </a:p>
              </p:txBody>
            </p:sp>
            <p:sp>
              <p:nvSpPr>
                <p:cNvPr id="19" name="Freeform 10"/>
                <p:cNvSpPr>
                  <a:spLocks/>
                </p:cNvSpPr>
                <p:nvPr/>
              </p:nvSpPr>
              <p:spPr bwMode="auto">
                <a:xfrm>
                  <a:off x="4694" y="3339"/>
                  <a:ext cx="174" cy="312"/>
                </a:xfrm>
                <a:custGeom>
                  <a:avLst/>
                  <a:gdLst>
                    <a:gd name="T0" fmla="*/ 174 w 174"/>
                    <a:gd name="T1" fmla="*/ 78 h 312"/>
                    <a:gd name="T2" fmla="*/ 174 w 174"/>
                    <a:gd name="T3" fmla="*/ 78 h 312"/>
                    <a:gd name="T4" fmla="*/ 156 w 174"/>
                    <a:gd name="T5" fmla="*/ 68 h 312"/>
                    <a:gd name="T6" fmla="*/ 122 w 174"/>
                    <a:gd name="T7" fmla="*/ 50 h 312"/>
                    <a:gd name="T8" fmla="*/ 122 w 174"/>
                    <a:gd name="T9" fmla="*/ 50 h 312"/>
                    <a:gd name="T10" fmla="*/ 100 w 174"/>
                    <a:gd name="T11" fmla="*/ 34 h 312"/>
                    <a:gd name="T12" fmla="*/ 76 w 174"/>
                    <a:gd name="T13" fmla="*/ 18 h 312"/>
                    <a:gd name="T14" fmla="*/ 52 w 174"/>
                    <a:gd name="T15" fmla="*/ 0 h 312"/>
                    <a:gd name="T16" fmla="*/ 52 w 174"/>
                    <a:gd name="T17" fmla="*/ 0 h 312"/>
                    <a:gd name="T18" fmla="*/ 62 w 174"/>
                    <a:gd name="T19" fmla="*/ 40 h 312"/>
                    <a:gd name="T20" fmla="*/ 68 w 174"/>
                    <a:gd name="T21" fmla="*/ 84 h 312"/>
                    <a:gd name="T22" fmla="*/ 72 w 174"/>
                    <a:gd name="T23" fmla="*/ 126 h 312"/>
                    <a:gd name="T24" fmla="*/ 70 w 174"/>
                    <a:gd name="T25" fmla="*/ 148 h 312"/>
                    <a:gd name="T26" fmla="*/ 70 w 174"/>
                    <a:gd name="T27" fmla="*/ 168 h 312"/>
                    <a:gd name="T28" fmla="*/ 66 w 174"/>
                    <a:gd name="T29" fmla="*/ 188 h 312"/>
                    <a:gd name="T30" fmla="*/ 62 w 174"/>
                    <a:gd name="T31" fmla="*/ 208 h 312"/>
                    <a:gd name="T32" fmla="*/ 56 w 174"/>
                    <a:gd name="T33" fmla="*/ 228 h 312"/>
                    <a:gd name="T34" fmla="*/ 48 w 174"/>
                    <a:gd name="T35" fmla="*/ 246 h 312"/>
                    <a:gd name="T36" fmla="*/ 38 w 174"/>
                    <a:gd name="T37" fmla="*/ 264 h 312"/>
                    <a:gd name="T38" fmla="*/ 28 w 174"/>
                    <a:gd name="T39" fmla="*/ 282 h 312"/>
                    <a:gd name="T40" fmla="*/ 14 w 174"/>
                    <a:gd name="T41" fmla="*/ 296 h 312"/>
                    <a:gd name="T42" fmla="*/ 0 w 174"/>
                    <a:gd name="T43" fmla="*/ 312 h 312"/>
                    <a:gd name="T44" fmla="*/ 160 w 174"/>
                    <a:gd name="T45" fmla="*/ 312 h 312"/>
                    <a:gd name="T46" fmla="*/ 160 w 174"/>
                    <a:gd name="T47" fmla="*/ 312 h 312"/>
                    <a:gd name="T48" fmla="*/ 158 w 174"/>
                    <a:gd name="T49" fmla="*/ 246 h 312"/>
                    <a:gd name="T50" fmla="*/ 160 w 174"/>
                    <a:gd name="T51" fmla="*/ 188 h 312"/>
                    <a:gd name="T52" fmla="*/ 166 w 174"/>
                    <a:gd name="T53" fmla="*/ 134 h 312"/>
                    <a:gd name="T54" fmla="*/ 174 w 174"/>
                    <a:gd name="T55" fmla="*/ 78 h 312"/>
                    <a:gd name="T56" fmla="*/ 174 w 174"/>
                    <a:gd name="T57" fmla="*/ 78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4" h="312">
                      <a:moveTo>
                        <a:pt x="174" y="78"/>
                      </a:moveTo>
                      <a:lnTo>
                        <a:pt x="174" y="78"/>
                      </a:lnTo>
                      <a:lnTo>
                        <a:pt x="156" y="68"/>
                      </a:lnTo>
                      <a:lnTo>
                        <a:pt x="122" y="50"/>
                      </a:lnTo>
                      <a:lnTo>
                        <a:pt x="122" y="50"/>
                      </a:lnTo>
                      <a:lnTo>
                        <a:pt x="100" y="34"/>
                      </a:lnTo>
                      <a:lnTo>
                        <a:pt x="76" y="18"/>
                      </a:lnTo>
                      <a:lnTo>
                        <a:pt x="52" y="0"/>
                      </a:lnTo>
                      <a:lnTo>
                        <a:pt x="52" y="0"/>
                      </a:lnTo>
                      <a:lnTo>
                        <a:pt x="62" y="40"/>
                      </a:lnTo>
                      <a:lnTo>
                        <a:pt x="68" y="84"/>
                      </a:lnTo>
                      <a:lnTo>
                        <a:pt x="72" y="126"/>
                      </a:lnTo>
                      <a:lnTo>
                        <a:pt x="70" y="148"/>
                      </a:lnTo>
                      <a:lnTo>
                        <a:pt x="70" y="168"/>
                      </a:lnTo>
                      <a:lnTo>
                        <a:pt x="66" y="188"/>
                      </a:lnTo>
                      <a:lnTo>
                        <a:pt x="62" y="208"/>
                      </a:lnTo>
                      <a:lnTo>
                        <a:pt x="56" y="228"/>
                      </a:lnTo>
                      <a:lnTo>
                        <a:pt x="48" y="246"/>
                      </a:lnTo>
                      <a:lnTo>
                        <a:pt x="38" y="264"/>
                      </a:lnTo>
                      <a:lnTo>
                        <a:pt x="28" y="282"/>
                      </a:lnTo>
                      <a:lnTo>
                        <a:pt x="14" y="296"/>
                      </a:lnTo>
                      <a:lnTo>
                        <a:pt x="0" y="312"/>
                      </a:lnTo>
                      <a:lnTo>
                        <a:pt x="160" y="312"/>
                      </a:lnTo>
                      <a:lnTo>
                        <a:pt x="160" y="312"/>
                      </a:lnTo>
                      <a:lnTo>
                        <a:pt x="158" y="246"/>
                      </a:lnTo>
                      <a:lnTo>
                        <a:pt x="160" y="188"/>
                      </a:lnTo>
                      <a:lnTo>
                        <a:pt x="166" y="134"/>
                      </a:lnTo>
                      <a:lnTo>
                        <a:pt x="174" y="78"/>
                      </a:lnTo>
                      <a:lnTo>
                        <a:pt x="174"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l" rtl="0" fontAlgn="auto">
                    <a:spcBef>
                      <a:spcPts val="0"/>
                    </a:spcBef>
                    <a:spcAft>
                      <a:spcPts val="0"/>
                    </a:spcAft>
                    <a:defRPr/>
                  </a:pPr>
                  <a:endParaRPr lang="en-US">
                    <a:latin typeface="+mn-lt"/>
                    <a:cs typeface="+mn-cs"/>
                  </a:endParaRPr>
                </a:p>
              </p:txBody>
            </p:sp>
          </p:grpSp>
        </p:grpSp>
      </p:grpSp>
    </p:spTree>
    <p:extLst>
      <p:ext uri="{BB962C8B-B14F-4D97-AF65-F5344CB8AC3E}">
        <p14:creationId xmlns:p14="http://schemas.microsoft.com/office/powerpoint/2010/main" val="98419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6" name="Rectangle 15"/>
          <p:cNvSpPr>
            <a:spLocks noChangeArrowheads="1"/>
          </p:cNvSpPr>
          <p:nvPr userDrawn="1"/>
        </p:nvSpPr>
        <p:spPr bwMode="auto">
          <a:xfrm>
            <a:off x="0" y="4779110"/>
            <a:ext cx="9143999" cy="364390"/>
          </a:xfrm>
          <a:prstGeom prst="rect">
            <a:avLst/>
          </a:prstGeom>
          <a:solidFill>
            <a:srgbClr val="006FA1"/>
          </a:solidFill>
          <a:ln w="9525">
            <a:solidFill>
              <a:srgbClr val="006FA1"/>
            </a:solidFill>
            <a:miter lim="800000"/>
            <a:headEnd/>
            <a:tailEnd/>
          </a:ln>
          <a:effectLst>
            <a:outerShdw blurRad="25400" dist="12700" dir="2700000" algn="br" rotWithShape="0">
              <a:srgbClr val="000000">
                <a:alpha val="25000"/>
              </a:srgbClr>
            </a:outerShdw>
          </a:effectLst>
        </p:spPr>
        <p:txBody>
          <a:bodyPr anchor="ctr"/>
          <a:lstStyle>
            <a:lvl1pPr eaLnBrk="0" hangingPunct="0">
              <a:defRPr sz="2400">
                <a:solidFill>
                  <a:schemeClr val="tx1"/>
                </a:solidFill>
                <a:latin typeface="Source Sans Pro" charset="0"/>
                <a:ea typeface="ＭＳ Ｐゴシック" charset="-128"/>
              </a:defRPr>
            </a:lvl1pPr>
            <a:lvl2pPr marL="742950" indent="-285750" eaLnBrk="0" hangingPunct="0">
              <a:defRPr sz="2400">
                <a:solidFill>
                  <a:schemeClr val="tx1"/>
                </a:solidFill>
                <a:latin typeface="Source Sans Pro" charset="0"/>
                <a:ea typeface="ＭＳ Ｐゴシック" charset="-128"/>
              </a:defRPr>
            </a:lvl2pPr>
            <a:lvl3pPr marL="1143000" indent="-228600" eaLnBrk="0" hangingPunct="0">
              <a:defRPr sz="2400">
                <a:solidFill>
                  <a:schemeClr val="tx1"/>
                </a:solidFill>
                <a:latin typeface="Source Sans Pro" charset="0"/>
                <a:ea typeface="ＭＳ Ｐゴシック" charset="-128"/>
              </a:defRPr>
            </a:lvl3pPr>
            <a:lvl4pPr marL="1600200" indent="-228600" eaLnBrk="0" hangingPunct="0">
              <a:defRPr sz="2400">
                <a:solidFill>
                  <a:schemeClr val="tx1"/>
                </a:solidFill>
                <a:latin typeface="Source Sans Pro" charset="0"/>
                <a:ea typeface="ＭＳ Ｐゴシック" charset="-128"/>
              </a:defRPr>
            </a:lvl4pPr>
            <a:lvl5pPr marL="2057400" indent="-228600" eaLnBrk="0" hangingPunct="0">
              <a:defRPr sz="2400">
                <a:solidFill>
                  <a:schemeClr val="tx1"/>
                </a:solidFill>
                <a:latin typeface="Source Sans Pro"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Source Sans Pro"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Source Sans Pro"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Source Sans Pro"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Source Sans Pro" charset="0"/>
                <a:ea typeface="ＭＳ Ｐゴシック" charset="-128"/>
              </a:defRPr>
            </a:lvl9pPr>
          </a:lstStyle>
          <a:p>
            <a:pPr algn="ctr" eaLnBrk="1" hangingPunct="1"/>
            <a:endParaRPr lang="x-none" altLang="x-none" sz="1800">
              <a:solidFill>
                <a:srgbClr val="FFFFFF"/>
              </a:solidFill>
              <a:latin typeface="Arial" charset="0"/>
            </a:endParaRPr>
          </a:p>
        </p:txBody>
      </p:sp>
      <p:sp>
        <p:nvSpPr>
          <p:cNvPr id="12" name="Title 1"/>
          <p:cNvSpPr>
            <a:spLocks noGrp="1"/>
          </p:cNvSpPr>
          <p:nvPr>
            <p:ph type="title"/>
          </p:nvPr>
        </p:nvSpPr>
        <p:spPr>
          <a:xfrm>
            <a:off x="1603377" y="1538765"/>
            <a:ext cx="2954337" cy="925830"/>
          </a:xfrm>
          <a:prstGeom prst="rect">
            <a:avLst/>
          </a:prstGeom>
        </p:spPr>
        <p:txBody>
          <a:bodyPr/>
          <a:lstStyle>
            <a:lvl1pPr algn="r">
              <a:defRPr sz="2000" b="1">
                <a:solidFill>
                  <a:schemeClr val="tx1"/>
                </a:solidFill>
              </a:defRPr>
            </a:lvl1pPr>
          </a:lstStyle>
          <a:p>
            <a:r>
              <a:rPr lang="en-US"/>
              <a:t>Click to edit Master title style</a:t>
            </a:r>
            <a:endParaRPr lang="en-US" dirty="0"/>
          </a:p>
        </p:txBody>
      </p:sp>
      <p:sp>
        <p:nvSpPr>
          <p:cNvPr id="13" name="Text Placeholder 3"/>
          <p:cNvSpPr>
            <a:spLocks noGrp="1"/>
          </p:cNvSpPr>
          <p:nvPr>
            <p:ph type="body" sz="half" idx="2"/>
          </p:nvPr>
        </p:nvSpPr>
        <p:spPr>
          <a:xfrm>
            <a:off x="1603377" y="2571750"/>
            <a:ext cx="2954337" cy="932975"/>
          </a:xfrm>
          <a:prstGeom prst="rect">
            <a:avLst/>
          </a:prstGeom>
        </p:spPr>
        <p:txBody>
          <a:bodyPr/>
          <a:lstStyle>
            <a:lvl1pPr marL="0" indent="0" algn="r">
              <a:buNone/>
              <a:defRPr sz="1200" cap="all" spc="300">
                <a:solidFill>
                  <a:srgbClr val="006FA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Picture Placeholder 16"/>
          <p:cNvSpPr>
            <a:spLocks noGrp="1"/>
          </p:cNvSpPr>
          <p:nvPr>
            <p:ph type="pic" sz="quarter" idx="13"/>
          </p:nvPr>
        </p:nvSpPr>
        <p:spPr>
          <a:xfrm>
            <a:off x="4665662" y="1535112"/>
            <a:ext cx="1951038" cy="1951038"/>
          </a:xfrm>
          <a:prstGeom prst="rect">
            <a:avLst/>
          </a:prstGeom>
          <a:blipFill rotWithShape="1">
            <a:blip r:embed="rId2"/>
            <a:stretch>
              <a:fillRect/>
            </a:stretch>
          </a:blipFill>
          <a:effectLst>
            <a:outerShdw blurRad="50800" dist="25400" dir="2700000" algn="tl" rotWithShape="0">
              <a:prstClr val="black">
                <a:alpha val="36000"/>
              </a:prstClr>
            </a:outerShdw>
          </a:effectLst>
        </p:spPr>
        <p:style>
          <a:lnRef idx="3">
            <a:schemeClr val="lt1"/>
          </a:lnRef>
          <a:fillRef idx="1">
            <a:schemeClr val="accent5"/>
          </a:fillRef>
          <a:effectRef idx="1">
            <a:schemeClr val="accent5"/>
          </a:effectRef>
          <a:fontRef idx="none"/>
        </p:style>
        <p:txBody>
          <a:bodyPr/>
          <a:lstStyle>
            <a:lvl1pPr>
              <a:buNone/>
              <a:defRPr sz="1200"/>
            </a:lvl1pPr>
          </a:lstStyle>
          <a:p>
            <a:pPr lvl="0"/>
            <a:r>
              <a:rPr lang="en-US" noProof="0"/>
              <a:t>Drag picture to placeholder or click icon to add</a:t>
            </a:r>
            <a:endParaRPr lang="en-US" noProof="0" dirty="0"/>
          </a:p>
        </p:txBody>
      </p:sp>
      <p:grpSp>
        <p:nvGrpSpPr>
          <p:cNvPr id="11" name="Group 10"/>
          <p:cNvGrpSpPr/>
          <p:nvPr userDrawn="1"/>
        </p:nvGrpSpPr>
        <p:grpSpPr>
          <a:xfrm>
            <a:off x="7142717" y="4711424"/>
            <a:ext cx="2001282" cy="484459"/>
            <a:chOff x="7142717" y="4711424"/>
            <a:chExt cx="2001282" cy="484459"/>
          </a:xfrm>
        </p:grpSpPr>
        <p:pic>
          <p:nvPicPr>
            <p:cNvPr id="14" name="Picture 13"/>
            <p:cNvPicPr>
              <a:picLocks noChangeAspect="1"/>
            </p:cNvPicPr>
            <p:nvPr userDrawn="1"/>
          </p:nvPicPr>
          <p:blipFill rotWithShape="1">
            <a:blip r:embed="rId3">
              <a:extLst>
                <a:ext uri="{28A0092B-C50C-407E-A947-70E740481C1C}">
                  <a14:useLocalDpi xmlns:a14="http://schemas.microsoft.com/office/drawing/2010/main"/>
                </a:ext>
              </a:extLst>
            </a:blip>
            <a:srcRect l="18400" t="40337" r="14225" b="30881"/>
            <a:stretch/>
          </p:blipFill>
          <p:spPr>
            <a:xfrm>
              <a:off x="7405635" y="4772966"/>
              <a:ext cx="1738364" cy="371789"/>
            </a:xfrm>
            <a:prstGeom prst="rect">
              <a:avLst/>
            </a:prstGeom>
          </p:spPr>
        </p:pic>
        <p:grpSp>
          <p:nvGrpSpPr>
            <p:cNvPr id="15" name="Group 3"/>
            <p:cNvGrpSpPr>
              <a:grpSpLocks/>
            </p:cNvGrpSpPr>
            <p:nvPr userDrawn="1"/>
          </p:nvGrpSpPr>
          <p:grpSpPr bwMode="auto">
            <a:xfrm>
              <a:off x="7142717" y="4711424"/>
              <a:ext cx="484459" cy="484459"/>
              <a:chOff x="7440620" y="4065374"/>
              <a:chExt cx="1031510" cy="1031510"/>
            </a:xfrm>
          </p:grpSpPr>
          <p:sp>
            <p:nvSpPr>
              <p:cNvPr id="17" name="Oval 16"/>
              <p:cNvSpPr/>
              <p:nvPr/>
            </p:nvSpPr>
            <p:spPr>
              <a:xfrm>
                <a:off x="7440620" y="4065374"/>
                <a:ext cx="1031510" cy="10315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grpSp>
            <p:nvGrpSpPr>
              <p:cNvPr id="18" name="Group 7"/>
              <p:cNvGrpSpPr>
                <a:grpSpLocks noChangeAspect="1"/>
              </p:cNvGrpSpPr>
              <p:nvPr/>
            </p:nvGrpSpPr>
            <p:grpSpPr bwMode="auto">
              <a:xfrm>
                <a:off x="7729616" y="4170407"/>
                <a:ext cx="441164" cy="772906"/>
                <a:chOff x="4694" y="2761"/>
                <a:chExt cx="508" cy="890"/>
              </a:xfrm>
              <a:solidFill>
                <a:srgbClr val="006FA1"/>
              </a:solidFill>
            </p:grpSpPr>
            <p:sp>
              <p:nvSpPr>
                <p:cNvPr id="19" name="Freeform 8"/>
                <p:cNvSpPr>
                  <a:spLocks/>
                </p:cNvSpPr>
                <p:nvPr/>
              </p:nvSpPr>
              <p:spPr bwMode="auto">
                <a:xfrm>
                  <a:off x="5024" y="3357"/>
                  <a:ext cx="178" cy="294"/>
                </a:xfrm>
                <a:custGeom>
                  <a:avLst/>
                  <a:gdLst>
                    <a:gd name="T0" fmla="*/ 178 w 178"/>
                    <a:gd name="T1" fmla="*/ 294 h 294"/>
                    <a:gd name="T2" fmla="*/ 178 w 178"/>
                    <a:gd name="T3" fmla="*/ 294 h 294"/>
                    <a:gd name="T4" fmla="*/ 160 w 178"/>
                    <a:gd name="T5" fmla="*/ 282 h 294"/>
                    <a:gd name="T6" fmla="*/ 144 w 178"/>
                    <a:gd name="T7" fmla="*/ 268 h 294"/>
                    <a:gd name="T8" fmla="*/ 132 w 178"/>
                    <a:gd name="T9" fmla="*/ 254 h 294"/>
                    <a:gd name="T10" fmla="*/ 120 w 178"/>
                    <a:gd name="T11" fmla="*/ 240 h 294"/>
                    <a:gd name="T12" fmla="*/ 112 w 178"/>
                    <a:gd name="T13" fmla="*/ 224 h 294"/>
                    <a:gd name="T14" fmla="*/ 106 w 178"/>
                    <a:gd name="T15" fmla="*/ 208 h 294"/>
                    <a:gd name="T16" fmla="*/ 102 w 178"/>
                    <a:gd name="T17" fmla="*/ 192 h 294"/>
                    <a:gd name="T18" fmla="*/ 100 w 178"/>
                    <a:gd name="T19" fmla="*/ 174 h 294"/>
                    <a:gd name="T20" fmla="*/ 100 w 178"/>
                    <a:gd name="T21" fmla="*/ 158 h 294"/>
                    <a:gd name="T22" fmla="*/ 102 w 178"/>
                    <a:gd name="T23" fmla="*/ 140 h 294"/>
                    <a:gd name="T24" fmla="*/ 106 w 178"/>
                    <a:gd name="T25" fmla="*/ 122 h 294"/>
                    <a:gd name="T26" fmla="*/ 112 w 178"/>
                    <a:gd name="T27" fmla="*/ 104 h 294"/>
                    <a:gd name="T28" fmla="*/ 118 w 178"/>
                    <a:gd name="T29" fmla="*/ 88 h 294"/>
                    <a:gd name="T30" fmla="*/ 126 w 178"/>
                    <a:gd name="T31" fmla="*/ 70 h 294"/>
                    <a:gd name="T32" fmla="*/ 136 w 178"/>
                    <a:gd name="T33" fmla="*/ 54 h 294"/>
                    <a:gd name="T34" fmla="*/ 148 w 178"/>
                    <a:gd name="T35" fmla="*/ 38 h 294"/>
                    <a:gd name="T36" fmla="*/ 76 w 178"/>
                    <a:gd name="T37" fmla="*/ 0 h 294"/>
                    <a:gd name="T38" fmla="*/ 76 w 178"/>
                    <a:gd name="T39" fmla="*/ 0 h 294"/>
                    <a:gd name="T40" fmla="*/ 60 w 178"/>
                    <a:gd name="T41" fmla="*/ 12 h 294"/>
                    <a:gd name="T42" fmla="*/ 46 w 178"/>
                    <a:gd name="T43" fmla="*/ 26 h 294"/>
                    <a:gd name="T44" fmla="*/ 34 w 178"/>
                    <a:gd name="T45" fmla="*/ 44 h 294"/>
                    <a:gd name="T46" fmla="*/ 24 w 178"/>
                    <a:gd name="T47" fmla="*/ 60 h 294"/>
                    <a:gd name="T48" fmla="*/ 16 w 178"/>
                    <a:gd name="T49" fmla="*/ 80 h 294"/>
                    <a:gd name="T50" fmla="*/ 8 w 178"/>
                    <a:gd name="T51" fmla="*/ 98 h 294"/>
                    <a:gd name="T52" fmla="*/ 4 w 178"/>
                    <a:gd name="T53" fmla="*/ 120 h 294"/>
                    <a:gd name="T54" fmla="*/ 0 w 178"/>
                    <a:gd name="T55" fmla="*/ 140 h 294"/>
                    <a:gd name="T56" fmla="*/ 0 w 178"/>
                    <a:gd name="T57" fmla="*/ 160 h 294"/>
                    <a:gd name="T58" fmla="*/ 0 w 178"/>
                    <a:gd name="T59" fmla="*/ 182 h 294"/>
                    <a:gd name="T60" fmla="*/ 2 w 178"/>
                    <a:gd name="T61" fmla="*/ 202 h 294"/>
                    <a:gd name="T62" fmla="*/ 6 w 178"/>
                    <a:gd name="T63" fmla="*/ 222 h 294"/>
                    <a:gd name="T64" fmla="*/ 12 w 178"/>
                    <a:gd name="T65" fmla="*/ 242 h 294"/>
                    <a:gd name="T66" fmla="*/ 20 w 178"/>
                    <a:gd name="T67" fmla="*/ 260 h 294"/>
                    <a:gd name="T68" fmla="*/ 28 w 178"/>
                    <a:gd name="T69" fmla="*/ 278 h 294"/>
                    <a:gd name="T70" fmla="*/ 38 w 178"/>
                    <a:gd name="T71" fmla="*/ 294 h 294"/>
                    <a:gd name="T72" fmla="*/ 178 w 178"/>
                    <a:gd name="T73"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8" h="294">
                      <a:moveTo>
                        <a:pt x="178" y="294"/>
                      </a:moveTo>
                      <a:lnTo>
                        <a:pt x="178" y="294"/>
                      </a:lnTo>
                      <a:lnTo>
                        <a:pt x="160" y="282"/>
                      </a:lnTo>
                      <a:lnTo>
                        <a:pt x="144" y="268"/>
                      </a:lnTo>
                      <a:lnTo>
                        <a:pt x="132" y="254"/>
                      </a:lnTo>
                      <a:lnTo>
                        <a:pt x="120" y="240"/>
                      </a:lnTo>
                      <a:lnTo>
                        <a:pt x="112" y="224"/>
                      </a:lnTo>
                      <a:lnTo>
                        <a:pt x="106" y="208"/>
                      </a:lnTo>
                      <a:lnTo>
                        <a:pt x="102" y="192"/>
                      </a:lnTo>
                      <a:lnTo>
                        <a:pt x="100" y="174"/>
                      </a:lnTo>
                      <a:lnTo>
                        <a:pt x="100" y="158"/>
                      </a:lnTo>
                      <a:lnTo>
                        <a:pt x="102" y="140"/>
                      </a:lnTo>
                      <a:lnTo>
                        <a:pt x="106" y="122"/>
                      </a:lnTo>
                      <a:lnTo>
                        <a:pt x="112" y="104"/>
                      </a:lnTo>
                      <a:lnTo>
                        <a:pt x="118" y="88"/>
                      </a:lnTo>
                      <a:lnTo>
                        <a:pt x="126" y="70"/>
                      </a:lnTo>
                      <a:lnTo>
                        <a:pt x="136" y="54"/>
                      </a:lnTo>
                      <a:lnTo>
                        <a:pt x="148" y="38"/>
                      </a:lnTo>
                      <a:lnTo>
                        <a:pt x="76" y="0"/>
                      </a:lnTo>
                      <a:lnTo>
                        <a:pt x="76" y="0"/>
                      </a:lnTo>
                      <a:lnTo>
                        <a:pt x="60" y="12"/>
                      </a:lnTo>
                      <a:lnTo>
                        <a:pt x="46" y="26"/>
                      </a:lnTo>
                      <a:lnTo>
                        <a:pt x="34" y="44"/>
                      </a:lnTo>
                      <a:lnTo>
                        <a:pt x="24" y="60"/>
                      </a:lnTo>
                      <a:lnTo>
                        <a:pt x="16" y="80"/>
                      </a:lnTo>
                      <a:lnTo>
                        <a:pt x="8" y="98"/>
                      </a:lnTo>
                      <a:lnTo>
                        <a:pt x="4" y="120"/>
                      </a:lnTo>
                      <a:lnTo>
                        <a:pt x="0" y="140"/>
                      </a:lnTo>
                      <a:lnTo>
                        <a:pt x="0" y="160"/>
                      </a:lnTo>
                      <a:lnTo>
                        <a:pt x="0" y="182"/>
                      </a:lnTo>
                      <a:lnTo>
                        <a:pt x="2" y="202"/>
                      </a:lnTo>
                      <a:lnTo>
                        <a:pt x="6" y="222"/>
                      </a:lnTo>
                      <a:lnTo>
                        <a:pt x="12" y="242"/>
                      </a:lnTo>
                      <a:lnTo>
                        <a:pt x="20" y="260"/>
                      </a:lnTo>
                      <a:lnTo>
                        <a:pt x="28" y="278"/>
                      </a:lnTo>
                      <a:lnTo>
                        <a:pt x="38" y="294"/>
                      </a:lnTo>
                      <a:lnTo>
                        <a:pt x="178" y="2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l" rtl="0" fontAlgn="auto">
                    <a:spcBef>
                      <a:spcPts val="0"/>
                    </a:spcBef>
                    <a:spcAft>
                      <a:spcPts val="0"/>
                    </a:spcAft>
                    <a:defRPr/>
                  </a:pPr>
                  <a:endParaRPr lang="en-US">
                    <a:latin typeface="+mn-lt"/>
                    <a:cs typeface="+mn-cs"/>
                  </a:endParaRPr>
                </a:p>
              </p:txBody>
            </p:sp>
            <p:sp>
              <p:nvSpPr>
                <p:cNvPr id="20" name="Freeform 9"/>
                <p:cNvSpPr>
                  <a:spLocks/>
                </p:cNvSpPr>
                <p:nvPr/>
              </p:nvSpPr>
              <p:spPr bwMode="auto">
                <a:xfrm>
                  <a:off x="4716" y="2761"/>
                  <a:ext cx="472" cy="890"/>
                </a:xfrm>
                <a:custGeom>
                  <a:avLst/>
                  <a:gdLst>
                    <a:gd name="T0" fmla="*/ 304 w 472"/>
                    <a:gd name="T1" fmla="*/ 890 h 890"/>
                    <a:gd name="T2" fmla="*/ 280 w 472"/>
                    <a:gd name="T3" fmla="*/ 802 h 890"/>
                    <a:gd name="T4" fmla="*/ 284 w 472"/>
                    <a:gd name="T5" fmla="*/ 710 h 890"/>
                    <a:gd name="T6" fmla="*/ 302 w 472"/>
                    <a:gd name="T7" fmla="*/ 652 h 890"/>
                    <a:gd name="T8" fmla="*/ 334 w 472"/>
                    <a:gd name="T9" fmla="*/ 602 h 890"/>
                    <a:gd name="T10" fmla="*/ 404 w 472"/>
                    <a:gd name="T11" fmla="*/ 528 h 890"/>
                    <a:gd name="T12" fmla="*/ 454 w 472"/>
                    <a:gd name="T13" fmla="*/ 464 h 890"/>
                    <a:gd name="T14" fmla="*/ 472 w 472"/>
                    <a:gd name="T15" fmla="*/ 406 h 890"/>
                    <a:gd name="T16" fmla="*/ 470 w 472"/>
                    <a:gd name="T17" fmla="*/ 354 h 890"/>
                    <a:gd name="T18" fmla="*/ 444 w 472"/>
                    <a:gd name="T19" fmla="*/ 268 h 890"/>
                    <a:gd name="T20" fmla="*/ 394 w 472"/>
                    <a:gd name="T21" fmla="*/ 186 h 890"/>
                    <a:gd name="T22" fmla="*/ 328 w 472"/>
                    <a:gd name="T23" fmla="*/ 112 h 890"/>
                    <a:gd name="T24" fmla="*/ 254 w 472"/>
                    <a:gd name="T25" fmla="*/ 50 h 890"/>
                    <a:gd name="T26" fmla="*/ 178 w 472"/>
                    <a:gd name="T27" fmla="*/ 0 h 890"/>
                    <a:gd name="T28" fmla="*/ 190 w 472"/>
                    <a:gd name="T29" fmla="*/ 36 h 890"/>
                    <a:gd name="T30" fmla="*/ 184 w 472"/>
                    <a:gd name="T31" fmla="*/ 90 h 890"/>
                    <a:gd name="T32" fmla="*/ 158 w 472"/>
                    <a:gd name="T33" fmla="*/ 146 h 890"/>
                    <a:gd name="T34" fmla="*/ 78 w 472"/>
                    <a:gd name="T35" fmla="*/ 264 h 890"/>
                    <a:gd name="T36" fmla="*/ 18 w 472"/>
                    <a:gd name="T37" fmla="*/ 364 h 890"/>
                    <a:gd name="T38" fmla="*/ 0 w 472"/>
                    <a:gd name="T39" fmla="*/ 424 h 890"/>
                    <a:gd name="T40" fmla="*/ 8 w 472"/>
                    <a:gd name="T41" fmla="*/ 484 h 890"/>
                    <a:gd name="T42" fmla="*/ 48 w 472"/>
                    <a:gd name="T43" fmla="*/ 546 h 890"/>
                    <a:gd name="T44" fmla="*/ 126 w 472"/>
                    <a:gd name="T45" fmla="*/ 606 h 890"/>
                    <a:gd name="T46" fmla="*/ 170 w 472"/>
                    <a:gd name="T47" fmla="*/ 608 h 890"/>
                    <a:gd name="T48" fmla="*/ 204 w 472"/>
                    <a:gd name="T49" fmla="*/ 546 h 890"/>
                    <a:gd name="T50" fmla="*/ 192 w 472"/>
                    <a:gd name="T51" fmla="*/ 520 h 890"/>
                    <a:gd name="T52" fmla="*/ 144 w 472"/>
                    <a:gd name="T53" fmla="*/ 484 h 890"/>
                    <a:gd name="T54" fmla="*/ 118 w 472"/>
                    <a:gd name="T55" fmla="*/ 446 h 890"/>
                    <a:gd name="T56" fmla="*/ 108 w 472"/>
                    <a:gd name="T57" fmla="*/ 408 h 890"/>
                    <a:gd name="T58" fmla="*/ 118 w 472"/>
                    <a:gd name="T59" fmla="*/ 352 h 890"/>
                    <a:gd name="T60" fmla="*/ 160 w 472"/>
                    <a:gd name="T61" fmla="*/ 264 h 890"/>
                    <a:gd name="T62" fmla="*/ 204 w 472"/>
                    <a:gd name="T63" fmla="*/ 170 h 890"/>
                    <a:gd name="T64" fmla="*/ 220 w 472"/>
                    <a:gd name="T65" fmla="*/ 104 h 890"/>
                    <a:gd name="T66" fmla="*/ 218 w 472"/>
                    <a:gd name="T67" fmla="*/ 70 h 890"/>
                    <a:gd name="T68" fmla="*/ 296 w 472"/>
                    <a:gd name="T69" fmla="*/ 172 h 890"/>
                    <a:gd name="T70" fmla="*/ 350 w 472"/>
                    <a:gd name="T71" fmla="*/ 276 h 890"/>
                    <a:gd name="T72" fmla="*/ 366 w 472"/>
                    <a:gd name="T73" fmla="*/ 338 h 890"/>
                    <a:gd name="T74" fmla="*/ 366 w 472"/>
                    <a:gd name="T75" fmla="*/ 376 h 890"/>
                    <a:gd name="T76" fmla="*/ 354 w 472"/>
                    <a:gd name="T77" fmla="*/ 424 h 890"/>
                    <a:gd name="T78" fmla="*/ 328 w 472"/>
                    <a:gd name="T79" fmla="*/ 464 h 890"/>
                    <a:gd name="T80" fmla="*/ 238 w 472"/>
                    <a:gd name="T81" fmla="*/ 556 h 890"/>
                    <a:gd name="T82" fmla="*/ 210 w 472"/>
                    <a:gd name="T83" fmla="*/ 596 h 890"/>
                    <a:gd name="T84" fmla="*/ 188 w 472"/>
                    <a:gd name="T85" fmla="*/ 646 h 890"/>
                    <a:gd name="T86" fmla="*/ 166 w 472"/>
                    <a:gd name="T87" fmla="*/ 766 h 890"/>
                    <a:gd name="T88" fmla="*/ 168 w 472"/>
                    <a:gd name="T89" fmla="*/ 89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890">
                      <a:moveTo>
                        <a:pt x="168" y="890"/>
                      </a:moveTo>
                      <a:lnTo>
                        <a:pt x="304" y="890"/>
                      </a:lnTo>
                      <a:lnTo>
                        <a:pt x="304" y="890"/>
                      </a:lnTo>
                      <a:lnTo>
                        <a:pt x="292" y="862"/>
                      </a:lnTo>
                      <a:lnTo>
                        <a:pt x="284" y="832"/>
                      </a:lnTo>
                      <a:lnTo>
                        <a:pt x="280" y="802"/>
                      </a:lnTo>
                      <a:lnTo>
                        <a:pt x="278" y="770"/>
                      </a:lnTo>
                      <a:lnTo>
                        <a:pt x="280" y="740"/>
                      </a:lnTo>
                      <a:lnTo>
                        <a:pt x="284" y="710"/>
                      </a:lnTo>
                      <a:lnTo>
                        <a:pt x="292" y="680"/>
                      </a:lnTo>
                      <a:lnTo>
                        <a:pt x="302" y="652"/>
                      </a:lnTo>
                      <a:lnTo>
                        <a:pt x="302" y="652"/>
                      </a:lnTo>
                      <a:lnTo>
                        <a:pt x="310" y="634"/>
                      </a:lnTo>
                      <a:lnTo>
                        <a:pt x="322" y="618"/>
                      </a:lnTo>
                      <a:lnTo>
                        <a:pt x="334" y="602"/>
                      </a:lnTo>
                      <a:lnTo>
                        <a:pt x="346" y="586"/>
                      </a:lnTo>
                      <a:lnTo>
                        <a:pt x="376" y="558"/>
                      </a:lnTo>
                      <a:lnTo>
                        <a:pt x="404" y="528"/>
                      </a:lnTo>
                      <a:lnTo>
                        <a:pt x="432" y="496"/>
                      </a:lnTo>
                      <a:lnTo>
                        <a:pt x="442" y="480"/>
                      </a:lnTo>
                      <a:lnTo>
                        <a:pt x="454" y="464"/>
                      </a:lnTo>
                      <a:lnTo>
                        <a:pt x="462" y="446"/>
                      </a:lnTo>
                      <a:lnTo>
                        <a:pt x="468" y="426"/>
                      </a:lnTo>
                      <a:lnTo>
                        <a:pt x="472" y="406"/>
                      </a:lnTo>
                      <a:lnTo>
                        <a:pt x="472" y="384"/>
                      </a:lnTo>
                      <a:lnTo>
                        <a:pt x="472" y="384"/>
                      </a:lnTo>
                      <a:lnTo>
                        <a:pt x="470" y="354"/>
                      </a:lnTo>
                      <a:lnTo>
                        <a:pt x="464" y="326"/>
                      </a:lnTo>
                      <a:lnTo>
                        <a:pt x="456" y="296"/>
                      </a:lnTo>
                      <a:lnTo>
                        <a:pt x="444" y="268"/>
                      </a:lnTo>
                      <a:lnTo>
                        <a:pt x="430" y="240"/>
                      </a:lnTo>
                      <a:lnTo>
                        <a:pt x="412" y="212"/>
                      </a:lnTo>
                      <a:lnTo>
                        <a:pt x="394" y="186"/>
                      </a:lnTo>
                      <a:lnTo>
                        <a:pt x="374" y="160"/>
                      </a:lnTo>
                      <a:lnTo>
                        <a:pt x="352" y="136"/>
                      </a:lnTo>
                      <a:lnTo>
                        <a:pt x="328" y="112"/>
                      </a:lnTo>
                      <a:lnTo>
                        <a:pt x="304" y="90"/>
                      </a:lnTo>
                      <a:lnTo>
                        <a:pt x="280" y="68"/>
                      </a:lnTo>
                      <a:lnTo>
                        <a:pt x="254" y="50"/>
                      </a:lnTo>
                      <a:lnTo>
                        <a:pt x="230" y="32"/>
                      </a:lnTo>
                      <a:lnTo>
                        <a:pt x="204" y="14"/>
                      </a:lnTo>
                      <a:lnTo>
                        <a:pt x="178" y="0"/>
                      </a:lnTo>
                      <a:lnTo>
                        <a:pt x="178" y="0"/>
                      </a:lnTo>
                      <a:lnTo>
                        <a:pt x="186" y="18"/>
                      </a:lnTo>
                      <a:lnTo>
                        <a:pt x="190" y="36"/>
                      </a:lnTo>
                      <a:lnTo>
                        <a:pt x="190" y="54"/>
                      </a:lnTo>
                      <a:lnTo>
                        <a:pt x="188" y="72"/>
                      </a:lnTo>
                      <a:lnTo>
                        <a:pt x="184" y="90"/>
                      </a:lnTo>
                      <a:lnTo>
                        <a:pt x="178" y="108"/>
                      </a:lnTo>
                      <a:lnTo>
                        <a:pt x="168" y="128"/>
                      </a:lnTo>
                      <a:lnTo>
                        <a:pt x="158" y="146"/>
                      </a:lnTo>
                      <a:lnTo>
                        <a:pt x="134" y="184"/>
                      </a:lnTo>
                      <a:lnTo>
                        <a:pt x="106" y="224"/>
                      </a:lnTo>
                      <a:lnTo>
                        <a:pt x="78" y="264"/>
                      </a:lnTo>
                      <a:lnTo>
                        <a:pt x="50" y="302"/>
                      </a:lnTo>
                      <a:lnTo>
                        <a:pt x="26" y="342"/>
                      </a:lnTo>
                      <a:lnTo>
                        <a:pt x="18" y="364"/>
                      </a:lnTo>
                      <a:lnTo>
                        <a:pt x="10" y="384"/>
                      </a:lnTo>
                      <a:lnTo>
                        <a:pt x="4" y="404"/>
                      </a:lnTo>
                      <a:lnTo>
                        <a:pt x="0" y="424"/>
                      </a:lnTo>
                      <a:lnTo>
                        <a:pt x="0" y="444"/>
                      </a:lnTo>
                      <a:lnTo>
                        <a:pt x="2" y="464"/>
                      </a:lnTo>
                      <a:lnTo>
                        <a:pt x="8" y="484"/>
                      </a:lnTo>
                      <a:lnTo>
                        <a:pt x="18" y="504"/>
                      </a:lnTo>
                      <a:lnTo>
                        <a:pt x="30" y="526"/>
                      </a:lnTo>
                      <a:lnTo>
                        <a:pt x="48" y="546"/>
                      </a:lnTo>
                      <a:lnTo>
                        <a:pt x="70" y="566"/>
                      </a:lnTo>
                      <a:lnTo>
                        <a:pt x="96" y="586"/>
                      </a:lnTo>
                      <a:lnTo>
                        <a:pt x="126" y="606"/>
                      </a:lnTo>
                      <a:lnTo>
                        <a:pt x="162" y="626"/>
                      </a:lnTo>
                      <a:lnTo>
                        <a:pt x="162" y="626"/>
                      </a:lnTo>
                      <a:lnTo>
                        <a:pt x="170" y="608"/>
                      </a:lnTo>
                      <a:lnTo>
                        <a:pt x="186" y="574"/>
                      </a:lnTo>
                      <a:lnTo>
                        <a:pt x="186" y="574"/>
                      </a:lnTo>
                      <a:lnTo>
                        <a:pt x="204" y="546"/>
                      </a:lnTo>
                      <a:lnTo>
                        <a:pt x="214" y="530"/>
                      </a:lnTo>
                      <a:lnTo>
                        <a:pt x="214" y="530"/>
                      </a:lnTo>
                      <a:lnTo>
                        <a:pt x="192" y="520"/>
                      </a:lnTo>
                      <a:lnTo>
                        <a:pt x="174" y="508"/>
                      </a:lnTo>
                      <a:lnTo>
                        <a:pt x="158" y="496"/>
                      </a:lnTo>
                      <a:lnTo>
                        <a:pt x="144" y="484"/>
                      </a:lnTo>
                      <a:lnTo>
                        <a:pt x="132" y="472"/>
                      </a:lnTo>
                      <a:lnTo>
                        <a:pt x="124" y="460"/>
                      </a:lnTo>
                      <a:lnTo>
                        <a:pt x="118" y="446"/>
                      </a:lnTo>
                      <a:lnTo>
                        <a:pt x="112" y="434"/>
                      </a:lnTo>
                      <a:lnTo>
                        <a:pt x="110" y="420"/>
                      </a:lnTo>
                      <a:lnTo>
                        <a:pt x="108" y="408"/>
                      </a:lnTo>
                      <a:lnTo>
                        <a:pt x="110" y="394"/>
                      </a:lnTo>
                      <a:lnTo>
                        <a:pt x="112" y="380"/>
                      </a:lnTo>
                      <a:lnTo>
                        <a:pt x="118" y="352"/>
                      </a:lnTo>
                      <a:lnTo>
                        <a:pt x="130" y="324"/>
                      </a:lnTo>
                      <a:lnTo>
                        <a:pt x="144" y="294"/>
                      </a:lnTo>
                      <a:lnTo>
                        <a:pt x="160" y="264"/>
                      </a:lnTo>
                      <a:lnTo>
                        <a:pt x="176" y="232"/>
                      </a:lnTo>
                      <a:lnTo>
                        <a:pt x="192" y="200"/>
                      </a:lnTo>
                      <a:lnTo>
                        <a:pt x="204" y="170"/>
                      </a:lnTo>
                      <a:lnTo>
                        <a:pt x="214" y="136"/>
                      </a:lnTo>
                      <a:lnTo>
                        <a:pt x="218" y="120"/>
                      </a:lnTo>
                      <a:lnTo>
                        <a:pt x="220" y="104"/>
                      </a:lnTo>
                      <a:lnTo>
                        <a:pt x="220" y="88"/>
                      </a:lnTo>
                      <a:lnTo>
                        <a:pt x="218" y="70"/>
                      </a:lnTo>
                      <a:lnTo>
                        <a:pt x="218" y="70"/>
                      </a:lnTo>
                      <a:lnTo>
                        <a:pt x="244" y="100"/>
                      </a:lnTo>
                      <a:lnTo>
                        <a:pt x="270" y="134"/>
                      </a:lnTo>
                      <a:lnTo>
                        <a:pt x="296" y="172"/>
                      </a:lnTo>
                      <a:lnTo>
                        <a:pt x="320" y="212"/>
                      </a:lnTo>
                      <a:lnTo>
                        <a:pt x="340" y="256"/>
                      </a:lnTo>
                      <a:lnTo>
                        <a:pt x="350" y="276"/>
                      </a:lnTo>
                      <a:lnTo>
                        <a:pt x="356" y="298"/>
                      </a:lnTo>
                      <a:lnTo>
                        <a:pt x="362" y="318"/>
                      </a:lnTo>
                      <a:lnTo>
                        <a:pt x="366" y="338"/>
                      </a:lnTo>
                      <a:lnTo>
                        <a:pt x="368" y="358"/>
                      </a:lnTo>
                      <a:lnTo>
                        <a:pt x="366" y="376"/>
                      </a:lnTo>
                      <a:lnTo>
                        <a:pt x="366" y="376"/>
                      </a:lnTo>
                      <a:lnTo>
                        <a:pt x="364" y="392"/>
                      </a:lnTo>
                      <a:lnTo>
                        <a:pt x="360" y="408"/>
                      </a:lnTo>
                      <a:lnTo>
                        <a:pt x="354" y="424"/>
                      </a:lnTo>
                      <a:lnTo>
                        <a:pt x="346" y="438"/>
                      </a:lnTo>
                      <a:lnTo>
                        <a:pt x="338" y="450"/>
                      </a:lnTo>
                      <a:lnTo>
                        <a:pt x="328" y="464"/>
                      </a:lnTo>
                      <a:lnTo>
                        <a:pt x="308" y="488"/>
                      </a:lnTo>
                      <a:lnTo>
                        <a:pt x="262" y="532"/>
                      </a:lnTo>
                      <a:lnTo>
                        <a:pt x="238" y="556"/>
                      </a:lnTo>
                      <a:lnTo>
                        <a:pt x="218" y="582"/>
                      </a:lnTo>
                      <a:lnTo>
                        <a:pt x="218" y="582"/>
                      </a:lnTo>
                      <a:lnTo>
                        <a:pt x="210" y="596"/>
                      </a:lnTo>
                      <a:lnTo>
                        <a:pt x="202" y="612"/>
                      </a:lnTo>
                      <a:lnTo>
                        <a:pt x="194" y="628"/>
                      </a:lnTo>
                      <a:lnTo>
                        <a:pt x="188" y="646"/>
                      </a:lnTo>
                      <a:lnTo>
                        <a:pt x="178" y="684"/>
                      </a:lnTo>
                      <a:lnTo>
                        <a:pt x="170" y="724"/>
                      </a:lnTo>
                      <a:lnTo>
                        <a:pt x="166" y="766"/>
                      </a:lnTo>
                      <a:lnTo>
                        <a:pt x="166" y="808"/>
                      </a:lnTo>
                      <a:lnTo>
                        <a:pt x="166" y="850"/>
                      </a:lnTo>
                      <a:lnTo>
                        <a:pt x="168" y="890"/>
                      </a:lnTo>
                      <a:lnTo>
                        <a:pt x="168" y="8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l" rtl="0" fontAlgn="auto">
                    <a:spcBef>
                      <a:spcPts val="0"/>
                    </a:spcBef>
                    <a:spcAft>
                      <a:spcPts val="0"/>
                    </a:spcAft>
                    <a:defRPr/>
                  </a:pPr>
                  <a:endParaRPr lang="en-US">
                    <a:latin typeface="+mn-lt"/>
                    <a:cs typeface="+mn-cs"/>
                  </a:endParaRPr>
                </a:p>
              </p:txBody>
            </p:sp>
            <p:sp>
              <p:nvSpPr>
                <p:cNvPr id="21" name="Freeform 10"/>
                <p:cNvSpPr>
                  <a:spLocks/>
                </p:cNvSpPr>
                <p:nvPr/>
              </p:nvSpPr>
              <p:spPr bwMode="auto">
                <a:xfrm>
                  <a:off x="4694" y="3339"/>
                  <a:ext cx="174" cy="312"/>
                </a:xfrm>
                <a:custGeom>
                  <a:avLst/>
                  <a:gdLst>
                    <a:gd name="T0" fmla="*/ 174 w 174"/>
                    <a:gd name="T1" fmla="*/ 78 h 312"/>
                    <a:gd name="T2" fmla="*/ 174 w 174"/>
                    <a:gd name="T3" fmla="*/ 78 h 312"/>
                    <a:gd name="T4" fmla="*/ 156 w 174"/>
                    <a:gd name="T5" fmla="*/ 68 h 312"/>
                    <a:gd name="T6" fmla="*/ 122 w 174"/>
                    <a:gd name="T7" fmla="*/ 50 h 312"/>
                    <a:gd name="T8" fmla="*/ 122 w 174"/>
                    <a:gd name="T9" fmla="*/ 50 h 312"/>
                    <a:gd name="T10" fmla="*/ 100 w 174"/>
                    <a:gd name="T11" fmla="*/ 34 h 312"/>
                    <a:gd name="T12" fmla="*/ 76 w 174"/>
                    <a:gd name="T13" fmla="*/ 18 h 312"/>
                    <a:gd name="T14" fmla="*/ 52 w 174"/>
                    <a:gd name="T15" fmla="*/ 0 h 312"/>
                    <a:gd name="T16" fmla="*/ 52 w 174"/>
                    <a:gd name="T17" fmla="*/ 0 h 312"/>
                    <a:gd name="T18" fmla="*/ 62 w 174"/>
                    <a:gd name="T19" fmla="*/ 40 h 312"/>
                    <a:gd name="T20" fmla="*/ 68 w 174"/>
                    <a:gd name="T21" fmla="*/ 84 h 312"/>
                    <a:gd name="T22" fmla="*/ 72 w 174"/>
                    <a:gd name="T23" fmla="*/ 126 h 312"/>
                    <a:gd name="T24" fmla="*/ 70 w 174"/>
                    <a:gd name="T25" fmla="*/ 148 h 312"/>
                    <a:gd name="T26" fmla="*/ 70 w 174"/>
                    <a:gd name="T27" fmla="*/ 168 h 312"/>
                    <a:gd name="T28" fmla="*/ 66 w 174"/>
                    <a:gd name="T29" fmla="*/ 188 h 312"/>
                    <a:gd name="T30" fmla="*/ 62 w 174"/>
                    <a:gd name="T31" fmla="*/ 208 h 312"/>
                    <a:gd name="T32" fmla="*/ 56 w 174"/>
                    <a:gd name="T33" fmla="*/ 228 h 312"/>
                    <a:gd name="T34" fmla="*/ 48 w 174"/>
                    <a:gd name="T35" fmla="*/ 246 h 312"/>
                    <a:gd name="T36" fmla="*/ 38 w 174"/>
                    <a:gd name="T37" fmla="*/ 264 h 312"/>
                    <a:gd name="T38" fmla="*/ 28 w 174"/>
                    <a:gd name="T39" fmla="*/ 282 h 312"/>
                    <a:gd name="T40" fmla="*/ 14 w 174"/>
                    <a:gd name="T41" fmla="*/ 296 h 312"/>
                    <a:gd name="T42" fmla="*/ 0 w 174"/>
                    <a:gd name="T43" fmla="*/ 312 h 312"/>
                    <a:gd name="T44" fmla="*/ 160 w 174"/>
                    <a:gd name="T45" fmla="*/ 312 h 312"/>
                    <a:gd name="T46" fmla="*/ 160 w 174"/>
                    <a:gd name="T47" fmla="*/ 312 h 312"/>
                    <a:gd name="T48" fmla="*/ 158 w 174"/>
                    <a:gd name="T49" fmla="*/ 246 h 312"/>
                    <a:gd name="T50" fmla="*/ 160 w 174"/>
                    <a:gd name="T51" fmla="*/ 188 h 312"/>
                    <a:gd name="T52" fmla="*/ 166 w 174"/>
                    <a:gd name="T53" fmla="*/ 134 h 312"/>
                    <a:gd name="T54" fmla="*/ 174 w 174"/>
                    <a:gd name="T55" fmla="*/ 78 h 312"/>
                    <a:gd name="T56" fmla="*/ 174 w 174"/>
                    <a:gd name="T57" fmla="*/ 78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4" h="312">
                      <a:moveTo>
                        <a:pt x="174" y="78"/>
                      </a:moveTo>
                      <a:lnTo>
                        <a:pt x="174" y="78"/>
                      </a:lnTo>
                      <a:lnTo>
                        <a:pt x="156" y="68"/>
                      </a:lnTo>
                      <a:lnTo>
                        <a:pt x="122" y="50"/>
                      </a:lnTo>
                      <a:lnTo>
                        <a:pt x="122" y="50"/>
                      </a:lnTo>
                      <a:lnTo>
                        <a:pt x="100" y="34"/>
                      </a:lnTo>
                      <a:lnTo>
                        <a:pt x="76" y="18"/>
                      </a:lnTo>
                      <a:lnTo>
                        <a:pt x="52" y="0"/>
                      </a:lnTo>
                      <a:lnTo>
                        <a:pt x="52" y="0"/>
                      </a:lnTo>
                      <a:lnTo>
                        <a:pt x="62" y="40"/>
                      </a:lnTo>
                      <a:lnTo>
                        <a:pt x="68" y="84"/>
                      </a:lnTo>
                      <a:lnTo>
                        <a:pt x="72" y="126"/>
                      </a:lnTo>
                      <a:lnTo>
                        <a:pt x="70" y="148"/>
                      </a:lnTo>
                      <a:lnTo>
                        <a:pt x="70" y="168"/>
                      </a:lnTo>
                      <a:lnTo>
                        <a:pt x="66" y="188"/>
                      </a:lnTo>
                      <a:lnTo>
                        <a:pt x="62" y="208"/>
                      </a:lnTo>
                      <a:lnTo>
                        <a:pt x="56" y="228"/>
                      </a:lnTo>
                      <a:lnTo>
                        <a:pt x="48" y="246"/>
                      </a:lnTo>
                      <a:lnTo>
                        <a:pt x="38" y="264"/>
                      </a:lnTo>
                      <a:lnTo>
                        <a:pt x="28" y="282"/>
                      </a:lnTo>
                      <a:lnTo>
                        <a:pt x="14" y="296"/>
                      </a:lnTo>
                      <a:lnTo>
                        <a:pt x="0" y="312"/>
                      </a:lnTo>
                      <a:lnTo>
                        <a:pt x="160" y="312"/>
                      </a:lnTo>
                      <a:lnTo>
                        <a:pt x="160" y="312"/>
                      </a:lnTo>
                      <a:lnTo>
                        <a:pt x="158" y="246"/>
                      </a:lnTo>
                      <a:lnTo>
                        <a:pt x="160" y="188"/>
                      </a:lnTo>
                      <a:lnTo>
                        <a:pt x="166" y="134"/>
                      </a:lnTo>
                      <a:lnTo>
                        <a:pt x="174" y="78"/>
                      </a:lnTo>
                      <a:lnTo>
                        <a:pt x="174"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l" rtl="0" fontAlgn="auto">
                    <a:spcBef>
                      <a:spcPts val="0"/>
                    </a:spcBef>
                    <a:spcAft>
                      <a:spcPts val="0"/>
                    </a:spcAft>
                    <a:defRPr/>
                  </a:pPr>
                  <a:endParaRPr lang="en-US">
                    <a:latin typeface="+mn-lt"/>
                    <a:cs typeface="+mn-cs"/>
                  </a:endParaRPr>
                </a:p>
              </p:txBody>
            </p:sp>
          </p:grpSp>
        </p:grpSp>
      </p:grpSp>
    </p:spTree>
    <p:extLst>
      <p:ext uri="{BB962C8B-B14F-4D97-AF65-F5344CB8AC3E}">
        <p14:creationId xmlns:p14="http://schemas.microsoft.com/office/powerpoint/2010/main" val="1415122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48776" y="359541"/>
            <a:ext cx="7707862" cy="488024"/>
          </a:xfrm>
          <a:prstGeom prst="rect">
            <a:avLst/>
          </a:prstGeom>
        </p:spPr>
        <p:txBody>
          <a:bodyPr/>
          <a:lstStyle>
            <a:lvl1pPr algn="l">
              <a:defRPr sz="2400">
                <a:solidFill>
                  <a:srgbClr val="006FA1"/>
                </a:solidFill>
              </a:defRPr>
            </a:lvl1pPr>
          </a:lstStyle>
          <a:p>
            <a:r>
              <a:rPr lang="en-US" dirty="0"/>
              <a:t>Click to edit Master title style</a:t>
            </a:r>
          </a:p>
        </p:txBody>
      </p:sp>
      <p:sp>
        <p:nvSpPr>
          <p:cNvPr id="7" name="Content Placeholder 6"/>
          <p:cNvSpPr>
            <a:spLocks noGrp="1"/>
          </p:cNvSpPr>
          <p:nvPr>
            <p:ph sz="quarter" idx="10"/>
          </p:nvPr>
        </p:nvSpPr>
        <p:spPr>
          <a:xfrm>
            <a:off x="955677" y="908685"/>
            <a:ext cx="7700963" cy="37590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74298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48776" y="359541"/>
            <a:ext cx="7707862" cy="488024"/>
          </a:xfrm>
          <a:prstGeom prst="rect">
            <a:avLst/>
          </a:prstGeom>
        </p:spPr>
        <p:txBody>
          <a:bodyPr/>
          <a:lstStyle>
            <a:lvl1pPr algn="l">
              <a:defRPr sz="2400">
                <a:solidFill>
                  <a:srgbClr val="006FA1"/>
                </a:solidFill>
              </a:defRPr>
            </a:lvl1pPr>
          </a:lstStyle>
          <a:p>
            <a:r>
              <a:rPr lang="en-US" dirty="0"/>
              <a:t>Click to edit Master title style</a:t>
            </a:r>
          </a:p>
        </p:txBody>
      </p:sp>
      <p:sp>
        <p:nvSpPr>
          <p:cNvPr id="7" name="Content Placeholder 6"/>
          <p:cNvSpPr>
            <a:spLocks noGrp="1"/>
          </p:cNvSpPr>
          <p:nvPr>
            <p:ph sz="quarter" idx="10"/>
          </p:nvPr>
        </p:nvSpPr>
        <p:spPr>
          <a:xfrm>
            <a:off x="955677" y="908685"/>
            <a:ext cx="7700963" cy="3759042"/>
          </a:xfrm>
        </p:spPr>
        <p:txBody>
          <a:bodyPr/>
          <a:lstStyle>
            <a:lvl2pPr marL="0" indent="0">
              <a:buFont typeface="Arial"/>
              <a:buNone/>
              <a:defRPr baseline="0"/>
            </a:lvl2pPr>
            <a:lvl3pPr marL="344488" indent="0">
              <a:buNone/>
              <a:defRPr/>
            </a:lvl3pPr>
            <a:lvl4pPr marL="687387" indent="0">
              <a:buNone/>
              <a:defRPr/>
            </a:lvl4pPr>
            <a:lvl5pPr marL="1031875" indent="0">
              <a:buNone/>
              <a:defRPr/>
            </a:lvl5pPr>
          </a:lstStyle>
          <a:p>
            <a:pPr lvl="0"/>
            <a:r>
              <a:rPr lang="en-US"/>
              <a:t>Click to edit Master text styles</a:t>
            </a:r>
          </a:p>
        </p:txBody>
      </p:sp>
    </p:spTree>
    <p:extLst>
      <p:ext uri="{BB962C8B-B14F-4D97-AF65-F5344CB8AC3E}">
        <p14:creationId xmlns:p14="http://schemas.microsoft.com/office/powerpoint/2010/main" val="1447968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Slide Number Placeholder 22"/>
          <p:cNvSpPr txBox="1">
            <a:spLocks/>
          </p:cNvSpPr>
          <p:nvPr/>
        </p:nvSpPr>
        <p:spPr>
          <a:xfrm>
            <a:off x="60325" y="7938"/>
            <a:ext cx="457200" cy="457200"/>
          </a:xfrm>
          <a:prstGeom prst="rect">
            <a:avLst/>
          </a:prstGeom>
        </p:spPr>
        <p:txBody>
          <a:bodyPr wrap="none" lIns="45720" tIns="0" rIns="45720" bIns="0" anchor="ctr" anchorCtr="1"/>
          <a:lstStyle>
            <a:lvl1pPr eaLnBrk="0" hangingPunct="0">
              <a:defRPr sz="2400">
                <a:solidFill>
                  <a:schemeClr val="tx1"/>
                </a:solidFill>
                <a:latin typeface="Source Sans Pro" charset="0"/>
                <a:ea typeface="ＭＳ Ｐゴシック" charset="-128"/>
              </a:defRPr>
            </a:lvl1pPr>
            <a:lvl2pPr marL="742950" indent="-285750" eaLnBrk="0" hangingPunct="0">
              <a:defRPr sz="2400">
                <a:solidFill>
                  <a:schemeClr val="tx1"/>
                </a:solidFill>
                <a:latin typeface="Source Sans Pro" charset="0"/>
                <a:ea typeface="ＭＳ Ｐゴシック" charset="-128"/>
              </a:defRPr>
            </a:lvl2pPr>
            <a:lvl3pPr marL="1143000" indent="-228600" eaLnBrk="0" hangingPunct="0">
              <a:defRPr sz="2400">
                <a:solidFill>
                  <a:schemeClr val="tx1"/>
                </a:solidFill>
                <a:latin typeface="Source Sans Pro" charset="0"/>
                <a:ea typeface="ＭＳ Ｐゴシック" charset="-128"/>
              </a:defRPr>
            </a:lvl3pPr>
            <a:lvl4pPr marL="1600200" indent="-228600" eaLnBrk="0" hangingPunct="0">
              <a:defRPr sz="2400">
                <a:solidFill>
                  <a:schemeClr val="tx1"/>
                </a:solidFill>
                <a:latin typeface="Source Sans Pro" charset="0"/>
                <a:ea typeface="ＭＳ Ｐゴシック" charset="-128"/>
              </a:defRPr>
            </a:lvl4pPr>
            <a:lvl5pPr marL="2057400" indent="-228600" eaLnBrk="0" hangingPunct="0">
              <a:defRPr sz="2400">
                <a:solidFill>
                  <a:schemeClr val="tx1"/>
                </a:solidFill>
                <a:latin typeface="Source Sans Pro"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Source Sans Pro"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Source Sans Pro"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Source Sans Pro"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Source Sans Pro" charset="0"/>
                <a:ea typeface="ＭＳ Ｐゴシック" charset="-128"/>
              </a:defRPr>
            </a:lvl9pPr>
          </a:lstStyle>
          <a:p>
            <a:pPr algn="ctr" eaLnBrk="1" hangingPunct="1"/>
            <a:fld id="{52A44925-2816-CE40-AAD7-4A6358965583}" type="slidenum">
              <a:rPr lang="en-US" altLang="x-none" sz="1000">
                <a:solidFill>
                  <a:srgbClr val="7F7F7F"/>
                </a:solidFill>
                <a:latin typeface="Arial" charset="0"/>
              </a:rPr>
              <a:pPr algn="ctr" eaLnBrk="1" hangingPunct="1"/>
              <a:t>‹#›</a:t>
            </a:fld>
            <a:endParaRPr lang="en-US" altLang="x-none" sz="1000" dirty="0">
              <a:solidFill>
                <a:srgbClr val="7F7F7F"/>
              </a:solidFill>
              <a:latin typeface="Arial" charset="0"/>
            </a:endParaRPr>
          </a:p>
        </p:txBody>
      </p:sp>
      <p:sp>
        <p:nvSpPr>
          <p:cNvPr id="7" name="Title 1"/>
          <p:cNvSpPr>
            <a:spLocks noGrp="1"/>
          </p:cNvSpPr>
          <p:nvPr>
            <p:ph type="title"/>
          </p:nvPr>
        </p:nvSpPr>
        <p:spPr>
          <a:xfrm>
            <a:off x="948776" y="359541"/>
            <a:ext cx="7707862" cy="488024"/>
          </a:xfrm>
          <a:prstGeom prst="rect">
            <a:avLst/>
          </a:prstGeom>
        </p:spPr>
        <p:txBody>
          <a:bodyPr/>
          <a:lstStyle>
            <a:lvl1pPr algn="l">
              <a:defRPr sz="2400">
                <a:solidFill>
                  <a:srgbClr val="006FA1"/>
                </a:solidFill>
              </a:defRPr>
            </a:lvl1pPr>
          </a:lstStyle>
          <a:p>
            <a:r>
              <a:rPr lang="en-US" dirty="0"/>
              <a:t>Click to edit Master title style</a:t>
            </a:r>
          </a:p>
        </p:txBody>
      </p:sp>
      <p:sp>
        <p:nvSpPr>
          <p:cNvPr id="14" name="Content Placeholder 13"/>
          <p:cNvSpPr>
            <a:spLocks noGrp="1"/>
          </p:cNvSpPr>
          <p:nvPr>
            <p:ph sz="quarter" idx="10"/>
          </p:nvPr>
        </p:nvSpPr>
        <p:spPr>
          <a:xfrm>
            <a:off x="949327" y="908685"/>
            <a:ext cx="3787775" cy="37590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5"/>
          <p:cNvSpPr>
            <a:spLocks noGrp="1"/>
          </p:cNvSpPr>
          <p:nvPr>
            <p:ph sz="quarter" idx="11"/>
          </p:nvPr>
        </p:nvSpPr>
        <p:spPr>
          <a:xfrm>
            <a:off x="4876800" y="908685"/>
            <a:ext cx="3779838" cy="37590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6731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Horizontal">
    <p:spTree>
      <p:nvGrpSpPr>
        <p:cNvPr id="1" name=""/>
        <p:cNvGrpSpPr/>
        <p:nvPr/>
      </p:nvGrpSpPr>
      <p:grpSpPr>
        <a:xfrm>
          <a:off x="0" y="0"/>
          <a:ext cx="0" cy="0"/>
          <a:chOff x="0" y="0"/>
          <a:chExt cx="0" cy="0"/>
        </a:xfrm>
      </p:grpSpPr>
      <p:sp>
        <p:nvSpPr>
          <p:cNvPr id="7" name="Title 1"/>
          <p:cNvSpPr>
            <a:spLocks noGrp="1"/>
          </p:cNvSpPr>
          <p:nvPr>
            <p:ph type="title"/>
          </p:nvPr>
        </p:nvSpPr>
        <p:spPr>
          <a:xfrm>
            <a:off x="948776" y="359541"/>
            <a:ext cx="7707862" cy="488024"/>
          </a:xfrm>
          <a:prstGeom prst="rect">
            <a:avLst/>
          </a:prstGeom>
        </p:spPr>
        <p:txBody>
          <a:bodyPr/>
          <a:lstStyle>
            <a:lvl1pPr algn="l">
              <a:defRPr sz="2400">
                <a:solidFill>
                  <a:srgbClr val="006FA1"/>
                </a:solidFill>
              </a:defRPr>
            </a:lvl1pPr>
          </a:lstStyle>
          <a:p>
            <a:r>
              <a:rPr lang="en-US" dirty="0"/>
              <a:t>Click to edit Master title style</a:t>
            </a:r>
          </a:p>
        </p:txBody>
      </p:sp>
      <p:sp>
        <p:nvSpPr>
          <p:cNvPr id="12" name="Content Placeholder 11"/>
          <p:cNvSpPr>
            <a:spLocks noGrp="1"/>
          </p:cNvSpPr>
          <p:nvPr>
            <p:ph sz="quarter" idx="10"/>
          </p:nvPr>
        </p:nvSpPr>
        <p:spPr>
          <a:xfrm>
            <a:off x="948777" y="908685"/>
            <a:ext cx="7707862" cy="1816607"/>
          </a:xfrm>
        </p:spPr>
        <p:txBody>
          <a:bodyPr/>
          <a:lstStyle>
            <a:lvl2pPr>
              <a:buClr>
                <a:srgbClr val="006FA1"/>
              </a:buClr>
              <a:defRPr/>
            </a:lvl2pPr>
            <a:lvl3pPr>
              <a:buClr>
                <a:srgbClr val="006FA1"/>
              </a:buClr>
              <a:defRPr/>
            </a:lvl3pPr>
            <a:lvl4pPr>
              <a:buClr>
                <a:srgbClr val="006FA1"/>
              </a:buClr>
              <a:defRPr/>
            </a:lvl4pPr>
            <a:lvl5pPr>
              <a:buClr>
                <a:srgbClr val="006FA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1"/>
          </p:nvPr>
        </p:nvSpPr>
        <p:spPr>
          <a:xfrm>
            <a:off x="949327" y="2841313"/>
            <a:ext cx="7707313" cy="1816607"/>
          </a:xfrm>
        </p:spPr>
        <p:txBody>
          <a:bodyPr/>
          <a:lstStyle>
            <a:lvl2pPr>
              <a:buClr>
                <a:srgbClr val="006FA1"/>
              </a:buClr>
              <a:defRPr/>
            </a:lvl2pPr>
            <a:lvl3pPr>
              <a:buClr>
                <a:srgbClr val="006FA1"/>
              </a:buClr>
              <a:defRPr/>
            </a:lvl3pPr>
            <a:lvl4pPr>
              <a:buClr>
                <a:srgbClr val="006FA1"/>
              </a:buClr>
              <a:defRPr/>
            </a:lvl4pPr>
            <a:lvl5pPr>
              <a:buClr>
                <a:srgbClr val="006FA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8057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7" name="Title 1"/>
          <p:cNvSpPr>
            <a:spLocks noGrp="1"/>
          </p:cNvSpPr>
          <p:nvPr>
            <p:ph type="title"/>
          </p:nvPr>
        </p:nvSpPr>
        <p:spPr>
          <a:xfrm>
            <a:off x="948776" y="359541"/>
            <a:ext cx="7707862" cy="488024"/>
          </a:xfrm>
          <a:prstGeom prst="rect">
            <a:avLst/>
          </a:prstGeom>
        </p:spPr>
        <p:txBody>
          <a:bodyPr/>
          <a:lstStyle>
            <a:lvl1pPr algn="l">
              <a:defRPr sz="2400">
                <a:solidFill>
                  <a:srgbClr val="006FA1"/>
                </a:solidFill>
              </a:defRPr>
            </a:lvl1pPr>
          </a:lstStyle>
          <a:p>
            <a:r>
              <a:rPr lang="en-US" dirty="0"/>
              <a:t>Click to edit Master title style</a:t>
            </a:r>
          </a:p>
        </p:txBody>
      </p:sp>
      <p:sp>
        <p:nvSpPr>
          <p:cNvPr id="3" name="Content Placeholder 2"/>
          <p:cNvSpPr>
            <a:spLocks noGrp="1"/>
          </p:cNvSpPr>
          <p:nvPr>
            <p:ph sz="quarter" idx="10"/>
          </p:nvPr>
        </p:nvSpPr>
        <p:spPr>
          <a:xfrm>
            <a:off x="949327" y="908685"/>
            <a:ext cx="3787775" cy="37590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11"/>
          </p:nvPr>
        </p:nvSpPr>
        <p:spPr>
          <a:xfrm>
            <a:off x="4876800" y="908686"/>
            <a:ext cx="3779838" cy="18230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2"/>
          </p:nvPr>
        </p:nvSpPr>
        <p:spPr>
          <a:xfrm>
            <a:off x="4876800" y="2837497"/>
            <a:ext cx="3779838" cy="1830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7322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7" name="Title 1"/>
          <p:cNvSpPr>
            <a:spLocks noGrp="1"/>
          </p:cNvSpPr>
          <p:nvPr>
            <p:ph type="title"/>
          </p:nvPr>
        </p:nvSpPr>
        <p:spPr>
          <a:xfrm>
            <a:off x="948776" y="359541"/>
            <a:ext cx="7707862" cy="488024"/>
          </a:xfrm>
          <a:prstGeom prst="rect">
            <a:avLst/>
          </a:prstGeom>
        </p:spPr>
        <p:txBody>
          <a:bodyPr/>
          <a:lstStyle>
            <a:lvl1pPr algn="l">
              <a:defRPr sz="2400">
                <a:solidFill>
                  <a:srgbClr val="006FA1"/>
                </a:solidFill>
              </a:defRPr>
            </a:lvl1pPr>
          </a:lstStyle>
          <a:p>
            <a:r>
              <a:rPr lang="en-US" dirty="0"/>
              <a:t>Click to edit Master title style</a:t>
            </a:r>
          </a:p>
        </p:txBody>
      </p:sp>
      <p:sp>
        <p:nvSpPr>
          <p:cNvPr id="4" name="Content Placeholder 3"/>
          <p:cNvSpPr>
            <a:spLocks noGrp="1"/>
          </p:cNvSpPr>
          <p:nvPr>
            <p:ph sz="quarter" idx="10"/>
          </p:nvPr>
        </p:nvSpPr>
        <p:spPr>
          <a:xfrm>
            <a:off x="949327" y="908686"/>
            <a:ext cx="3787775" cy="18230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955677" y="2840613"/>
            <a:ext cx="3781425" cy="1827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2"/>
          </p:nvPr>
        </p:nvSpPr>
        <p:spPr>
          <a:xfrm>
            <a:off x="4876800" y="908686"/>
            <a:ext cx="3779838" cy="18230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p:cNvSpPr>
            <a:spLocks noGrp="1"/>
          </p:cNvSpPr>
          <p:nvPr>
            <p:ph sz="quarter" idx="13"/>
          </p:nvPr>
        </p:nvSpPr>
        <p:spPr>
          <a:xfrm>
            <a:off x="4876800" y="2840613"/>
            <a:ext cx="3779838" cy="1827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0015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
          <p:cNvSpPr>
            <a:spLocks noGrp="1"/>
          </p:cNvSpPr>
          <p:nvPr>
            <p:ph type="title"/>
          </p:nvPr>
        </p:nvSpPr>
        <p:spPr bwMode="auto">
          <a:xfrm>
            <a:off x="949325" y="358775"/>
            <a:ext cx="770731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anchor="b" anchorCtr="0" compatLnSpc="1">
            <a:prstTxWarp prst="textNoShape">
              <a:avLst/>
            </a:prstTxWarp>
          </a:bodyPr>
          <a:lstStyle/>
          <a:p>
            <a:pPr lvl="0"/>
            <a:r>
              <a:rPr lang="en-US" altLang="x-none" dirty="0"/>
              <a:t>Click to edit Master title style</a:t>
            </a:r>
          </a:p>
        </p:txBody>
      </p:sp>
      <p:sp>
        <p:nvSpPr>
          <p:cNvPr id="4" name="Text Placeholder 3"/>
          <p:cNvSpPr>
            <a:spLocks noGrp="1"/>
          </p:cNvSpPr>
          <p:nvPr>
            <p:ph type="body" idx="1"/>
          </p:nvPr>
        </p:nvSpPr>
        <p:spPr>
          <a:xfrm>
            <a:off x="949325" y="903288"/>
            <a:ext cx="7707313" cy="3763962"/>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4"/>
          <p:cNvSpPr>
            <a:spLocks noGrp="1"/>
          </p:cNvSpPr>
          <p:nvPr>
            <p:ph type="sldNum" sz="quarter" idx="4"/>
          </p:nvPr>
        </p:nvSpPr>
        <p:spPr>
          <a:xfrm>
            <a:off x="109538" y="4811713"/>
            <a:ext cx="846137" cy="271462"/>
          </a:xfrm>
          <a:prstGeom prst="rect">
            <a:avLst/>
          </a:prstGeom>
        </p:spPr>
        <p:txBody>
          <a:bodyPr vert="horz" wrap="square" lIns="91440" tIns="45720" rIns="91440" bIns="45720" numCol="1" anchor="ctr" anchorCtr="0" compatLnSpc="1">
            <a:prstTxWarp prst="textNoShape">
              <a:avLst/>
            </a:prstTxWarp>
          </a:bodyPr>
          <a:lstStyle>
            <a:lvl1pPr>
              <a:defRPr sz="1800">
                <a:solidFill>
                  <a:schemeClr val="bg1"/>
                </a:solidFill>
                <a:latin typeface="Arial" charset="0"/>
              </a:defRPr>
            </a:lvl1pPr>
          </a:lstStyle>
          <a:p>
            <a:fld id="{55F788F5-986A-0649-AD29-17C9730CDBEC}" type="slidenum">
              <a:rPr lang="en-US" altLang="x-none" smtClean="0"/>
              <a:pPr/>
              <a:t>‹#›</a:t>
            </a:fld>
            <a:endParaRPr lang="en-US" altLang="x-none" dirty="0"/>
          </a:p>
        </p:txBody>
      </p:sp>
      <p:sp>
        <p:nvSpPr>
          <p:cNvPr id="17" name="Rectangle 16"/>
          <p:cNvSpPr>
            <a:spLocks noChangeArrowheads="1"/>
          </p:cNvSpPr>
          <p:nvPr userDrawn="1"/>
        </p:nvSpPr>
        <p:spPr bwMode="auto">
          <a:xfrm>
            <a:off x="0" y="4779110"/>
            <a:ext cx="9143999" cy="364390"/>
          </a:xfrm>
          <a:prstGeom prst="rect">
            <a:avLst/>
          </a:prstGeom>
          <a:solidFill>
            <a:srgbClr val="006FA1"/>
          </a:solidFill>
          <a:ln w="9525">
            <a:solidFill>
              <a:srgbClr val="006FA1"/>
            </a:solidFill>
            <a:miter lim="800000"/>
            <a:headEnd/>
            <a:tailEnd/>
          </a:ln>
          <a:effectLst>
            <a:outerShdw blurRad="25400" dist="12700" dir="2700000" algn="br" rotWithShape="0">
              <a:srgbClr val="000000">
                <a:alpha val="25000"/>
              </a:srgbClr>
            </a:outerShdw>
          </a:effectLst>
        </p:spPr>
        <p:txBody>
          <a:bodyPr anchor="ctr"/>
          <a:lstStyle>
            <a:lvl1pPr eaLnBrk="0" hangingPunct="0">
              <a:defRPr sz="2400">
                <a:solidFill>
                  <a:schemeClr val="tx1"/>
                </a:solidFill>
                <a:latin typeface="Source Sans Pro" charset="0"/>
                <a:ea typeface="ＭＳ Ｐゴシック" charset="-128"/>
              </a:defRPr>
            </a:lvl1pPr>
            <a:lvl2pPr marL="742950" indent="-285750" eaLnBrk="0" hangingPunct="0">
              <a:defRPr sz="2400">
                <a:solidFill>
                  <a:schemeClr val="tx1"/>
                </a:solidFill>
                <a:latin typeface="Source Sans Pro" charset="0"/>
                <a:ea typeface="ＭＳ Ｐゴシック" charset="-128"/>
              </a:defRPr>
            </a:lvl2pPr>
            <a:lvl3pPr marL="1143000" indent="-228600" eaLnBrk="0" hangingPunct="0">
              <a:defRPr sz="2400">
                <a:solidFill>
                  <a:schemeClr val="tx1"/>
                </a:solidFill>
                <a:latin typeface="Source Sans Pro" charset="0"/>
                <a:ea typeface="ＭＳ Ｐゴシック" charset="-128"/>
              </a:defRPr>
            </a:lvl3pPr>
            <a:lvl4pPr marL="1600200" indent="-228600" eaLnBrk="0" hangingPunct="0">
              <a:defRPr sz="2400">
                <a:solidFill>
                  <a:schemeClr val="tx1"/>
                </a:solidFill>
                <a:latin typeface="Source Sans Pro" charset="0"/>
                <a:ea typeface="ＭＳ Ｐゴシック" charset="-128"/>
              </a:defRPr>
            </a:lvl4pPr>
            <a:lvl5pPr marL="2057400" indent="-228600" eaLnBrk="0" hangingPunct="0">
              <a:defRPr sz="2400">
                <a:solidFill>
                  <a:schemeClr val="tx1"/>
                </a:solidFill>
                <a:latin typeface="Source Sans Pro"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Source Sans Pro"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Source Sans Pro"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Source Sans Pro"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Source Sans Pro" charset="0"/>
                <a:ea typeface="ＭＳ Ｐゴシック" charset="-128"/>
              </a:defRPr>
            </a:lvl9pPr>
          </a:lstStyle>
          <a:p>
            <a:pPr algn="ctr" eaLnBrk="1" hangingPunct="1"/>
            <a:endParaRPr lang="x-none" altLang="x-none" sz="1800">
              <a:solidFill>
                <a:srgbClr val="FFFFFF"/>
              </a:solidFill>
              <a:latin typeface="Arial" charset="0"/>
            </a:endParaRPr>
          </a:p>
        </p:txBody>
      </p:sp>
      <p:grpSp>
        <p:nvGrpSpPr>
          <p:cNvPr id="8" name="Group 7"/>
          <p:cNvGrpSpPr/>
          <p:nvPr userDrawn="1"/>
        </p:nvGrpSpPr>
        <p:grpSpPr>
          <a:xfrm>
            <a:off x="7142717" y="4711424"/>
            <a:ext cx="2001282" cy="484459"/>
            <a:chOff x="7142717" y="4711424"/>
            <a:chExt cx="2001282" cy="484459"/>
          </a:xfrm>
        </p:grpSpPr>
        <p:pic>
          <p:nvPicPr>
            <p:cNvPr id="9" name="Picture 8"/>
            <p:cNvPicPr>
              <a:picLocks noChangeAspect="1"/>
            </p:cNvPicPr>
            <p:nvPr userDrawn="1"/>
          </p:nvPicPr>
          <p:blipFill rotWithShape="1">
            <a:blip r:embed="rId10">
              <a:extLst>
                <a:ext uri="{28A0092B-C50C-407E-A947-70E740481C1C}">
                  <a14:useLocalDpi xmlns:a14="http://schemas.microsoft.com/office/drawing/2010/main"/>
                </a:ext>
              </a:extLst>
            </a:blip>
            <a:srcRect l="18400" t="40337" r="14225" b="30881"/>
            <a:stretch/>
          </p:blipFill>
          <p:spPr>
            <a:xfrm>
              <a:off x="7405635" y="4772966"/>
              <a:ext cx="1738364" cy="371789"/>
            </a:xfrm>
            <a:prstGeom prst="rect">
              <a:avLst/>
            </a:prstGeom>
          </p:spPr>
        </p:pic>
        <p:grpSp>
          <p:nvGrpSpPr>
            <p:cNvPr id="11" name="Group 3"/>
            <p:cNvGrpSpPr>
              <a:grpSpLocks/>
            </p:cNvGrpSpPr>
            <p:nvPr userDrawn="1"/>
          </p:nvGrpSpPr>
          <p:grpSpPr bwMode="auto">
            <a:xfrm>
              <a:off x="7142717" y="4711424"/>
              <a:ext cx="484459" cy="484459"/>
              <a:chOff x="7440620" y="4065374"/>
              <a:chExt cx="1031510" cy="1031510"/>
            </a:xfrm>
          </p:grpSpPr>
          <p:sp>
            <p:nvSpPr>
              <p:cNvPr id="12" name="Oval 11"/>
              <p:cNvSpPr/>
              <p:nvPr/>
            </p:nvSpPr>
            <p:spPr>
              <a:xfrm>
                <a:off x="7440620" y="4065374"/>
                <a:ext cx="1031510" cy="10315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grpSp>
            <p:nvGrpSpPr>
              <p:cNvPr id="13" name="Group 7"/>
              <p:cNvGrpSpPr>
                <a:grpSpLocks noChangeAspect="1"/>
              </p:cNvGrpSpPr>
              <p:nvPr/>
            </p:nvGrpSpPr>
            <p:grpSpPr bwMode="auto">
              <a:xfrm>
                <a:off x="7729616" y="4170407"/>
                <a:ext cx="441164" cy="772906"/>
                <a:chOff x="4694" y="2761"/>
                <a:chExt cx="508" cy="890"/>
              </a:xfrm>
              <a:solidFill>
                <a:srgbClr val="006FA1"/>
              </a:solidFill>
            </p:grpSpPr>
            <p:sp>
              <p:nvSpPr>
                <p:cNvPr id="14" name="Freeform 8"/>
                <p:cNvSpPr>
                  <a:spLocks/>
                </p:cNvSpPr>
                <p:nvPr/>
              </p:nvSpPr>
              <p:spPr bwMode="auto">
                <a:xfrm>
                  <a:off x="5024" y="3357"/>
                  <a:ext cx="178" cy="294"/>
                </a:xfrm>
                <a:custGeom>
                  <a:avLst/>
                  <a:gdLst>
                    <a:gd name="T0" fmla="*/ 178 w 178"/>
                    <a:gd name="T1" fmla="*/ 294 h 294"/>
                    <a:gd name="T2" fmla="*/ 178 w 178"/>
                    <a:gd name="T3" fmla="*/ 294 h 294"/>
                    <a:gd name="T4" fmla="*/ 160 w 178"/>
                    <a:gd name="T5" fmla="*/ 282 h 294"/>
                    <a:gd name="T6" fmla="*/ 144 w 178"/>
                    <a:gd name="T7" fmla="*/ 268 h 294"/>
                    <a:gd name="T8" fmla="*/ 132 w 178"/>
                    <a:gd name="T9" fmla="*/ 254 h 294"/>
                    <a:gd name="T10" fmla="*/ 120 w 178"/>
                    <a:gd name="T11" fmla="*/ 240 h 294"/>
                    <a:gd name="T12" fmla="*/ 112 w 178"/>
                    <a:gd name="T13" fmla="*/ 224 h 294"/>
                    <a:gd name="T14" fmla="*/ 106 w 178"/>
                    <a:gd name="T15" fmla="*/ 208 h 294"/>
                    <a:gd name="T16" fmla="*/ 102 w 178"/>
                    <a:gd name="T17" fmla="*/ 192 h 294"/>
                    <a:gd name="T18" fmla="*/ 100 w 178"/>
                    <a:gd name="T19" fmla="*/ 174 h 294"/>
                    <a:gd name="T20" fmla="*/ 100 w 178"/>
                    <a:gd name="T21" fmla="*/ 158 h 294"/>
                    <a:gd name="T22" fmla="*/ 102 w 178"/>
                    <a:gd name="T23" fmla="*/ 140 h 294"/>
                    <a:gd name="T24" fmla="*/ 106 w 178"/>
                    <a:gd name="T25" fmla="*/ 122 h 294"/>
                    <a:gd name="T26" fmla="*/ 112 w 178"/>
                    <a:gd name="T27" fmla="*/ 104 h 294"/>
                    <a:gd name="T28" fmla="*/ 118 w 178"/>
                    <a:gd name="T29" fmla="*/ 88 h 294"/>
                    <a:gd name="T30" fmla="*/ 126 w 178"/>
                    <a:gd name="T31" fmla="*/ 70 h 294"/>
                    <a:gd name="T32" fmla="*/ 136 w 178"/>
                    <a:gd name="T33" fmla="*/ 54 h 294"/>
                    <a:gd name="T34" fmla="*/ 148 w 178"/>
                    <a:gd name="T35" fmla="*/ 38 h 294"/>
                    <a:gd name="T36" fmla="*/ 76 w 178"/>
                    <a:gd name="T37" fmla="*/ 0 h 294"/>
                    <a:gd name="T38" fmla="*/ 76 w 178"/>
                    <a:gd name="T39" fmla="*/ 0 h 294"/>
                    <a:gd name="T40" fmla="*/ 60 w 178"/>
                    <a:gd name="T41" fmla="*/ 12 h 294"/>
                    <a:gd name="T42" fmla="*/ 46 w 178"/>
                    <a:gd name="T43" fmla="*/ 26 h 294"/>
                    <a:gd name="T44" fmla="*/ 34 w 178"/>
                    <a:gd name="T45" fmla="*/ 44 h 294"/>
                    <a:gd name="T46" fmla="*/ 24 w 178"/>
                    <a:gd name="T47" fmla="*/ 60 h 294"/>
                    <a:gd name="T48" fmla="*/ 16 w 178"/>
                    <a:gd name="T49" fmla="*/ 80 h 294"/>
                    <a:gd name="T50" fmla="*/ 8 w 178"/>
                    <a:gd name="T51" fmla="*/ 98 h 294"/>
                    <a:gd name="T52" fmla="*/ 4 w 178"/>
                    <a:gd name="T53" fmla="*/ 120 h 294"/>
                    <a:gd name="T54" fmla="*/ 0 w 178"/>
                    <a:gd name="T55" fmla="*/ 140 h 294"/>
                    <a:gd name="T56" fmla="*/ 0 w 178"/>
                    <a:gd name="T57" fmla="*/ 160 h 294"/>
                    <a:gd name="T58" fmla="*/ 0 w 178"/>
                    <a:gd name="T59" fmla="*/ 182 h 294"/>
                    <a:gd name="T60" fmla="*/ 2 w 178"/>
                    <a:gd name="T61" fmla="*/ 202 h 294"/>
                    <a:gd name="T62" fmla="*/ 6 w 178"/>
                    <a:gd name="T63" fmla="*/ 222 h 294"/>
                    <a:gd name="T64" fmla="*/ 12 w 178"/>
                    <a:gd name="T65" fmla="*/ 242 h 294"/>
                    <a:gd name="T66" fmla="*/ 20 w 178"/>
                    <a:gd name="T67" fmla="*/ 260 h 294"/>
                    <a:gd name="T68" fmla="*/ 28 w 178"/>
                    <a:gd name="T69" fmla="*/ 278 h 294"/>
                    <a:gd name="T70" fmla="*/ 38 w 178"/>
                    <a:gd name="T71" fmla="*/ 294 h 294"/>
                    <a:gd name="T72" fmla="*/ 178 w 178"/>
                    <a:gd name="T73"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8" h="294">
                      <a:moveTo>
                        <a:pt x="178" y="294"/>
                      </a:moveTo>
                      <a:lnTo>
                        <a:pt x="178" y="294"/>
                      </a:lnTo>
                      <a:lnTo>
                        <a:pt x="160" y="282"/>
                      </a:lnTo>
                      <a:lnTo>
                        <a:pt x="144" y="268"/>
                      </a:lnTo>
                      <a:lnTo>
                        <a:pt x="132" y="254"/>
                      </a:lnTo>
                      <a:lnTo>
                        <a:pt x="120" y="240"/>
                      </a:lnTo>
                      <a:lnTo>
                        <a:pt x="112" y="224"/>
                      </a:lnTo>
                      <a:lnTo>
                        <a:pt x="106" y="208"/>
                      </a:lnTo>
                      <a:lnTo>
                        <a:pt x="102" y="192"/>
                      </a:lnTo>
                      <a:lnTo>
                        <a:pt x="100" y="174"/>
                      </a:lnTo>
                      <a:lnTo>
                        <a:pt x="100" y="158"/>
                      </a:lnTo>
                      <a:lnTo>
                        <a:pt x="102" y="140"/>
                      </a:lnTo>
                      <a:lnTo>
                        <a:pt x="106" y="122"/>
                      </a:lnTo>
                      <a:lnTo>
                        <a:pt x="112" y="104"/>
                      </a:lnTo>
                      <a:lnTo>
                        <a:pt x="118" y="88"/>
                      </a:lnTo>
                      <a:lnTo>
                        <a:pt x="126" y="70"/>
                      </a:lnTo>
                      <a:lnTo>
                        <a:pt x="136" y="54"/>
                      </a:lnTo>
                      <a:lnTo>
                        <a:pt x="148" y="38"/>
                      </a:lnTo>
                      <a:lnTo>
                        <a:pt x="76" y="0"/>
                      </a:lnTo>
                      <a:lnTo>
                        <a:pt x="76" y="0"/>
                      </a:lnTo>
                      <a:lnTo>
                        <a:pt x="60" y="12"/>
                      </a:lnTo>
                      <a:lnTo>
                        <a:pt x="46" y="26"/>
                      </a:lnTo>
                      <a:lnTo>
                        <a:pt x="34" y="44"/>
                      </a:lnTo>
                      <a:lnTo>
                        <a:pt x="24" y="60"/>
                      </a:lnTo>
                      <a:lnTo>
                        <a:pt x="16" y="80"/>
                      </a:lnTo>
                      <a:lnTo>
                        <a:pt x="8" y="98"/>
                      </a:lnTo>
                      <a:lnTo>
                        <a:pt x="4" y="120"/>
                      </a:lnTo>
                      <a:lnTo>
                        <a:pt x="0" y="140"/>
                      </a:lnTo>
                      <a:lnTo>
                        <a:pt x="0" y="160"/>
                      </a:lnTo>
                      <a:lnTo>
                        <a:pt x="0" y="182"/>
                      </a:lnTo>
                      <a:lnTo>
                        <a:pt x="2" y="202"/>
                      </a:lnTo>
                      <a:lnTo>
                        <a:pt x="6" y="222"/>
                      </a:lnTo>
                      <a:lnTo>
                        <a:pt x="12" y="242"/>
                      </a:lnTo>
                      <a:lnTo>
                        <a:pt x="20" y="260"/>
                      </a:lnTo>
                      <a:lnTo>
                        <a:pt x="28" y="278"/>
                      </a:lnTo>
                      <a:lnTo>
                        <a:pt x="38" y="294"/>
                      </a:lnTo>
                      <a:lnTo>
                        <a:pt x="178" y="2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l" rtl="0" fontAlgn="auto">
                    <a:spcBef>
                      <a:spcPts val="0"/>
                    </a:spcBef>
                    <a:spcAft>
                      <a:spcPts val="0"/>
                    </a:spcAft>
                    <a:defRPr/>
                  </a:pPr>
                  <a:endParaRPr lang="en-US">
                    <a:latin typeface="+mn-lt"/>
                    <a:cs typeface="+mn-cs"/>
                  </a:endParaRPr>
                </a:p>
              </p:txBody>
            </p:sp>
            <p:sp>
              <p:nvSpPr>
                <p:cNvPr id="15" name="Freeform 9"/>
                <p:cNvSpPr>
                  <a:spLocks/>
                </p:cNvSpPr>
                <p:nvPr/>
              </p:nvSpPr>
              <p:spPr bwMode="auto">
                <a:xfrm>
                  <a:off x="4716" y="2761"/>
                  <a:ext cx="472" cy="890"/>
                </a:xfrm>
                <a:custGeom>
                  <a:avLst/>
                  <a:gdLst>
                    <a:gd name="T0" fmla="*/ 304 w 472"/>
                    <a:gd name="T1" fmla="*/ 890 h 890"/>
                    <a:gd name="T2" fmla="*/ 280 w 472"/>
                    <a:gd name="T3" fmla="*/ 802 h 890"/>
                    <a:gd name="T4" fmla="*/ 284 w 472"/>
                    <a:gd name="T5" fmla="*/ 710 h 890"/>
                    <a:gd name="T6" fmla="*/ 302 w 472"/>
                    <a:gd name="T7" fmla="*/ 652 h 890"/>
                    <a:gd name="T8" fmla="*/ 334 w 472"/>
                    <a:gd name="T9" fmla="*/ 602 h 890"/>
                    <a:gd name="T10" fmla="*/ 404 w 472"/>
                    <a:gd name="T11" fmla="*/ 528 h 890"/>
                    <a:gd name="T12" fmla="*/ 454 w 472"/>
                    <a:gd name="T13" fmla="*/ 464 h 890"/>
                    <a:gd name="T14" fmla="*/ 472 w 472"/>
                    <a:gd name="T15" fmla="*/ 406 h 890"/>
                    <a:gd name="T16" fmla="*/ 470 w 472"/>
                    <a:gd name="T17" fmla="*/ 354 h 890"/>
                    <a:gd name="T18" fmla="*/ 444 w 472"/>
                    <a:gd name="T19" fmla="*/ 268 h 890"/>
                    <a:gd name="T20" fmla="*/ 394 w 472"/>
                    <a:gd name="T21" fmla="*/ 186 h 890"/>
                    <a:gd name="T22" fmla="*/ 328 w 472"/>
                    <a:gd name="T23" fmla="*/ 112 h 890"/>
                    <a:gd name="T24" fmla="*/ 254 w 472"/>
                    <a:gd name="T25" fmla="*/ 50 h 890"/>
                    <a:gd name="T26" fmla="*/ 178 w 472"/>
                    <a:gd name="T27" fmla="*/ 0 h 890"/>
                    <a:gd name="T28" fmla="*/ 190 w 472"/>
                    <a:gd name="T29" fmla="*/ 36 h 890"/>
                    <a:gd name="T30" fmla="*/ 184 w 472"/>
                    <a:gd name="T31" fmla="*/ 90 h 890"/>
                    <a:gd name="T32" fmla="*/ 158 w 472"/>
                    <a:gd name="T33" fmla="*/ 146 h 890"/>
                    <a:gd name="T34" fmla="*/ 78 w 472"/>
                    <a:gd name="T35" fmla="*/ 264 h 890"/>
                    <a:gd name="T36" fmla="*/ 18 w 472"/>
                    <a:gd name="T37" fmla="*/ 364 h 890"/>
                    <a:gd name="T38" fmla="*/ 0 w 472"/>
                    <a:gd name="T39" fmla="*/ 424 h 890"/>
                    <a:gd name="T40" fmla="*/ 8 w 472"/>
                    <a:gd name="T41" fmla="*/ 484 h 890"/>
                    <a:gd name="T42" fmla="*/ 48 w 472"/>
                    <a:gd name="T43" fmla="*/ 546 h 890"/>
                    <a:gd name="T44" fmla="*/ 126 w 472"/>
                    <a:gd name="T45" fmla="*/ 606 h 890"/>
                    <a:gd name="T46" fmla="*/ 170 w 472"/>
                    <a:gd name="T47" fmla="*/ 608 h 890"/>
                    <a:gd name="T48" fmla="*/ 204 w 472"/>
                    <a:gd name="T49" fmla="*/ 546 h 890"/>
                    <a:gd name="T50" fmla="*/ 192 w 472"/>
                    <a:gd name="T51" fmla="*/ 520 h 890"/>
                    <a:gd name="T52" fmla="*/ 144 w 472"/>
                    <a:gd name="T53" fmla="*/ 484 h 890"/>
                    <a:gd name="T54" fmla="*/ 118 w 472"/>
                    <a:gd name="T55" fmla="*/ 446 h 890"/>
                    <a:gd name="T56" fmla="*/ 108 w 472"/>
                    <a:gd name="T57" fmla="*/ 408 h 890"/>
                    <a:gd name="T58" fmla="*/ 118 w 472"/>
                    <a:gd name="T59" fmla="*/ 352 h 890"/>
                    <a:gd name="T60" fmla="*/ 160 w 472"/>
                    <a:gd name="T61" fmla="*/ 264 h 890"/>
                    <a:gd name="T62" fmla="*/ 204 w 472"/>
                    <a:gd name="T63" fmla="*/ 170 h 890"/>
                    <a:gd name="T64" fmla="*/ 220 w 472"/>
                    <a:gd name="T65" fmla="*/ 104 h 890"/>
                    <a:gd name="T66" fmla="*/ 218 w 472"/>
                    <a:gd name="T67" fmla="*/ 70 h 890"/>
                    <a:gd name="T68" fmla="*/ 296 w 472"/>
                    <a:gd name="T69" fmla="*/ 172 h 890"/>
                    <a:gd name="T70" fmla="*/ 350 w 472"/>
                    <a:gd name="T71" fmla="*/ 276 h 890"/>
                    <a:gd name="T72" fmla="*/ 366 w 472"/>
                    <a:gd name="T73" fmla="*/ 338 h 890"/>
                    <a:gd name="T74" fmla="*/ 366 w 472"/>
                    <a:gd name="T75" fmla="*/ 376 h 890"/>
                    <a:gd name="T76" fmla="*/ 354 w 472"/>
                    <a:gd name="T77" fmla="*/ 424 h 890"/>
                    <a:gd name="T78" fmla="*/ 328 w 472"/>
                    <a:gd name="T79" fmla="*/ 464 h 890"/>
                    <a:gd name="T80" fmla="*/ 238 w 472"/>
                    <a:gd name="T81" fmla="*/ 556 h 890"/>
                    <a:gd name="T82" fmla="*/ 210 w 472"/>
                    <a:gd name="T83" fmla="*/ 596 h 890"/>
                    <a:gd name="T84" fmla="*/ 188 w 472"/>
                    <a:gd name="T85" fmla="*/ 646 h 890"/>
                    <a:gd name="T86" fmla="*/ 166 w 472"/>
                    <a:gd name="T87" fmla="*/ 766 h 890"/>
                    <a:gd name="T88" fmla="*/ 168 w 472"/>
                    <a:gd name="T89" fmla="*/ 89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890">
                      <a:moveTo>
                        <a:pt x="168" y="890"/>
                      </a:moveTo>
                      <a:lnTo>
                        <a:pt x="304" y="890"/>
                      </a:lnTo>
                      <a:lnTo>
                        <a:pt x="304" y="890"/>
                      </a:lnTo>
                      <a:lnTo>
                        <a:pt x="292" y="862"/>
                      </a:lnTo>
                      <a:lnTo>
                        <a:pt x="284" y="832"/>
                      </a:lnTo>
                      <a:lnTo>
                        <a:pt x="280" y="802"/>
                      </a:lnTo>
                      <a:lnTo>
                        <a:pt x="278" y="770"/>
                      </a:lnTo>
                      <a:lnTo>
                        <a:pt x="280" y="740"/>
                      </a:lnTo>
                      <a:lnTo>
                        <a:pt x="284" y="710"/>
                      </a:lnTo>
                      <a:lnTo>
                        <a:pt x="292" y="680"/>
                      </a:lnTo>
                      <a:lnTo>
                        <a:pt x="302" y="652"/>
                      </a:lnTo>
                      <a:lnTo>
                        <a:pt x="302" y="652"/>
                      </a:lnTo>
                      <a:lnTo>
                        <a:pt x="310" y="634"/>
                      </a:lnTo>
                      <a:lnTo>
                        <a:pt x="322" y="618"/>
                      </a:lnTo>
                      <a:lnTo>
                        <a:pt x="334" y="602"/>
                      </a:lnTo>
                      <a:lnTo>
                        <a:pt x="346" y="586"/>
                      </a:lnTo>
                      <a:lnTo>
                        <a:pt x="376" y="558"/>
                      </a:lnTo>
                      <a:lnTo>
                        <a:pt x="404" y="528"/>
                      </a:lnTo>
                      <a:lnTo>
                        <a:pt x="432" y="496"/>
                      </a:lnTo>
                      <a:lnTo>
                        <a:pt x="442" y="480"/>
                      </a:lnTo>
                      <a:lnTo>
                        <a:pt x="454" y="464"/>
                      </a:lnTo>
                      <a:lnTo>
                        <a:pt x="462" y="446"/>
                      </a:lnTo>
                      <a:lnTo>
                        <a:pt x="468" y="426"/>
                      </a:lnTo>
                      <a:lnTo>
                        <a:pt x="472" y="406"/>
                      </a:lnTo>
                      <a:lnTo>
                        <a:pt x="472" y="384"/>
                      </a:lnTo>
                      <a:lnTo>
                        <a:pt x="472" y="384"/>
                      </a:lnTo>
                      <a:lnTo>
                        <a:pt x="470" y="354"/>
                      </a:lnTo>
                      <a:lnTo>
                        <a:pt x="464" y="326"/>
                      </a:lnTo>
                      <a:lnTo>
                        <a:pt x="456" y="296"/>
                      </a:lnTo>
                      <a:lnTo>
                        <a:pt x="444" y="268"/>
                      </a:lnTo>
                      <a:lnTo>
                        <a:pt x="430" y="240"/>
                      </a:lnTo>
                      <a:lnTo>
                        <a:pt x="412" y="212"/>
                      </a:lnTo>
                      <a:lnTo>
                        <a:pt x="394" y="186"/>
                      </a:lnTo>
                      <a:lnTo>
                        <a:pt x="374" y="160"/>
                      </a:lnTo>
                      <a:lnTo>
                        <a:pt x="352" y="136"/>
                      </a:lnTo>
                      <a:lnTo>
                        <a:pt x="328" y="112"/>
                      </a:lnTo>
                      <a:lnTo>
                        <a:pt x="304" y="90"/>
                      </a:lnTo>
                      <a:lnTo>
                        <a:pt x="280" y="68"/>
                      </a:lnTo>
                      <a:lnTo>
                        <a:pt x="254" y="50"/>
                      </a:lnTo>
                      <a:lnTo>
                        <a:pt x="230" y="32"/>
                      </a:lnTo>
                      <a:lnTo>
                        <a:pt x="204" y="14"/>
                      </a:lnTo>
                      <a:lnTo>
                        <a:pt x="178" y="0"/>
                      </a:lnTo>
                      <a:lnTo>
                        <a:pt x="178" y="0"/>
                      </a:lnTo>
                      <a:lnTo>
                        <a:pt x="186" y="18"/>
                      </a:lnTo>
                      <a:lnTo>
                        <a:pt x="190" y="36"/>
                      </a:lnTo>
                      <a:lnTo>
                        <a:pt x="190" y="54"/>
                      </a:lnTo>
                      <a:lnTo>
                        <a:pt x="188" y="72"/>
                      </a:lnTo>
                      <a:lnTo>
                        <a:pt x="184" y="90"/>
                      </a:lnTo>
                      <a:lnTo>
                        <a:pt x="178" y="108"/>
                      </a:lnTo>
                      <a:lnTo>
                        <a:pt x="168" y="128"/>
                      </a:lnTo>
                      <a:lnTo>
                        <a:pt x="158" y="146"/>
                      </a:lnTo>
                      <a:lnTo>
                        <a:pt x="134" y="184"/>
                      </a:lnTo>
                      <a:lnTo>
                        <a:pt x="106" y="224"/>
                      </a:lnTo>
                      <a:lnTo>
                        <a:pt x="78" y="264"/>
                      </a:lnTo>
                      <a:lnTo>
                        <a:pt x="50" y="302"/>
                      </a:lnTo>
                      <a:lnTo>
                        <a:pt x="26" y="342"/>
                      </a:lnTo>
                      <a:lnTo>
                        <a:pt x="18" y="364"/>
                      </a:lnTo>
                      <a:lnTo>
                        <a:pt x="10" y="384"/>
                      </a:lnTo>
                      <a:lnTo>
                        <a:pt x="4" y="404"/>
                      </a:lnTo>
                      <a:lnTo>
                        <a:pt x="0" y="424"/>
                      </a:lnTo>
                      <a:lnTo>
                        <a:pt x="0" y="444"/>
                      </a:lnTo>
                      <a:lnTo>
                        <a:pt x="2" y="464"/>
                      </a:lnTo>
                      <a:lnTo>
                        <a:pt x="8" y="484"/>
                      </a:lnTo>
                      <a:lnTo>
                        <a:pt x="18" y="504"/>
                      </a:lnTo>
                      <a:lnTo>
                        <a:pt x="30" y="526"/>
                      </a:lnTo>
                      <a:lnTo>
                        <a:pt x="48" y="546"/>
                      </a:lnTo>
                      <a:lnTo>
                        <a:pt x="70" y="566"/>
                      </a:lnTo>
                      <a:lnTo>
                        <a:pt x="96" y="586"/>
                      </a:lnTo>
                      <a:lnTo>
                        <a:pt x="126" y="606"/>
                      </a:lnTo>
                      <a:lnTo>
                        <a:pt x="162" y="626"/>
                      </a:lnTo>
                      <a:lnTo>
                        <a:pt x="162" y="626"/>
                      </a:lnTo>
                      <a:lnTo>
                        <a:pt x="170" y="608"/>
                      </a:lnTo>
                      <a:lnTo>
                        <a:pt x="186" y="574"/>
                      </a:lnTo>
                      <a:lnTo>
                        <a:pt x="186" y="574"/>
                      </a:lnTo>
                      <a:lnTo>
                        <a:pt x="204" y="546"/>
                      </a:lnTo>
                      <a:lnTo>
                        <a:pt x="214" y="530"/>
                      </a:lnTo>
                      <a:lnTo>
                        <a:pt x="214" y="530"/>
                      </a:lnTo>
                      <a:lnTo>
                        <a:pt x="192" y="520"/>
                      </a:lnTo>
                      <a:lnTo>
                        <a:pt x="174" y="508"/>
                      </a:lnTo>
                      <a:lnTo>
                        <a:pt x="158" y="496"/>
                      </a:lnTo>
                      <a:lnTo>
                        <a:pt x="144" y="484"/>
                      </a:lnTo>
                      <a:lnTo>
                        <a:pt x="132" y="472"/>
                      </a:lnTo>
                      <a:lnTo>
                        <a:pt x="124" y="460"/>
                      </a:lnTo>
                      <a:lnTo>
                        <a:pt x="118" y="446"/>
                      </a:lnTo>
                      <a:lnTo>
                        <a:pt x="112" y="434"/>
                      </a:lnTo>
                      <a:lnTo>
                        <a:pt x="110" y="420"/>
                      </a:lnTo>
                      <a:lnTo>
                        <a:pt x="108" y="408"/>
                      </a:lnTo>
                      <a:lnTo>
                        <a:pt x="110" y="394"/>
                      </a:lnTo>
                      <a:lnTo>
                        <a:pt x="112" y="380"/>
                      </a:lnTo>
                      <a:lnTo>
                        <a:pt x="118" y="352"/>
                      </a:lnTo>
                      <a:lnTo>
                        <a:pt x="130" y="324"/>
                      </a:lnTo>
                      <a:lnTo>
                        <a:pt x="144" y="294"/>
                      </a:lnTo>
                      <a:lnTo>
                        <a:pt x="160" y="264"/>
                      </a:lnTo>
                      <a:lnTo>
                        <a:pt x="176" y="232"/>
                      </a:lnTo>
                      <a:lnTo>
                        <a:pt x="192" y="200"/>
                      </a:lnTo>
                      <a:lnTo>
                        <a:pt x="204" y="170"/>
                      </a:lnTo>
                      <a:lnTo>
                        <a:pt x="214" y="136"/>
                      </a:lnTo>
                      <a:lnTo>
                        <a:pt x="218" y="120"/>
                      </a:lnTo>
                      <a:lnTo>
                        <a:pt x="220" y="104"/>
                      </a:lnTo>
                      <a:lnTo>
                        <a:pt x="220" y="88"/>
                      </a:lnTo>
                      <a:lnTo>
                        <a:pt x="218" y="70"/>
                      </a:lnTo>
                      <a:lnTo>
                        <a:pt x="218" y="70"/>
                      </a:lnTo>
                      <a:lnTo>
                        <a:pt x="244" y="100"/>
                      </a:lnTo>
                      <a:lnTo>
                        <a:pt x="270" y="134"/>
                      </a:lnTo>
                      <a:lnTo>
                        <a:pt x="296" y="172"/>
                      </a:lnTo>
                      <a:lnTo>
                        <a:pt x="320" y="212"/>
                      </a:lnTo>
                      <a:lnTo>
                        <a:pt x="340" y="256"/>
                      </a:lnTo>
                      <a:lnTo>
                        <a:pt x="350" y="276"/>
                      </a:lnTo>
                      <a:lnTo>
                        <a:pt x="356" y="298"/>
                      </a:lnTo>
                      <a:lnTo>
                        <a:pt x="362" y="318"/>
                      </a:lnTo>
                      <a:lnTo>
                        <a:pt x="366" y="338"/>
                      </a:lnTo>
                      <a:lnTo>
                        <a:pt x="368" y="358"/>
                      </a:lnTo>
                      <a:lnTo>
                        <a:pt x="366" y="376"/>
                      </a:lnTo>
                      <a:lnTo>
                        <a:pt x="366" y="376"/>
                      </a:lnTo>
                      <a:lnTo>
                        <a:pt x="364" y="392"/>
                      </a:lnTo>
                      <a:lnTo>
                        <a:pt x="360" y="408"/>
                      </a:lnTo>
                      <a:lnTo>
                        <a:pt x="354" y="424"/>
                      </a:lnTo>
                      <a:lnTo>
                        <a:pt x="346" y="438"/>
                      </a:lnTo>
                      <a:lnTo>
                        <a:pt x="338" y="450"/>
                      </a:lnTo>
                      <a:lnTo>
                        <a:pt x="328" y="464"/>
                      </a:lnTo>
                      <a:lnTo>
                        <a:pt x="308" y="488"/>
                      </a:lnTo>
                      <a:lnTo>
                        <a:pt x="262" y="532"/>
                      </a:lnTo>
                      <a:lnTo>
                        <a:pt x="238" y="556"/>
                      </a:lnTo>
                      <a:lnTo>
                        <a:pt x="218" y="582"/>
                      </a:lnTo>
                      <a:lnTo>
                        <a:pt x="218" y="582"/>
                      </a:lnTo>
                      <a:lnTo>
                        <a:pt x="210" y="596"/>
                      </a:lnTo>
                      <a:lnTo>
                        <a:pt x="202" y="612"/>
                      </a:lnTo>
                      <a:lnTo>
                        <a:pt x="194" y="628"/>
                      </a:lnTo>
                      <a:lnTo>
                        <a:pt x="188" y="646"/>
                      </a:lnTo>
                      <a:lnTo>
                        <a:pt x="178" y="684"/>
                      </a:lnTo>
                      <a:lnTo>
                        <a:pt x="170" y="724"/>
                      </a:lnTo>
                      <a:lnTo>
                        <a:pt x="166" y="766"/>
                      </a:lnTo>
                      <a:lnTo>
                        <a:pt x="166" y="808"/>
                      </a:lnTo>
                      <a:lnTo>
                        <a:pt x="166" y="850"/>
                      </a:lnTo>
                      <a:lnTo>
                        <a:pt x="168" y="890"/>
                      </a:lnTo>
                      <a:lnTo>
                        <a:pt x="168" y="8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l" rtl="0" fontAlgn="auto">
                    <a:spcBef>
                      <a:spcPts val="0"/>
                    </a:spcBef>
                    <a:spcAft>
                      <a:spcPts val="0"/>
                    </a:spcAft>
                    <a:defRPr/>
                  </a:pPr>
                  <a:endParaRPr lang="en-US">
                    <a:latin typeface="+mn-lt"/>
                    <a:cs typeface="+mn-cs"/>
                  </a:endParaRPr>
                </a:p>
              </p:txBody>
            </p:sp>
            <p:sp>
              <p:nvSpPr>
                <p:cNvPr id="16" name="Freeform 10"/>
                <p:cNvSpPr>
                  <a:spLocks/>
                </p:cNvSpPr>
                <p:nvPr/>
              </p:nvSpPr>
              <p:spPr bwMode="auto">
                <a:xfrm>
                  <a:off x="4694" y="3339"/>
                  <a:ext cx="174" cy="312"/>
                </a:xfrm>
                <a:custGeom>
                  <a:avLst/>
                  <a:gdLst>
                    <a:gd name="T0" fmla="*/ 174 w 174"/>
                    <a:gd name="T1" fmla="*/ 78 h 312"/>
                    <a:gd name="T2" fmla="*/ 174 w 174"/>
                    <a:gd name="T3" fmla="*/ 78 h 312"/>
                    <a:gd name="T4" fmla="*/ 156 w 174"/>
                    <a:gd name="T5" fmla="*/ 68 h 312"/>
                    <a:gd name="T6" fmla="*/ 122 w 174"/>
                    <a:gd name="T7" fmla="*/ 50 h 312"/>
                    <a:gd name="T8" fmla="*/ 122 w 174"/>
                    <a:gd name="T9" fmla="*/ 50 h 312"/>
                    <a:gd name="T10" fmla="*/ 100 w 174"/>
                    <a:gd name="T11" fmla="*/ 34 h 312"/>
                    <a:gd name="T12" fmla="*/ 76 w 174"/>
                    <a:gd name="T13" fmla="*/ 18 h 312"/>
                    <a:gd name="T14" fmla="*/ 52 w 174"/>
                    <a:gd name="T15" fmla="*/ 0 h 312"/>
                    <a:gd name="T16" fmla="*/ 52 w 174"/>
                    <a:gd name="T17" fmla="*/ 0 h 312"/>
                    <a:gd name="T18" fmla="*/ 62 w 174"/>
                    <a:gd name="T19" fmla="*/ 40 h 312"/>
                    <a:gd name="T20" fmla="*/ 68 w 174"/>
                    <a:gd name="T21" fmla="*/ 84 h 312"/>
                    <a:gd name="T22" fmla="*/ 72 w 174"/>
                    <a:gd name="T23" fmla="*/ 126 h 312"/>
                    <a:gd name="T24" fmla="*/ 70 w 174"/>
                    <a:gd name="T25" fmla="*/ 148 h 312"/>
                    <a:gd name="T26" fmla="*/ 70 w 174"/>
                    <a:gd name="T27" fmla="*/ 168 h 312"/>
                    <a:gd name="T28" fmla="*/ 66 w 174"/>
                    <a:gd name="T29" fmla="*/ 188 h 312"/>
                    <a:gd name="T30" fmla="*/ 62 w 174"/>
                    <a:gd name="T31" fmla="*/ 208 h 312"/>
                    <a:gd name="T32" fmla="*/ 56 w 174"/>
                    <a:gd name="T33" fmla="*/ 228 h 312"/>
                    <a:gd name="T34" fmla="*/ 48 w 174"/>
                    <a:gd name="T35" fmla="*/ 246 h 312"/>
                    <a:gd name="T36" fmla="*/ 38 w 174"/>
                    <a:gd name="T37" fmla="*/ 264 h 312"/>
                    <a:gd name="T38" fmla="*/ 28 w 174"/>
                    <a:gd name="T39" fmla="*/ 282 h 312"/>
                    <a:gd name="T40" fmla="*/ 14 w 174"/>
                    <a:gd name="T41" fmla="*/ 296 h 312"/>
                    <a:gd name="T42" fmla="*/ 0 w 174"/>
                    <a:gd name="T43" fmla="*/ 312 h 312"/>
                    <a:gd name="T44" fmla="*/ 160 w 174"/>
                    <a:gd name="T45" fmla="*/ 312 h 312"/>
                    <a:gd name="T46" fmla="*/ 160 w 174"/>
                    <a:gd name="T47" fmla="*/ 312 h 312"/>
                    <a:gd name="T48" fmla="*/ 158 w 174"/>
                    <a:gd name="T49" fmla="*/ 246 h 312"/>
                    <a:gd name="T50" fmla="*/ 160 w 174"/>
                    <a:gd name="T51" fmla="*/ 188 h 312"/>
                    <a:gd name="T52" fmla="*/ 166 w 174"/>
                    <a:gd name="T53" fmla="*/ 134 h 312"/>
                    <a:gd name="T54" fmla="*/ 174 w 174"/>
                    <a:gd name="T55" fmla="*/ 78 h 312"/>
                    <a:gd name="T56" fmla="*/ 174 w 174"/>
                    <a:gd name="T57" fmla="*/ 78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4" h="312">
                      <a:moveTo>
                        <a:pt x="174" y="78"/>
                      </a:moveTo>
                      <a:lnTo>
                        <a:pt x="174" y="78"/>
                      </a:lnTo>
                      <a:lnTo>
                        <a:pt x="156" y="68"/>
                      </a:lnTo>
                      <a:lnTo>
                        <a:pt x="122" y="50"/>
                      </a:lnTo>
                      <a:lnTo>
                        <a:pt x="122" y="50"/>
                      </a:lnTo>
                      <a:lnTo>
                        <a:pt x="100" y="34"/>
                      </a:lnTo>
                      <a:lnTo>
                        <a:pt x="76" y="18"/>
                      </a:lnTo>
                      <a:lnTo>
                        <a:pt x="52" y="0"/>
                      </a:lnTo>
                      <a:lnTo>
                        <a:pt x="52" y="0"/>
                      </a:lnTo>
                      <a:lnTo>
                        <a:pt x="62" y="40"/>
                      </a:lnTo>
                      <a:lnTo>
                        <a:pt x="68" y="84"/>
                      </a:lnTo>
                      <a:lnTo>
                        <a:pt x="72" y="126"/>
                      </a:lnTo>
                      <a:lnTo>
                        <a:pt x="70" y="148"/>
                      </a:lnTo>
                      <a:lnTo>
                        <a:pt x="70" y="168"/>
                      </a:lnTo>
                      <a:lnTo>
                        <a:pt x="66" y="188"/>
                      </a:lnTo>
                      <a:lnTo>
                        <a:pt x="62" y="208"/>
                      </a:lnTo>
                      <a:lnTo>
                        <a:pt x="56" y="228"/>
                      </a:lnTo>
                      <a:lnTo>
                        <a:pt x="48" y="246"/>
                      </a:lnTo>
                      <a:lnTo>
                        <a:pt x="38" y="264"/>
                      </a:lnTo>
                      <a:lnTo>
                        <a:pt x="28" y="282"/>
                      </a:lnTo>
                      <a:lnTo>
                        <a:pt x="14" y="296"/>
                      </a:lnTo>
                      <a:lnTo>
                        <a:pt x="0" y="312"/>
                      </a:lnTo>
                      <a:lnTo>
                        <a:pt x="160" y="312"/>
                      </a:lnTo>
                      <a:lnTo>
                        <a:pt x="160" y="312"/>
                      </a:lnTo>
                      <a:lnTo>
                        <a:pt x="158" y="246"/>
                      </a:lnTo>
                      <a:lnTo>
                        <a:pt x="160" y="188"/>
                      </a:lnTo>
                      <a:lnTo>
                        <a:pt x="166" y="134"/>
                      </a:lnTo>
                      <a:lnTo>
                        <a:pt x="174" y="78"/>
                      </a:lnTo>
                      <a:lnTo>
                        <a:pt x="174"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l" rtl="0" fontAlgn="auto">
                    <a:spcBef>
                      <a:spcPts val="0"/>
                    </a:spcBef>
                    <a:spcAft>
                      <a:spcPts val="0"/>
                    </a:spcAft>
                    <a:defRPr/>
                  </a:pPr>
                  <a:endParaRPr lang="en-US">
                    <a:latin typeface="+mn-lt"/>
                    <a:cs typeface="+mn-cs"/>
                  </a:endParaRPr>
                </a:p>
              </p:txBody>
            </p:sp>
          </p:grpSp>
        </p:grpSp>
      </p:grpSp>
      <p:sp>
        <p:nvSpPr>
          <p:cNvPr id="18" name="Slide Number Placeholder 22"/>
          <p:cNvSpPr txBox="1">
            <a:spLocks/>
          </p:cNvSpPr>
          <p:nvPr userDrawn="1"/>
        </p:nvSpPr>
        <p:spPr>
          <a:xfrm>
            <a:off x="5070" y="4733751"/>
            <a:ext cx="457200" cy="457200"/>
          </a:xfrm>
          <a:prstGeom prst="rect">
            <a:avLst/>
          </a:prstGeom>
        </p:spPr>
        <p:txBody>
          <a:bodyPr wrap="none" lIns="45720" tIns="0" rIns="45720" bIns="0" anchor="ctr" anchorCtr="1"/>
          <a:lstStyle>
            <a:lvl1pPr eaLnBrk="0" hangingPunct="0">
              <a:defRPr sz="2400">
                <a:solidFill>
                  <a:schemeClr val="tx1"/>
                </a:solidFill>
                <a:latin typeface="Source Sans Pro" charset="0"/>
                <a:ea typeface="ＭＳ Ｐゴシック" charset="-128"/>
              </a:defRPr>
            </a:lvl1pPr>
            <a:lvl2pPr marL="742950" indent="-285750" eaLnBrk="0" hangingPunct="0">
              <a:defRPr sz="2400">
                <a:solidFill>
                  <a:schemeClr val="tx1"/>
                </a:solidFill>
                <a:latin typeface="Source Sans Pro" charset="0"/>
                <a:ea typeface="ＭＳ Ｐゴシック" charset="-128"/>
              </a:defRPr>
            </a:lvl2pPr>
            <a:lvl3pPr marL="1143000" indent="-228600" eaLnBrk="0" hangingPunct="0">
              <a:defRPr sz="2400">
                <a:solidFill>
                  <a:schemeClr val="tx1"/>
                </a:solidFill>
                <a:latin typeface="Source Sans Pro" charset="0"/>
                <a:ea typeface="ＭＳ Ｐゴシック" charset="-128"/>
              </a:defRPr>
            </a:lvl3pPr>
            <a:lvl4pPr marL="1600200" indent="-228600" eaLnBrk="0" hangingPunct="0">
              <a:defRPr sz="2400">
                <a:solidFill>
                  <a:schemeClr val="tx1"/>
                </a:solidFill>
                <a:latin typeface="Source Sans Pro" charset="0"/>
                <a:ea typeface="ＭＳ Ｐゴシック" charset="-128"/>
              </a:defRPr>
            </a:lvl4pPr>
            <a:lvl5pPr marL="2057400" indent="-228600" eaLnBrk="0" hangingPunct="0">
              <a:defRPr sz="2400">
                <a:solidFill>
                  <a:schemeClr val="tx1"/>
                </a:solidFill>
                <a:latin typeface="Source Sans Pro"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Source Sans Pro"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Source Sans Pro"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Source Sans Pro"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Source Sans Pro" charset="0"/>
                <a:ea typeface="ＭＳ Ｐゴシック" charset="-128"/>
              </a:defRPr>
            </a:lvl9pPr>
          </a:lstStyle>
          <a:p>
            <a:pPr algn="ctr" eaLnBrk="1" hangingPunct="1"/>
            <a:fld id="{52A44925-2816-CE40-AAD7-4A6358965583}" type="slidenum">
              <a:rPr lang="en-US" altLang="x-none" sz="1400">
                <a:solidFill>
                  <a:schemeClr val="bg1"/>
                </a:solidFill>
                <a:latin typeface="Arial" charset="0"/>
              </a:rPr>
              <a:pPr algn="ctr" eaLnBrk="1" hangingPunct="1"/>
              <a:t>‹#›</a:t>
            </a:fld>
            <a:endParaRPr lang="en-US" altLang="x-none" sz="1400" dirty="0">
              <a:solidFill>
                <a:schemeClr val="bg1"/>
              </a:solidFill>
              <a:latin typeface="Arial" charset="0"/>
            </a:endParaRPr>
          </a:p>
        </p:txBody>
      </p:sp>
    </p:spTree>
  </p:cSld>
  <p:clrMap bg1="lt1" tx1="dk1" bg2="lt2" tx2="dk2" accent1="accent1" accent2="accent2" accent3="accent3" accent4="accent4" accent5="accent5" accent6="accent6" hlink="hlink" folHlink="folHlink"/>
  <p:sldLayoutIdLst>
    <p:sldLayoutId id="2147484084" r:id="rId1"/>
    <p:sldLayoutId id="2147484085" r:id="rId2"/>
    <p:sldLayoutId id="2147484086" r:id="rId3"/>
    <p:sldLayoutId id="2147484087" r:id="rId4"/>
    <p:sldLayoutId id="2147484088" r:id="rId5"/>
    <p:sldLayoutId id="2147484089" r:id="rId6"/>
    <p:sldLayoutId id="2147484090" r:id="rId7"/>
    <p:sldLayoutId id="2147484091" r:id="rId8"/>
  </p:sldLayoutIdLst>
  <p:hf hdr="0" ftr="0" dt="0"/>
  <p:txStyles>
    <p:titleStyle>
      <a:lvl1pPr algn="l" defTabSz="457200" rtl="0" eaLnBrk="1" fontAlgn="base" hangingPunct="1">
        <a:lnSpc>
          <a:spcPct val="85000"/>
        </a:lnSpc>
        <a:spcBef>
          <a:spcPct val="0"/>
        </a:spcBef>
        <a:spcAft>
          <a:spcPct val="0"/>
        </a:spcAft>
        <a:defRPr sz="2400" kern="1200">
          <a:solidFill>
            <a:srgbClr val="006FA1"/>
          </a:solidFill>
          <a:latin typeface="Arial"/>
          <a:ea typeface="ＭＳ Ｐゴシック" charset="0"/>
          <a:cs typeface="ＭＳ Ｐゴシック" charset="0"/>
        </a:defRPr>
      </a:lvl1pPr>
      <a:lvl2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2pPr>
      <a:lvl3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3pPr>
      <a:lvl4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4pPr>
      <a:lvl5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5pPr>
      <a:lvl6pPr marL="4572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6pPr>
      <a:lvl7pPr marL="9144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7pPr>
      <a:lvl8pPr marL="13716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8pPr>
      <a:lvl9pPr marL="18288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Clr>
          <a:schemeClr val="bg2"/>
        </a:buClr>
        <a:buFont typeface="Wingdings" charset="2"/>
        <a:defRPr kern="1200" spc="20">
          <a:solidFill>
            <a:schemeClr val="tx1"/>
          </a:solidFill>
          <a:latin typeface="Arial"/>
          <a:ea typeface="ＭＳ Ｐゴシック" charset="0"/>
          <a:cs typeface="ＭＳ Ｐゴシック" charset="0"/>
        </a:defRPr>
      </a:lvl1pPr>
      <a:lvl2pPr marL="288925" indent="-288925" algn="l" defTabSz="457200" rtl="0" eaLnBrk="1" fontAlgn="base" hangingPunct="1">
        <a:spcBef>
          <a:spcPct val="20000"/>
        </a:spcBef>
        <a:spcAft>
          <a:spcPct val="0"/>
        </a:spcAft>
        <a:buClr>
          <a:srgbClr val="006FA1"/>
        </a:buClr>
        <a:buFont typeface="Wingdings" charset="2"/>
        <a:buChar char="§"/>
        <a:defRPr kern="1200">
          <a:solidFill>
            <a:srgbClr val="595959"/>
          </a:solidFill>
          <a:latin typeface="Arial"/>
          <a:ea typeface="ＭＳ Ｐゴシック" charset="0"/>
          <a:cs typeface="+mn-cs"/>
        </a:defRPr>
      </a:lvl2pPr>
      <a:lvl3pPr marL="569913" indent="-225425" algn="l" defTabSz="457200" rtl="0" eaLnBrk="1" fontAlgn="base" hangingPunct="1">
        <a:spcBef>
          <a:spcPct val="20000"/>
        </a:spcBef>
        <a:spcAft>
          <a:spcPct val="0"/>
        </a:spcAft>
        <a:buClr>
          <a:srgbClr val="006FA1"/>
        </a:buClr>
        <a:buSzPct val="102000"/>
        <a:buFont typeface="Source Sans Pro" charset="0"/>
        <a:buChar char="›"/>
        <a:defRPr kern="1200">
          <a:solidFill>
            <a:srgbClr val="595959"/>
          </a:solidFill>
          <a:latin typeface="Arial"/>
          <a:ea typeface="ＭＳ Ｐゴシック" charset="0"/>
          <a:cs typeface="+mn-cs"/>
        </a:defRPr>
      </a:lvl3pPr>
      <a:lvl4pPr marL="914400" indent="-227013" algn="l" defTabSz="457200" rtl="0" eaLnBrk="1" fontAlgn="base" hangingPunct="1">
        <a:spcBef>
          <a:spcPct val="20000"/>
        </a:spcBef>
        <a:spcAft>
          <a:spcPct val="0"/>
        </a:spcAft>
        <a:buClr>
          <a:srgbClr val="006FA1"/>
        </a:buClr>
        <a:buFont typeface="Arial" charset="0"/>
        <a:buChar char="•"/>
        <a:defRPr kern="1200">
          <a:solidFill>
            <a:srgbClr val="595959"/>
          </a:solidFill>
          <a:latin typeface="Arial"/>
          <a:ea typeface="ＭＳ Ｐゴシック" charset="0"/>
          <a:cs typeface="+mn-cs"/>
        </a:defRPr>
      </a:lvl4pPr>
      <a:lvl5pPr marL="1258888" indent="-227013" algn="l" defTabSz="457200" rtl="0" eaLnBrk="1" fontAlgn="base" hangingPunct="1">
        <a:spcBef>
          <a:spcPct val="20000"/>
        </a:spcBef>
        <a:spcAft>
          <a:spcPct val="0"/>
        </a:spcAft>
        <a:buClr>
          <a:srgbClr val="006FA1"/>
        </a:buClr>
        <a:buFont typeface="Source Sans Pro" charset="0"/>
        <a:buChar char="–"/>
        <a:defRPr kern="1200">
          <a:solidFill>
            <a:srgbClr val="595959"/>
          </a:solidFill>
          <a:latin typeface="Arial"/>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image" Target="../media/image430.png"/><Relationship Id="rId3" Type="http://schemas.openxmlformats.org/officeDocument/2006/relationships/image" Target="../media/image45.png"/><Relationship Id="rId7" Type="http://schemas.openxmlformats.org/officeDocument/2006/relationships/image" Target="../media/image280.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270.png"/><Relationship Id="rId5" Type="http://schemas.openxmlformats.org/officeDocument/2006/relationships/image" Target="../media/image260.png"/><Relationship Id="rId10" Type="http://schemas.openxmlformats.org/officeDocument/2006/relationships/image" Target="../media/image47.jpeg"/><Relationship Id="rId4" Type="http://schemas.openxmlformats.org/officeDocument/2006/relationships/image" Target="../media/image250.png"/><Relationship Id="rId9"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8" Type="http://schemas.openxmlformats.org/officeDocument/2006/relationships/image" Target="../media/image540.png"/><Relationship Id="rId3" Type="http://schemas.openxmlformats.org/officeDocument/2006/relationships/image" Target="../media/image51.png"/><Relationship Id="rId7" Type="http://schemas.openxmlformats.org/officeDocument/2006/relationships/image" Target="../media/image500.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image" Target="../media/image57.jpeg"/></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_rels/slide58.xml.rels><?xml version="1.0" encoding="UTF-8" standalone="yes"?>
<Relationships xmlns="http://schemas.openxmlformats.org/package/2006/relationships"><Relationship Id="rId3" Type="http://schemas.openxmlformats.org/officeDocument/2006/relationships/image" Target="../media/image76.tif"/><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18" Type="http://schemas.openxmlformats.org/officeDocument/2006/relationships/image" Target="../media/image92.png"/><Relationship Id="rId26" Type="http://schemas.openxmlformats.org/officeDocument/2006/relationships/image" Target="../media/image100.png"/><Relationship Id="rId3" Type="http://schemas.openxmlformats.org/officeDocument/2006/relationships/image" Target="../media/image77.png"/><Relationship Id="rId21" Type="http://schemas.openxmlformats.org/officeDocument/2006/relationships/image" Target="../media/image95.png"/><Relationship Id="rId7" Type="http://schemas.openxmlformats.org/officeDocument/2006/relationships/image" Target="../media/image81.png"/><Relationship Id="rId12" Type="http://schemas.openxmlformats.org/officeDocument/2006/relationships/image" Target="../media/image86.png"/><Relationship Id="rId17" Type="http://schemas.openxmlformats.org/officeDocument/2006/relationships/image" Target="../media/image91.png"/><Relationship Id="rId25" Type="http://schemas.openxmlformats.org/officeDocument/2006/relationships/image" Target="../media/image99.png"/><Relationship Id="rId2" Type="http://schemas.openxmlformats.org/officeDocument/2006/relationships/notesSlide" Target="../notesSlides/notesSlide59.xml"/><Relationship Id="rId16" Type="http://schemas.openxmlformats.org/officeDocument/2006/relationships/image" Target="../media/image90.png"/><Relationship Id="rId20" Type="http://schemas.openxmlformats.org/officeDocument/2006/relationships/image" Target="../media/image94.png"/><Relationship Id="rId29" Type="http://schemas.openxmlformats.org/officeDocument/2006/relationships/image" Target="../media/image103.png"/><Relationship Id="rId1" Type="http://schemas.openxmlformats.org/officeDocument/2006/relationships/slideLayout" Target="../slideLayouts/slideLayout3.xml"/><Relationship Id="rId6" Type="http://schemas.openxmlformats.org/officeDocument/2006/relationships/image" Target="../media/image80.png"/><Relationship Id="rId11" Type="http://schemas.openxmlformats.org/officeDocument/2006/relationships/image" Target="../media/image85.png"/><Relationship Id="rId24" Type="http://schemas.openxmlformats.org/officeDocument/2006/relationships/image" Target="../media/image98.png"/><Relationship Id="rId5" Type="http://schemas.openxmlformats.org/officeDocument/2006/relationships/image" Target="../media/image79.png"/><Relationship Id="rId15" Type="http://schemas.openxmlformats.org/officeDocument/2006/relationships/image" Target="../media/image89.png"/><Relationship Id="rId23" Type="http://schemas.openxmlformats.org/officeDocument/2006/relationships/image" Target="../media/image97.png"/><Relationship Id="rId28" Type="http://schemas.openxmlformats.org/officeDocument/2006/relationships/image" Target="../media/image102.png"/><Relationship Id="rId10" Type="http://schemas.openxmlformats.org/officeDocument/2006/relationships/image" Target="../media/image84.png"/><Relationship Id="rId19" Type="http://schemas.openxmlformats.org/officeDocument/2006/relationships/image" Target="../media/image93.png"/><Relationship Id="rId31" Type="http://schemas.openxmlformats.org/officeDocument/2006/relationships/image" Target="../media/image105.png"/><Relationship Id="rId4" Type="http://schemas.openxmlformats.org/officeDocument/2006/relationships/image" Target="../media/image78.png"/><Relationship Id="rId9" Type="http://schemas.openxmlformats.org/officeDocument/2006/relationships/image" Target="../media/image83.png"/><Relationship Id="rId14" Type="http://schemas.openxmlformats.org/officeDocument/2006/relationships/image" Target="../media/image88.png"/><Relationship Id="rId22" Type="http://schemas.openxmlformats.org/officeDocument/2006/relationships/image" Target="../media/image96.png"/><Relationship Id="rId27" Type="http://schemas.openxmlformats.org/officeDocument/2006/relationships/image" Target="../media/image101.png"/><Relationship Id="rId30" Type="http://schemas.openxmlformats.org/officeDocument/2006/relationships/image" Target="../media/image104.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14.png"/></Relationships>
</file>

<file path=ppt/slides/_rels/slide6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ctrTitle"/>
          </p:nvPr>
        </p:nvSpPr>
        <p:spPr>
          <a:xfrm>
            <a:off x="457200" y="1237570"/>
            <a:ext cx="8229600" cy="1113064"/>
          </a:xfrm>
        </p:spPr>
        <p:txBody>
          <a:bodyPr/>
          <a:lstStyle/>
          <a:p>
            <a:pPr eaLnBrk="1" hangingPunct="1"/>
            <a:r>
              <a:rPr lang="en-US" altLang="x-none" b="1" dirty="0">
                <a:latin typeface="Arial" charset="0"/>
                <a:ea typeface="Arial" charset="0"/>
                <a:cs typeface="Arial" charset="0"/>
              </a:rPr>
              <a:t>Deep Learning for Historical Document Image Processing</a:t>
            </a:r>
          </a:p>
        </p:txBody>
      </p:sp>
      <p:sp>
        <p:nvSpPr>
          <p:cNvPr id="11266" name="Text Placeholder 2"/>
          <p:cNvSpPr>
            <a:spLocks noGrp="1"/>
          </p:cNvSpPr>
          <p:nvPr>
            <p:ph type="body" sz="quarter" idx="18"/>
          </p:nvPr>
        </p:nvSpPr>
        <p:spPr bwMode="auto">
          <a:xfrm>
            <a:off x="1251857" y="3254829"/>
            <a:ext cx="6411006" cy="677410"/>
          </a:xfrm>
        </p:spPr>
        <p:txBody>
          <a:bodyPr numCol="1" compatLnSpc="1">
            <a:prstTxWarp prst="textNoShape">
              <a:avLst/>
            </a:prstTxWarp>
          </a:bodyPr>
          <a:lstStyle/>
          <a:p>
            <a:pPr marL="0" indent="0" eaLnBrk="1" hangingPunct="1"/>
            <a:r>
              <a:rPr lang="en-US" altLang="x-none" dirty="0">
                <a:solidFill>
                  <a:srgbClr val="595959"/>
                </a:solidFill>
                <a:latin typeface="Source Sans Pro" charset="0"/>
                <a:ea typeface="Source Sans Pro" charset="0"/>
                <a:cs typeface="Source Sans Pro" charset="0"/>
              </a:rPr>
              <a:t>Candidate: </a:t>
            </a:r>
            <a:r>
              <a:rPr lang="en-US" altLang="x-none" dirty="0" err="1">
                <a:solidFill>
                  <a:srgbClr val="595959"/>
                </a:solidFill>
                <a:latin typeface="Source Sans Pro" charset="0"/>
                <a:ea typeface="Source Sans Pro" charset="0"/>
                <a:cs typeface="Source Sans Pro" charset="0"/>
              </a:rPr>
              <a:t>Berat</a:t>
            </a:r>
            <a:r>
              <a:rPr lang="en-US" altLang="x-none" dirty="0">
                <a:solidFill>
                  <a:srgbClr val="595959"/>
                </a:solidFill>
                <a:latin typeface="Source Sans Pro" charset="0"/>
                <a:ea typeface="Source Sans Pro" charset="0"/>
                <a:cs typeface="Source Sans Pro" charset="0"/>
              </a:rPr>
              <a:t> </a:t>
            </a:r>
            <a:r>
              <a:rPr lang="en-US" altLang="x-none" dirty="0" err="1">
                <a:solidFill>
                  <a:srgbClr val="595959"/>
                </a:solidFill>
                <a:latin typeface="Source Sans Pro" charset="0"/>
                <a:ea typeface="Source Sans Pro" charset="0"/>
                <a:cs typeface="Source Sans Pro" charset="0"/>
              </a:rPr>
              <a:t>Barakat</a:t>
            </a:r>
            <a:r>
              <a:rPr lang="en-US" altLang="x-none" dirty="0">
                <a:solidFill>
                  <a:srgbClr val="595959"/>
                </a:solidFill>
                <a:latin typeface="Source Sans Pro" charset="0"/>
                <a:ea typeface="Source Sans Pro" charset="0"/>
                <a:cs typeface="Source Sans Pro" charset="0"/>
              </a:rPr>
              <a:t>		Supervisor: Jihad El-Sana</a:t>
            </a:r>
          </a:p>
          <a:p>
            <a:pPr marL="0" indent="0" eaLnBrk="1" hangingPunct="1"/>
            <a:r>
              <a:rPr lang="en-US" altLang="x-none" dirty="0">
                <a:solidFill>
                  <a:srgbClr val="595959"/>
                </a:solidFill>
                <a:latin typeface="Segoe UI Semilight" panose="020B0402040204020203" pitchFamily="34" charset="0"/>
                <a:ea typeface="Source Sans Pro" charset="0"/>
                <a:cs typeface="Segoe UI Semilight" panose="020B0402040204020203" pitchFamily="34" charset="0"/>
              </a:rPr>
              <a:t>16/06/2018</a:t>
            </a:r>
          </a:p>
        </p:txBody>
      </p:sp>
      <p:sp>
        <p:nvSpPr>
          <p:cNvPr id="4" name="Subtitle 3"/>
          <p:cNvSpPr>
            <a:spLocks noGrp="1"/>
          </p:cNvSpPr>
          <p:nvPr>
            <p:ph type="subTitle" idx="1"/>
          </p:nvPr>
        </p:nvSpPr>
        <p:spPr>
          <a:xfrm>
            <a:off x="457200" y="2571750"/>
            <a:ext cx="8229600" cy="461963"/>
          </a:xfrm>
        </p:spPr>
        <p:txBody>
          <a:bodyPr/>
          <a:lstStyle/>
          <a:p>
            <a:pPr eaLnBrk="1" fontAlgn="auto" hangingPunct="1">
              <a:spcAft>
                <a:spcPts val="0"/>
              </a:spcAft>
              <a:buFont typeface="Wingdings" charset="0"/>
              <a:buNone/>
              <a:defRPr/>
            </a:pPr>
            <a:r>
              <a:rPr lang="en-US" dirty="0">
                <a:latin typeface="Source Sans Pro" charset="0"/>
                <a:ea typeface="Source Sans Pro" charset="0"/>
                <a:cs typeface="Source Sans Pro" charset="0"/>
              </a:rPr>
              <a:t>Doctoral Research Proposal</a:t>
            </a:r>
            <a:endParaRPr lang="en-US" dirty="0">
              <a:solidFill>
                <a:schemeClr val="bg2"/>
              </a:solidFill>
              <a:latin typeface="Source Sans Pro" charset="0"/>
              <a:ea typeface="Source Sans Pro" charset="0"/>
              <a:cs typeface="Source Sans Pro"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603375" y="2571750"/>
            <a:ext cx="2913063" cy="933450"/>
          </a:xfrm>
        </p:spPr>
        <p:txBody>
          <a:bodyPr>
            <a:normAutofit/>
          </a:bodyPr>
          <a:lstStyle/>
          <a:p>
            <a:pPr eaLnBrk="1" fontAlgn="auto" hangingPunct="1">
              <a:spcAft>
                <a:spcPts val="0"/>
              </a:spcAft>
              <a:buFont typeface="Wingdings" charset="0"/>
              <a:buNone/>
              <a:defRPr/>
            </a:pPr>
            <a:r>
              <a:rPr lang="en-US" sz="1800" dirty="0">
                <a:cs typeface="+mn-cs"/>
              </a:rPr>
              <a:t>top-down methods</a:t>
            </a:r>
            <a:endParaRPr lang="en-US" sz="1800" dirty="0">
              <a:ea typeface="+mn-ea"/>
              <a:cs typeface="+mn-cs"/>
            </a:endParaRPr>
          </a:p>
        </p:txBody>
      </p:sp>
      <p:pic>
        <p:nvPicPr>
          <p:cNvPr id="10" name="Picture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16438" y="1524953"/>
            <a:ext cx="1980247" cy="1980247"/>
          </a:xfrm>
          <a:prstGeom prst="rect">
            <a:avLst/>
          </a:prstGeom>
        </p:spPr>
      </p:pic>
    </p:spTree>
    <p:extLst>
      <p:ext uri="{BB962C8B-B14F-4D97-AF65-F5344CB8AC3E}">
        <p14:creationId xmlns:p14="http://schemas.microsoft.com/office/powerpoint/2010/main" val="495530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Wong et al., 1982</a:t>
            </a:r>
            <a:endParaRPr lang="en-GB"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06680" y="1325543"/>
            <a:ext cx="6675120" cy="2636858"/>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6888480" y="1376185"/>
            <a:ext cx="2072640" cy="2586216"/>
          </a:xfrm>
          <a:prstGeom prst="rect">
            <a:avLst/>
          </a:prstGeom>
        </p:spPr>
      </p:pic>
      <p:sp>
        <p:nvSpPr>
          <p:cNvPr id="8" name="TextBox 7"/>
          <p:cNvSpPr txBox="1"/>
          <p:nvPr/>
        </p:nvSpPr>
        <p:spPr>
          <a:xfrm>
            <a:off x="269884" y="3977644"/>
            <a:ext cx="1723549"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Input document</a:t>
            </a:r>
            <a:endParaRPr lang="en-GB" sz="1600" b="1" dirty="0">
              <a:latin typeface="+mj-lt"/>
              <a:ea typeface="SimHei" panose="02010609060101010101" pitchFamily="49" charset="-122"/>
              <a:cs typeface="Segoe UI Semilight" panose="020B0402040204020203" pitchFamily="34" charset="0"/>
            </a:endParaRPr>
          </a:p>
        </p:txBody>
      </p:sp>
      <p:sp>
        <p:nvSpPr>
          <p:cNvPr id="9" name="TextBox 8"/>
          <p:cNvSpPr txBox="1"/>
          <p:nvPr/>
        </p:nvSpPr>
        <p:spPr>
          <a:xfrm>
            <a:off x="2543195" y="3977644"/>
            <a:ext cx="180209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Horizontal RLSA</a:t>
            </a:r>
            <a:endParaRPr lang="en-GB" sz="1600" b="1" dirty="0">
              <a:latin typeface="+mj-lt"/>
              <a:ea typeface="SimHei" panose="02010609060101010101" pitchFamily="49" charset="-122"/>
              <a:cs typeface="Segoe UI Semilight" panose="020B0402040204020203" pitchFamily="34" charset="0"/>
            </a:endParaRPr>
          </a:p>
        </p:txBody>
      </p:sp>
      <p:sp>
        <p:nvSpPr>
          <p:cNvPr id="10" name="TextBox 9"/>
          <p:cNvSpPr txBox="1"/>
          <p:nvPr/>
        </p:nvSpPr>
        <p:spPr>
          <a:xfrm>
            <a:off x="4939026" y="3977644"/>
            <a:ext cx="1529458"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Vertical RLSA</a:t>
            </a:r>
            <a:endParaRPr lang="en-GB" sz="1600" b="1" dirty="0">
              <a:latin typeface="+mj-lt"/>
              <a:ea typeface="SimHei" panose="02010609060101010101" pitchFamily="49" charset="-122"/>
              <a:cs typeface="Segoe UI Semilight" panose="020B0402040204020203" pitchFamily="34" charset="0"/>
            </a:endParaRPr>
          </a:p>
        </p:txBody>
      </p:sp>
      <p:sp>
        <p:nvSpPr>
          <p:cNvPr id="11" name="TextBox 10"/>
          <p:cNvSpPr txBox="1"/>
          <p:nvPr/>
        </p:nvSpPr>
        <p:spPr>
          <a:xfrm>
            <a:off x="7023752" y="3977644"/>
            <a:ext cx="1802095" cy="830997"/>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Horizontal RLSA</a:t>
            </a:r>
          </a:p>
          <a:p>
            <a:pPr algn="ctr"/>
            <a:r>
              <a:rPr lang="en-US" sz="1600" b="1" dirty="0">
                <a:latin typeface="+mj-lt"/>
                <a:ea typeface="SimHei" panose="02010609060101010101" pitchFamily="49" charset="-122"/>
                <a:cs typeface="Segoe UI Semilight" panose="020B0402040204020203" pitchFamily="34" charset="0"/>
              </a:rPr>
              <a:t>Λ</a:t>
            </a:r>
          </a:p>
          <a:p>
            <a:pPr algn="ctr"/>
            <a:r>
              <a:rPr lang="en-US" sz="1600" b="1" dirty="0">
                <a:latin typeface="+mj-lt"/>
                <a:ea typeface="SimHei" panose="02010609060101010101" pitchFamily="49" charset="-122"/>
                <a:cs typeface="Segoe UI Semilight" panose="020B0402040204020203" pitchFamily="34" charset="0"/>
              </a:rPr>
              <a:t>Vertical RLSA</a:t>
            </a:r>
          </a:p>
        </p:txBody>
      </p:sp>
      <p:sp>
        <p:nvSpPr>
          <p:cNvPr id="12" name="TextBox 11"/>
          <p:cNvSpPr txBox="1"/>
          <p:nvPr/>
        </p:nvSpPr>
        <p:spPr>
          <a:xfrm>
            <a:off x="948775" y="831700"/>
            <a:ext cx="7877071" cy="369332"/>
          </a:xfrm>
          <a:prstGeom prst="rect">
            <a:avLst/>
          </a:prstGeom>
          <a:noFill/>
        </p:spPr>
        <p:txBody>
          <a:bodyPr wrap="square" rtlCol="0">
            <a:spAutoFit/>
          </a:bodyPr>
          <a:lstStyle/>
          <a:p>
            <a:r>
              <a:rPr lang="en-US" dirty="0">
                <a:latin typeface="Arial" panose="020B0604020202020204" pitchFamily="34" charset="0"/>
                <a:ea typeface="SimHei" panose="02010609060101010101" pitchFamily="49" charset="-122"/>
                <a:cs typeface="Arial" panose="020B0604020202020204" pitchFamily="34" charset="0"/>
              </a:rPr>
              <a:t>Smearing</a:t>
            </a:r>
            <a:endParaRPr lang="en-GB" dirty="0">
              <a:latin typeface="Arial" panose="020B0604020202020204" pitchFamily="34" charset="0"/>
              <a:ea typeface="SimHei" panose="02010609060101010101" pitchFamily="49" charset="-122"/>
              <a:cs typeface="Arial" panose="020B0604020202020204" pitchFamily="34" charset="0"/>
            </a:endParaRPr>
          </a:p>
        </p:txBody>
      </p:sp>
    </p:spTree>
    <p:extLst>
      <p:ext uri="{BB962C8B-B14F-4D97-AF65-F5344CB8AC3E}">
        <p14:creationId xmlns:p14="http://schemas.microsoft.com/office/powerpoint/2010/main" val="892935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Akiyama and </a:t>
            </a:r>
            <a:r>
              <a:rPr lang="en-US" dirty="0" err="1"/>
              <a:t>Hagita</a:t>
            </a:r>
            <a:r>
              <a:rPr lang="en-US" dirty="0"/>
              <a:t>, 1990</a:t>
            </a:r>
            <a:endParaRPr lang="en-GB"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545080" y="1300770"/>
            <a:ext cx="3520440" cy="3271574"/>
          </a:xfrm>
          <a:prstGeom prst="rect">
            <a:avLst/>
          </a:prstGeom>
        </p:spPr>
      </p:pic>
      <p:sp>
        <p:nvSpPr>
          <p:cNvPr id="7" name="Rectangle 6"/>
          <p:cNvSpPr/>
          <p:nvPr/>
        </p:nvSpPr>
        <p:spPr>
          <a:xfrm>
            <a:off x="2545080" y="3383280"/>
            <a:ext cx="1569720" cy="51816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Box 5"/>
          <p:cNvSpPr txBox="1"/>
          <p:nvPr/>
        </p:nvSpPr>
        <p:spPr>
          <a:xfrm>
            <a:off x="2545080" y="3444240"/>
            <a:ext cx="1518364"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Horizontal PP</a:t>
            </a:r>
            <a:endParaRPr lang="en-GB" sz="1600" b="1" dirty="0">
              <a:latin typeface="+mj-lt"/>
              <a:ea typeface="SimHei" panose="02010609060101010101" pitchFamily="49" charset="-122"/>
              <a:cs typeface="Segoe UI Semilight" panose="020B0402040204020203" pitchFamily="34" charset="0"/>
            </a:endParaRPr>
          </a:p>
        </p:txBody>
      </p:sp>
      <p:sp>
        <p:nvSpPr>
          <p:cNvPr id="8" name="TextBox 7"/>
          <p:cNvSpPr txBox="1"/>
          <p:nvPr/>
        </p:nvSpPr>
        <p:spPr>
          <a:xfrm>
            <a:off x="4525439" y="4494507"/>
            <a:ext cx="1245727"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Vertical PP</a:t>
            </a:r>
            <a:endParaRPr lang="en-GB" sz="1600" b="1" dirty="0">
              <a:latin typeface="+mj-lt"/>
              <a:ea typeface="SimHei" panose="02010609060101010101" pitchFamily="49" charset="-122"/>
              <a:cs typeface="Segoe UI Semilight" panose="020B0402040204020203" pitchFamily="34" charset="0"/>
            </a:endParaRPr>
          </a:p>
        </p:txBody>
      </p:sp>
      <p:sp>
        <p:nvSpPr>
          <p:cNvPr id="9" name="TextBox 8"/>
          <p:cNvSpPr txBox="1"/>
          <p:nvPr/>
        </p:nvSpPr>
        <p:spPr>
          <a:xfrm>
            <a:off x="948775" y="831700"/>
            <a:ext cx="7877071" cy="369332"/>
          </a:xfrm>
          <a:prstGeom prst="rect">
            <a:avLst/>
          </a:prstGeom>
          <a:noFill/>
        </p:spPr>
        <p:txBody>
          <a:bodyPr wrap="square" rtlCol="0">
            <a:spAutoFit/>
          </a:bodyPr>
          <a:lstStyle/>
          <a:p>
            <a:r>
              <a:rPr lang="en-US" dirty="0">
                <a:latin typeface="Arial" panose="020B0604020202020204" pitchFamily="34" charset="0"/>
                <a:ea typeface="SimHei" panose="02010609060101010101" pitchFamily="49" charset="-122"/>
                <a:cs typeface="Arial" panose="020B0604020202020204" pitchFamily="34" charset="0"/>
              </a:rPr>
              <a:t>Projection profile</a:t>
            </a:r>
            <a:endParaRPr lang="en-GB" dirty="0">
              <a:latin typeface="Arial" panose="020B0604020202020204" pitchFamily="34" charset="0"/>
              <a:ea typeface="SimHei" panose="02010609060101010101" pitchFamily="49" charset="-122"/>
              <a:cs typeface="Arial" panose="020B0604020202020204" pitchFamily="34" charset="0"/>
            </a:endParaRPr>
          </a:p>
        </p:txBody>
      </p:sp>
    </p:spTree>
    <p:extLst>
      <p:ext uri="{BB962C8B-B14F-4D97-AF65-F5344CB8AC3E}">
        <p14:creationId xmlns:p14="http://schemas.microsoft.com/office/powerpoint/2010/main" val="2110507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603375" y="2571750"/>
            <a:ext cx="2913063" cy="933450"/>
          </a:xfrm>
        </p:spPr>
        <p:txBody>
          <a:bodyPr>
            <a:normAutofit/>
          </a:bodyPr>
          <a:lstStyle/>
          <a:p>
            <a:pPr eaLnBrk="1" fontAlgn="auto" hangingPunct="1">
              <a:spcAft>
                <a:spcPts val="0"/>
              </a:spcAft>
              <a:buFont typeface="Wingdings" charset="0"/>
              <a:buNone/>
              <a:defRPr/>
            </a:pPr>
            <a:r>
              <a:rPr lang="en-US" sz="1800" dirty="0">
                <a:cs typeface="+mn-cs"/>
              </a:rPr>
              <a:t>Bottom-up methods</a:t>
            </a:r>
            <a:endParaRPr lang="en-US" sz="1800" dirty="0">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16438" y="1524953"/>
            <a:ext cx="1980247" cy="1980247"/>
          </a:xfrm>
          <a:prstGeom prst="rect">
            <a:avLst/>
          </a:prstGeom>
        </p:spPr>
      </p:pic>
    </p:spTree>
    <p:extLst>
      <p:ext uri="{BB962C8B-B14F-4D97-AF65-F5344CB8AC3E}">
        <p14:creationId xmlns:p14="http://schemas.microsoft.com/office/powerpoint/2010/main" val="793177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Garz</a:t>
            </a:r>
            <a:r>
              <a:rPr lang="en-US" dirty="0"/>
              <a:t> et al., 2011</a:t>
            </a:r>
            <a:endParaRPr lang="en-GB"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96558" y="1203959"/>
            <a:ext cx="8260080" cy="2682241"/>
          </a:xfrm>
          <a:prstGeom prst="rect">
            <a:avLst/>
          </a:prstGeom>
        </p:spPr>
      </p:pic>
      <p:sp>
        <p:nvSpPr>
          <p:cNvPr id="6" name="TextBox 5"/>
          <p:cNvSpPr txBox="1"/>
          <p:nvPr/>
        </p:nvSpPr>
        <p:spPr>
          <a:xfrm>
            <a:off x="1030589" y="3997117"/>
            <a:ext cx="68640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Input</a:t>
            </a:r>
            <a:endParaRPr lang="en-GB" sz="1600" b="1" dirty="0">
              <a:latin typeface="+mj-lt"/>
              <a:ea typeface="SimHei" panose="02010609060101010101" pitchFamily="49" charset="-122"/>
              <a:cs typeface="Segoe UI Semilight" panose="020B0402040204020203" pitchFamily="34" charset="0"/>
            </a:endParaRPr>
          </a:p>
        </p:txBody>
      </p:sp>
      <p:sp>
        <p:nvSpPr>
          <p:cNvPr id="7" name="TextBox 6"/>
          <p:cNvSpPr txBox="1"/>
          <p:nvPr/>
        </p:nvSpPr>
        <p:spPr>
          <a:xfrm>
            <a:off x="2615333" y="3997117"/>
            <a:ext cx="1657826"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Interest points </a:t>
            </a:r>
          </a:p>
          <a:p>
            <a:pPr algn="ctr"/>
            <a:r>
              <a:rPr lang="en-US" sz="1600" b="1" dirty="0">
                <a:latin typeface="+mj-lt"/>
                <a:ea typeface="SimHei" panose="02010609060101010101" pitchFamily="49" charset="-122"/>
                <a:cs typeface="Segoe UI Semilight" panose="020B0402040204020203" pitchFamily="34" charset="0"/>
              </a:rPr>
              <a:t>by </a:t>
            </a:r>
            <a:r>
              <a:rPr lang="en-US" sz="1600" b="1" dirty="0" err="1">
                <a:latin typeface="+mj-lt"/>
                <a:ea typeface="SimHei" panose="02010609060101010101" pitchFamily="49" charset="-122"/>
                <a:cs typeface="Segoe UI Semilight" panose="020B0402040204020203" pitchFamily="34" charset="0"/>
              </a:rPr>
              <a:t>DoG</a:t>
            </a:r>
            <a:endParaRPr lang="en-GB" sz="1600" b="1" dirty="0">
              <a:latin typeface="+mj-lt"/>
              <a:ea typeface="SimHei" panose="02010609060101010101" pitchFamily="49" charset="-122"/>
              <a:cs typeface="Segoe UI Semilight" panose="020B0402040204020203" pitchFamily="34" charset="0"/>
            </a:endParaRPr>
          </a:p>
        </p:txBody>
      </p:sp>
      <p:sp>
        <p:nvSpPr>
          <p:cNvPr id="8" name="TextBox 7"/>
          <p:cNvSpPr txBox="1"/>
          <p:nvPr/>
        </p:nvSpPr>
        <p:spPr>
          <a:xfrm>
            <a:off x="4900380" y="4001354"/>
            <a:ext cx="1301959"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SIFT</a:t>
            </a:r>
          </a:p>
          <a:p>
            <a:pPr algn="ctr"/>
            <a:r>
              <a:rPr lang="en-US" sz="1600" b="1" dirty="0">
                <a:latin typeface="+mj-lt"/>
                <a:ea typeface="SimHei" panose="02010609060101010101" pitchFamily="49" charset="-122"/>
                <a:cs typeface="Segoe UI Semilight" panose="020B0402040204020203" pitchFamily="34" charset="0"/>
              </a:rPr>
              <a:t>descriptors</a:t>
            </a:r>
            <a:endParaRPr lang="en-GB" sz="1600" b="1" dirty="0">
              <a:latin typeface="+mj-lt"/>
              <a:ea typeface="SimHei" panose="02010609060101010101" pitchFamily="49" charset="-122"/>
              <a:cs typeface="Segoe UI Semilight" panose="020B0402040204020203" pitchFamily="34" charset="0"/>
            </a:endParaRPr>
          </a:p>
        </p:txBody>
      </p:sp>
      <p:sp>
        <p:nvSpPr>
          <p:cNvPr id="9" name="TextBox 8"/>
          <p:cNvSpPr txBox="1"/>
          <p:nvPr/>
        </p:nvSpPr>
        <p:spPr>
          <a:xfrm>
            <a:off x="6755959" y="4001354"/>
            <a:ext cx="1988045"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SVM classification</a:t>
            </a:r>
            <a:endParaRPr lang="en-GB" sz="1600" b="1" dirty="0">
              <a:latin typeface="+mj-lt"/>
              <a:ea typeface="SimHei" panose="02010609060101010101" pitchFamily="49" charset="-122"/>
              <a:cs typeface="Segoe UI Semilight" panose="020B0402040204020203" pitchFamily="34" charset="0"/>
            </a:endParaRPr>
          </a:p>
        </p:txBody>
      </p:sp>
      <p:sp>
        <p:nvSpPr>
          <p:cNvPr id="10" name="TextBox 9"/>
          <p:cNvSpPr txBox="1"/>
          <p:nvPr/>
        </p:nvSpPr>
        <p:spPr>
          <a:xfrm>
            <a:off x="948775" y="831700"/>
            <a:ext cx="7877071" cy="369332"/>
          </a:xfrm>
          <a:prstGeom prst="rect">
            <a:avLst/>
          </a:prstGeom>
          <a:noFill/>
        </p:spPr>
        <p:txBody>
          <a:bodyPr wrap="square" rtlCol="0">
            <a:spAutoFit/>
          </a:bodyPr>
          <a:lstStyle/>
          <a:p>
            <a:r>
              <a:rPr lang="en-US" dirty="0">
                <a:latin typeface="Arial" panose="020B0604020202020204" pitchFamily="34" charset="0"/>
                <a:ea typeface="SimHei" panose="02010609060101010101" pitchFamily="49" charset="-122"/>
                <a:cs typeface="Arial" panose="020B0604020202020204" pitchFamily="34" charset="0"/>
              </a:rPr>
              <a:t>Point of interest classification</a:t>
            </a:r>
            <a:endParaRPr lang="en-GB" dirty="0">
              <a:latin typeface="Arial" panose="020B0604020202020204" pitchFamily="34" charset="0"/>
              <a:ea typeface="SimHei" panose="02010609060101010101" pitchFamily="49" charset="-122"/>
              <a:cs typeface="Arial" panose="020B0604020202020204" pitchFamily="34" charset="0"/>
            </a:endParaRPr>
          </a:p>
        </p:txBody>
      </p:sp>
    </p:spTree>
    <p:extLst>
      <p:ext uri="{BB962C8B-B14F-4D97-AF65-F5344CB8AC3E}">
        <p14:creationId xmlns:p14="http://schemas.microsoft.com/office/powerpoint/2010/main" val="2808797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922520" y="1310359"/>
            <a:ext cx="3734118" cy="2929008"/>
          </a:xfrm>
          <a:prstGeom prst="rect">
            <a:avLst/>
          </a:prstGeom>
        </p:spPr>
      </p:pic>
      <p:sp>
        <p:nvSpPr>
          <p:cNvPr id="6" name="Title 1"/>
          <p:cNvSpPr txBox="1">
            <a:spLocks/>
          </p:cNvSpPr>
          <p:nvPr/>
        </p:nvSpPr>
        <p:spPr bwMode="auto">
          <a:xfrm>
            <a:off x="948776" y="466221"/>
            <a:ext cx="7707862" cy="478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anchor="b" anchorCtr="0" compatLnSpc="1">
            <a:prstTxWarp prst="textNoShape">
              <a:avLst/>
            </a:prstTxWarp>
          </a:bodyPr>
          <a:lstStyle>
            <a:lvl1pPr algn="l" defTabSz="457200" rtl="0" eaLnBrk="1" fontAlgn="base" hangingPunct="1">
              <a:lnSpc>
                <a:spcPct val="85000"/>
              </a:lnSpc>
              <a:spcBef>
                <a:spcPct val="0"/>
              </a:spcBef>
              <a:spcAft>
                <a:spcPct val="0"/>
              </a:spcAft>
              <a:defRPr sz="2400" kern="1200">
                <a:solidFill>
                  <a:srgbClr val="006FA1"/>
                </a:solidFill>
                <a:latin typeface="Arial"/>
                <a:ea typeface="ＭＳ Ｐゴシック" charset="0"/>
                <a:cs typeface="ＭＳ Ｐゴシック" charset="0"/>
              </a:defRPr>
            </a:lvl1pPr>
            <a:lvl2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2pPr>
            <a:lvl3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3pPr>
            <a:lvl4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4pPr>
            <a:lvl5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5pPr>
            <a:lvl6pPr marL="4572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6pPr>
            <a:lvl7pPr marL="9144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7pPr>
            <a:lvl8pPr marL="13716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8pPr>
            <a:lvl9pPr marL="18288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9pPr>
          </a:lstStyle>
          <a:p>
            <a:r>
              <a:rPr lang="en-US" dirty="0" err="1"/>
              <a:t>Journet</a:t>
            </a:r>
            <a:r>
              <a:rPr lang="en-US" dirty="0"/>
              <a:t> et al., 2008, </a:t>
            </a:r>
            <a:r>
              <a:rPr lang="en-US" dirty="0" err="1"/>
              <a:t>Mehri</a:t>
            </a:r>
            <a:r>
              <a:rPr lang="en-US" dirty="0"/>
              <a:t> et al., 2013,Mehri et al., 2014</a:t>
            </a:r>
            <a:endParaRPr lang="en-GB" dirty="0"/>
          </a:p>
        </p:txBody>
      </p:sp>
      <p:sp>
        <p:nvSpPr>
          <p:cNvPr id="8" name="TextBox 7"/>
          <p:cNvSpPr txBox="1"/>
          <p:nvPr/>
        </p:nvSpPr>
        <p:spPr>
          <a:xfrm>
            <a:off x="948775" y="1310359"/>
            <a:ext cx="3973745" cy="2031325"/>
          </a:xfrm>
          <a:prstGeom prst="rect">
            <a:avLst/>
          </a:prstGeom>
          <a:noFill/>
        </p:spPr>
        <p:txBody>
          <a:bodyPr wrap="square" rtlCol="0">
            <a:spAutoFit/>
          </a:bodyPr>
          <a:lstStyle/>
          <a:p>
            <a:r>
              <a:rPr lang="en-US" dirty="0">
                <a:latin typeface="Arial" panose="020B0604020202020204" pitchFamily="34" charset="0"/>
                <a:ea typeface="SimHei" panose="02010609060101010101" pitchFamily="49" charset="-122"/>
                <a:cs typeface="Arial" panose="020B0604020202020204" pitchFamily="34" charset="0"/>
              </a:rPr>
              <a:t>Pixel clustering using texture features</a:t>
            </a:r>
          </a:p>
          <a:p>
            <a:endParaRPr lang="en-US" dirty="0">
              <a:latin typeface="Arial" panose="020B0604020202020204" pitchFamily="34" charset="0"/>
              <a:ea typeface="SimHei" panose="02010609060101010101" pitchFamily="49" charset="-122"/>
              <a:cs typeface="Arial" panose="020B0604020202020204" pitchFamily="34" charset="0"/>
            </a:endParaRPr>
          </a:p>
          <a:p>
            <a:r>
              <a:rPr lang="en-US" dirty="0">
                <a:latin typeface="Arial" panose="020B0604020202020204" pitchFamily="34" charset="0"/>
                <a:ea typeface="SimHei" panose="02010609060101010101" pitchFamily="49" charset="-122"/>
                <a:cs typeface="Arial" panose="020B0604020202020204" pitchFamily="34" charset="0"/>
              </a:rPr>
              <a:t>Texture features by:</a:t>
            </a:r>
          </a:p>
          <a:p>
            <a:pPr marL="342900" indent="-342900">
              <a:buFont typeface="Wingdings" panose="05000000000000000000" pitchFamily="2" charset="2"/>
              <a:buChar char="§"/>
            </a:pPr>
            <a:r>
              <a:rPr lang="en-US" dirty="0">
                <a:latin typeface="Arial" panose="020B0604020202020204" pitchFamily="34" charset="0"/>
                <a:ea typeface="SimHei" panose="02010609060101010101" pitchFamily="49" charset="-122"/>
                <a:cs typeface="Arial" panose="020B0604020202020204" pitchFamily="34" charset="0"/>
              </a:rPr>
              <a:t>Gabor filters</a:t>
            </a:r>
          </a:p>
          <a:p>
            <a:pPr marL="342900" indent="-342900">
              <a:buFont typeface="Wingdings" panose="05000000000000000000" pitchFamily="2" charset="2"/>
              <a:buChar char="§"/>
            </a:pPr>
            <a:r>
              <a:rPr lang="en-US" dirty="0">
                <a:latin typeface="Arial" panose="020B0604020202020204" pitchFamily="34" charset="0"/>
                <a:ea typeface="SimHei" panose="02010609060101010101" pitchFamily="49" charset="-122"/>
                <a:cs typeface="Arial" panose="020B0604020202020204" pitchFamily="34" charset="0"/>
              </a:rPr>
              <a:t>Grey level co-</a:t>
            </a:r>
            <a:r>
              <a:rPr lang="en-US" dirty="0" err="1">
                <a:latin typeface="Arial" panose="020B0604020202020204" pitchFamily="34" charset="0"/>
                <a:ea typeface="SimHei" panose="02010609060101010101" pitchFamily="49" charset="-122"/>
                <a:cs typeface="Arial" panose="020B0604020202020204" pitchFamily="34" charset="0"/>
              </a:rPr>
              <a:t>occurence</a:t>
            </a:r>
            <a:r>
              <a:rPr lang="en-US" dirty="0">
                <a:latin typeface="Arial" panose="020B0604020202020204" pitchFamily="34" charset="0"/>
                <a:ea typeface="SimHei" panose="02010609060101010101" pitchFamily="49" charset="-122"/>
                <a:cs typeface="Arial" panose="020B0604020202020204" pitchFamily="34" charset="0"/>
              </a:rPr>
              <a:t> matrix</a:t>
            </a:r>
          </a:p>
          <a:p>
            <a:pPr marL="342900" indent="-342900">
              <a:buFont typeface="Wingdings" panose="05000000000000000000" pitchFamily="2" charset="2"/>
              <a:buChar char="§"/>
            </a:pPr>
            <a:r>
              <a:rPr lang="en-US" dirty="0">
                <a:latin typeface="Arial" panose="020B0604020202020204" pitchFamily="34" charset="0"/>
                <a:ea typeface="SimHei" panose="02010609060101010101" pitchFamily="49" charset="-122"/>
                <a:cs typeface="Arial" panose="020B0604020202020204" pitchFamily="34" charset="0"/>
              </a:rPr>
              <a:t>Auto correlation matrix</a:t>
            </a:r>
          </a:p>
        </p:txBody>
      </p:sp>
      <p:sp>
        <p:nvSpPr>
          <p:cNvPr id="9" name="TextBox 8"/>
          <p:cNvSpPr txBox="1"/>
          <p:nvPr/>
        </p:nvSpPr>
        <p:spPr>
          <a:xfrm>
            <a:off x="4968412" y="4170631"/>
            <a:ext cx="3642344"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Pixels clustered by texture features</a:t>
            </a:r>
            <a:endParaRPr lang="en-GB" sz="1600" b="1" dirty="0">
              <a:latin typeface="+mj-lt"/>
              <a:ea typeface="SimHei" panose="02010609060101010101" pitchFamily="49" charset="-122"/>
              <a:cs typeface="Segoe UI Semilight" panose="020B0402040204020203" pitchFamily="34" charset="0"/>
            </a:endParaRPr>
          </a:p>
        </p:txBody>
      </p:sp>
    </p:spTree>
    <p:extLst>
      <p:ext uri="{BB962C8B-B14F-4D97-AF65-F5344CB8AC3E}">
        <p14:creationId xmlns:p14="http://schemas.microsoft.com/office/powerpoint/2010/main" val="3519986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Bukhari et al., 2012</a:t>
            </a:r>
            <a:endParaRPr lang="en-GB"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718595" y="1362318"/>
            <a:ext cx="3563724" cy="3109386"/>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5397275" y="1319724"/>
            <a:ext cx="2612451" cy="3151979"/>
          </a:xfrm>
          <a:prstGeom prst="rect">
            <a:avLst/>
          </a:prstGeom>
        </p:spPr>
      </p:pic>
      <p:sp>
        <p:nvSpPr>
          <p:cNvPr id="9" name="TextBox 8"/>
          <p:cNvSpPr txBox="1"/>
          <p:nvPr/>
        </p:nvSpPr>
        <p:spPr>
          <a:xfrm>
            <a:off x="948775" y="831700"/>
            <a:ext cx="7877071" cy="369332"/>
          </a:xfrm>
          <a:prstGeom prst="rect">
            <a:avLst/>
          </a:prstGeom>
          <a:noFill/>
        </p:spPr>
        <p:txBody>
          <a:bodyPr wrap="square" rtlCol="0">
            <a:spAutoFit/>
          </a:bodyPr>
          <a:lstStyle/>
          <a:p>
            <a:r>
              <a:rPr lang="en-US" dirty="0">
                <a:latin typeface="Arial" panose="020B0604020202020204" pitchFamily="34" charset="0"/>
                <a:ea typeface="SimHei" panose="02010609060101010101" pitchFamily="49" charset="-122"/>
                <a:cs typeface="Arial" panose="020B0604020202020204" pitchFamily="34" charset="0"/>
              </a:rPr>
              <a:t>Connected component classification using shape and context features</a:t>
            </a:r>
            <a:endParaRPr lang="en-GB" dirty="0">
              <a:latin typeface="Arial" panose="020B0604020202020204" pitchFamily="34" charset="0"/>
              <a:ea typeface="SimHei" panose="02010609060101010101" pitchFamily="49" charset="-122"/>
              <a:cs typeface="Arial" panose="020B0604020202020204" pitchFamily="34" charset="0"/>
            </a:endParaRPr>
          </a:p>
        </p:txBody>
      </p:sp>
      <p:sp>
        <p:nvSpPr>
          <p:cNvPr id="10" name="TextBox 9"/>
          <p:cNvSpPr txBox="1"/>
          <p:nvPr/>
        </p:nvSpPr>
        <p:spPr>
          <a:xfrm>
            <a:off x="2281734" y="4421118"/>
            <a:ext cx="68640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Input</a:t>
            </a:r>
            <a:endParaRPr lang="en-GB" sz="1600" b="1" dirty="0">
              <a:latin typeface="+mj-lt"/>
              <a:ea typeface="SimHei" panose="02010609060101010101" pitchFamily="49" charset="-122"/>
              <a:cs typeface="Segoe UI Semilight" panose="020B0402040204020203" pitchFamily="34" charset="0"/>
            </a:endParaRPr>
          </a:p>
        </p:txBody>
      </p:sp>
      <p:sp>
        <p:nvSpPr>
          <p:cNvPr id="11" name="TextBox 10"/>
          <p:cNvSpPr txBox="1"/>
          <p:nvPr/>
        </p:nvSpPr>
        <p:spPr>
          <a:xfrm>
            <a:off x="5446202" y="4405874"/>
            <a:ext cx="2558714"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Pixels classified by MLP</a:t>
            </a:r>
            <a:endParaRPr lang="en-GB" sz="1600" b="1" dirty="0">
              <a:latin typeface="+mj-lt"/>
              <a:ea typeface="SimHei" panose="02010609060101010101" pitchFamily="49" charset="-122"/>
              <a:cs typeface="Segoe UI Semilight" panose="020B0402040204020203" pitchFamily="34" charset="0"/>
            </a:endParaRPr>
          </a:p>
        </p:txBody>
      </p:sp>
    </p:spTree>
    <p:extLst>
      <p:ext uri="{BB962C8B-B14F-4D97-AF65-F5344CB8AC3E}">
        <p14:creationId xmlns:p14="http://schemas.microsoft.com/office/powerpoint/2010/main" val="1517125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Wei et al., 2013</a:t>
            </a:r>
            <a:endParaRPr lang="en-GB" dirty="0"/>
          </a:p>
        </p:txBody>
      </p:sp>
      <p:sp>
        <p:nvSpPr>
          <p:cNvPr id="3" name="Content Placeholder 2"/>
          <p:cNvSpPr>
            <a:spLocks noGrp="1"/>
          </p:cNvSpPr>
          <p:nvPr>
            <p:ph sz="quarter" idx="10"/>
          </p:nvPr>
        </p:nvSpPr>
        <p:spPr>
          <a:xfrm>
            <a:off x="955677" y="847565"/>
            <a:ext cx="7700963" cy="493395"/>
          </a:xfrm>
        </p:spPr>
        <p:txBody>
          <a:bodyPr/>
          <a:lstStyle/>
          <a:p>
            <a:r>
              <a:rPr lang="en-US" dirty="0"/>
              <a:t>Pixel classification using color features with SVM, GMM and MLP</a:t>
            </a:r>
          </a:p>
          <a:p>
            <a:pPr marL="0" indent="0">
              <a:buClr>
                <a:srgbClr val="006FA1"/>
              </a:buClr>
            </a:pPr>
            <a:endParaRPr lang="en-US" dirty="0"/>
          </a:p>
          <a:p>
            <a:endParaRPr lang="en-GB" dirty="0"/>
          </a:p>
        </p:txBody>
      </p:sp>
      <p:sp>
        <p:nvSpPr>
          <p:cNvPr id="4" name="Title 1"/>
          <p:cNvSpPr txBox="1">
            <a:spLocks/>
          </p:cNvSpPr>
          <p:nvPr/>
        </p:nvSpPr>
        <p:spPr bwMode="auto">
          <a:xfrm>
            <a:off x="964016" y="1335589"/>
            <a:ext cx="7707862" cy="488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anchor="b" anchorCtr="0" compatLnSpc="1">
            <a:prstTxWarp prst="textNoShape">
              <a:avLst/>
            </a:prstTxWarp>
          </a:bodyPr>
          <a:lstStyle>
            <a:lvl1pPr algn="l" defTabSz="457200" rtl="0" eaLnBrk="1" fontAlgn="base" hangingPunct="1">
              <a:lnSpc>
                <a:spcPct val="85000"/>
              </a:lnSpc>
              <a:spcBef>
                <a:spcPct val="0"/>
              </a:spcBef>
              <a:spcAft>
                <a:spcPct val="0"/>
              </a:spcAft>
              <a:defRPr sz="2400" kern="1200">
                <a:solidFill>
                  <a:srgbClr val="006FA1"/>
                </a:solidFill>
                <a:latin typeface="Arial"/>
                <a:ea typeface="ＭＳ Ｐゴシック" charset="0"/>
                <a:cs typeface="ＭＳ Ｐゴシック" charset="0"/>
              </a:defRPr>
            </a:lvl1pPr>
            <a:lvl2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2pPr>
            <a:lvl3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3pPr>
            <a:lvl4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4pPr>
            <a:lvl5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5pPr>
            <a:lvl6pPr marL="4572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6pPr>
            <a:lvl7pPr marL="9144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7pPr>
            <a:lvl8pPr marL="13716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8pPr>
            <a:lvl9pPr marL="18288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9pPr>
          </a:lstStyle>
          <a:p>
            <a:r>
              <a:rPr lang="en-US" dirty="0"/>
              <a:t>Chen et al., 2014</a:t>
            </a:r>
            <a:endParaRPr lang="en-GB" dirty="0"/>
          </a:p>
        </p:txBody>
      </p:sp>
      <p:sp>
        <p:nvSpPr>
          <p:cNvPr id="5" name="Content Placeholder 2"/>
          <p:cNvSpPr txBox="1">
            <a:spLocks/>
          </p:cNvSpPr>
          <p:nvPr/>
        </p:nvSpPr>
        <p:spPr>
          <a:xfrm>
            <a:off x="955677" y="1823613"/>
            <a:ext cx="7700963" cy="493395"/>
          </a:xfrm>
          <a:prstGeom prst="rect">
            <a:avLst/>
          </a:prstGeom>
        </p:spPr>
        <p:txBody>
          <a:bodyPr vert="horz" lIns="0" tIns="45720" rIns="0" bIns="45720" rtlCol="0">
            <a:normAutofit/>
          </a:bodyPr>
          <a:lstStyle>
            <a:lvl1pPr marL="342900" indent="-342900" algn="l" defTabSz="457200" rtl="0" eaLnBrk="1" fontAlgn="base" hangingPunct="1">
              <a:spcBef>
                <a:spcPct val="20000"/>
              </a:spcBef>
              <a:spcAft>
                <a:spcPct val="0"/>
              </a:spcAft>
              <a:buClr>
                <a:schemeClr val="bg2"/>
              </a:buClr>
              <a:buFont typeface="Wingdings" charset="2"/>
              <a:defRPr kern="1200" spc="20">
                <a:solidFill>
                  <a:schemeClr val="tx1"/>
                </a:solidFill>
                <a:latin typeface="Arial"/>
                <a:ea typeface="ＭＳ Ｐゴシック" charset="0"/>
                <a:cs typeface="ＭＳ Ｐゴシック" charset="0"/>
              </a:defRPr>
            </a:lvl1pPr>
            <a:lvl2pPr marL="288925" indent="-288925" algn="l" defTabSz="457200" rtl="0" eaLnBrk="1" fontAlgn="base" hangingPunct="1">
              <a:spcBef>
                <a:spcPct val="20000"/>
              </a:spcBef>
              <a:spcAft>
                <a:spcPct val="0"/>
              </a:spcAft>
              <a:buClr>
                <a:srgbClr val="006FA1"/>
              </a:buClr>
              <a:buFont typeface="Wingdings" charset="2"/>
              <a:buChar char="§"/>
              <a:defRPr kern="1200">
                <a:solidFill>
                  <a:srgbClr val="595959"/>
                </a:solidFill>
                <a:latin typeface="Arial"/>
                <a:ea typeface="ＭＳ Ｐゴシック" charset="0"/>
                <a:cs typeface="+mn-cs"/>
              </a:defRPr>
            </a:lvl2pPr>
            <a:lvl3pPr marL="569913" indent="-225425" algn="l" defTabSz="457200" rtl="0" eaLnBrk="1" fontAlgn="base" hangingPunct="1">
              <a:spcBef>
                <a:spcPct val="20000"/>
              </a:spcBef>
              <a:spcAft>
                <a:spcPct val="0"/>
              </a:spcAft>
              <a:buClr>
                <a:srgbClr val="006FA1"/>
              </a:buClr>
              <a:buSzPct val="102000"/>
              <a:buFont typeface="Source Sans Pro" charset="0"/>
              <a:buChar char="›"/>
              <a:defRPr kern="1200">
                <a:solidFill>
                  <a:srgbClr val="595959"/>
                </a:solidFill>
                <a:latin typeface="Arial"/>
                <a:ea typeface="ＭＳ Ｐゴシック" charset="0"/>
                <a:cs typeface="+mn-cs"/>
              </a:defRPr>
            </a:lvl3pPr>
            <a:lvl4pPr marL="914400" indent="-227013" algn="l" defTabSz="457200" rtl="0" eaLnBrk="1" fontAlgn="base" hangingPunct="1">
              <a:spcBef>
                <a:spcPct val="20000"/>
              </a:spcBef>
              <a:spcAft>
                <a:spcPct val="0"/>
              </a:spcAft>
              <a:buClr>
                <a:srgbClr val="006FA1"/>
              </a:buClr>
              <a:buFont typeface="Arial" charset="0"/>
              <a:buChar char="•"/>
              <a:defRPr kern="1200">
                <a:solidFill>
                  <a:srgbClr val="595959"/>
                </a:solidFill>
                <a:latin typeface="Arial"/>
                <a:ea typeface="ＭＳ Ｐゴシック" charset="0"/>
                <a:cs typeface="+mn-cs"/>
              </a:defRPr>
            </a:lvl4pPr>
            <a:lvl5pPr marL="1258888" indent="-227013" algn="l" defTabSz="457200" rtl="0" eaLnBrk="1" fontAlgn="base" hangingPunct="1">
              <a:spcBef>
                <a:spcPct val="20000"/>
              </a:spcBef>
              <a:spcAft>
                <a:spcPct val="0"/>
              </a:spcAft>
              <a:buClr>
                <a:srgbClr val="006FA1"/>
              </a:buClr>
              <a:buFont typeface="Source Sans Pro" charset="0"/>
              <a:buChar char="–"/>
              <a:defRPr kern="1200">
                <a:solidFill>
                  <a:srgbClr val="595959"/>
                </a:solidFill>
                <a:latin typeface="Arial"/>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Pixel classification using color and texture features with SVM</a:t>
            </a:r>
          </a:p>
          <a:p>
            <a:pPr marL="0" indent="0">
              <a:buClr>
                <a:srgbClr val="006FA1"/>
              </a:buClr>
            </a:pPr>
            <a:endParaRPr lang="en-US" dirty="0"/>
          </a:p>
          <a:p>
            <a:endParaRPr lang="en-GB" dirty="0"/>
          </a:p>
        </p:txBody>
      </p:sp>
      <p:sp>
        <p:nvSpPr>
          <p:cNvPr id="6" name="Title 1"/>
          <p:cNvSpPr txBox="1">
            <a:spLocks/>
          </p:cNvSpPr>
          <p:nvPr/>
        </p:nvSpPr>
        <p:spPr bwMode="auto">
          <a:xfrm>
            <a:off x="964016" y="2317008"/>
            <a:ext cx="7707862" cy="488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anchor="b" anchorCtr="0" compatLnSpc="1">
            <a:prstTxWarp prst="textNoShape">
              <a:avLst/>
            </a:prstTxWarp>
          </a:bodyPr>
          <a:lstStyle>
            <a:lvl1pPr algn="l" defTabSz="457200" rtl="0" eaLnBrk="1" fontAlgn="base" hangingPunct="1">
              <a:lnSpc>
                <a:spcPct val="85000"/>
              </a:lnSpc>
              <a:spcBef>
                <a:spcPct val="0"/>
              </a:spcBef>
              <a:spcAft>
                <a:spcPct val="0"/>
              </a:spcAft>
              <a:defRPr sz="2400" kern="1200">
                <a:solidFill>
                  <a:srgbClr val="006FA1"/>
                </a:solidFill>
                <a:latin typeface="Arial"/>
                <a:ea typeface="ＭＳ Ｐゴシック" charset="0"/>
                <a:cs typeface="ＭＳ Ｐゴシック" charset="0"/>
              </a:defRPr>
            </a:lvl1pPr>
            <a:lvl2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2pPr>
            <a:lvl3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3pPr>
            <a:lvl4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4pPr>
            <a:lvl5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5pPr>
            <a:lvl6pPr marL="4572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6pPr>
            <a:lvl7pPr marL="9144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7pPr>
            <a:lvl8pPr marL="13716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8pPr>
            <a:lvl9pPr marL="18288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9pPr>
          </a:lstStyle>
          <a:p>
            <a:r>
              <a:rPr lang="en-US" dirty="0"/>
              <a:t>Wei et al., 2014</a:t>
            </a:r>
            <a:endParaRPr lang="en-GB" dirty="0"/>
          </a:p>
        </p:txBody>
      </p:sp>
      <p:sp>
        <p:nvSpPr>
          <p:cNvPr id="7" name="Content Placeholder 2"/>
          <p:cNvSpPr txBox="1">
            <a:spLocks/>
          </p:cNvSpPr>
          <p:nvPr/>
        </p:nvSpPr>
        <p:spPr>
          <a:xfrm>
            <a:off x="970917" y="2805032"/>
            <a:ext cx="7700963" cy="493395"/>
          </a:xfrm>
          <a:prstGeom prst="rect">
            <a:avLst/>
          </a:prstGeom>
        </p:spPr>
        <p:txBody>
          <a:bodyPr vert="horz" lIns="0" tIns="45720" rIns="0" bIns="45720" rtlCol="0">
            <a:normAutofit fontScale="70000" lnSpcReduction="20000"/>
          </a:bodyPr>
          <a:lstStyle>
            <a:lvl1pPr marL="342900" indent="-342900" algn="l" defTabSz="457200" rtl="0" eaLnBrk="1" fontAlgn="base" hangingPunct="1">
              <a:spcBef>
                <a:spcPct val="20000"/>
              </a:spcBef>
              <a:spcAft>
                <a:spcPct val="0"/>
              </a:spcAft>
              <a:buClr>
                <a:schemeClr val="bg2"/>
              </a:buClr>
              <a:buFont typeface="Wingdings" charset="2"/>
              <a:defRPr kern="1200" spc="20">
                <a:solidFill>
                  <a:schemeClr val="tx1"/>
                </a:solidFill>
                <a:latin typeface="Arial"/>
                <a:ea typeface="ＭＳ Ｐゴシック" charset="0"/>
                <a:cs typeface="ＭＳ Ｐゴシック" charset="0"/>
              </a:defRPr>
            </a:lvl1pPr>
            <a:lvl2pPr marL="288925" indent="-288925" algn="l" defTabSz="457200" rtl="0" eaLnBrk="1" fontAlgn="base" hangingPunct="1">
              <a:spcBef>
                <a:spcPct val="20000"/>
              </a:spcBef>
              <a:spcAft>
                <a:spcPct val="0"/>
              </a:spcAft>
              <a:buClr>
                <a:srgbClr val="006FA1"/>
              </a:buClr>
              <a:buFont typeface="Wingdings" charset="2"/>
              <a:buChar char="§"/>
              <a:defRPr kern="1200">
                <a:solidFill>
                  <a:srgbClr val="595959"/>
                </a:solidFill>
                <a:latin typeface="Arial"/>
                <a:ea typeface="ＭＳ Ｐゴシック" charset="0"/>
                <a:cs typeface="+mn-cs"/>
              </a:defRPr>
            </a:lvl2pPr>
            <a:lvl3pPr marL="569913" indent="-225425" algn="l" defTabSz="457200" rtl="0" eaLnBrk="1" fontAlgn="base" hangingPunct="1">
              <a:spcBef>
                <a:spcPct val="20000"/>
              </a:spcBef>
              <a:spcAft>
                <a:spcPct val="0"/>
              </a:spcAft>
              <a:buClr>
                <a:srgbClr val="006FA1"/>
              </a:buClr>
              <a:buSzPct val="102000"/>
              <a:buFont typeface="Source Sans Pro" charset="0"/>
              <a:buChar char="›"/>
              <a:defRPr kern="1200">
                <a:solidFill>
                  <a:srgbClr val="595959"/>
                </a:solidFill>
                <a:latin typeface="Arial"/>
                <a:ea typeface="ＭＳ Ｐゴシック" charset="0"/>
                <a:cs typeface="+mn-cs"/>
              </a:defRPr>
            </a:lvl3pPr>
            <a:lvl4pPr marL="914400" indent="-227013" algn="l" defTabSz="457200" rtl="0" eaLnBrk="1" fontAlgn="base" hangingPunct="1">
              <a:spcBef>
                <a:spcPct val="20000"/>
              </a:spcBef>
              <a:spcAft>
                <a:spcPct val="0"/>
              </a:spcAft>
              <a:buClr>
                <a:srgbClr val="006FA1"/>
              </a:buClr>
              <a:buFont typeface="Arial" charset="0"/>
              <a:buChar char="•"/>
              <a:defRPr kern="1200">
                <a:solidFill>
                  <a:srgbClr val="595959"/>
                </a:solidFill>
                <a:latin typeface="Arial"/>
                <a:ea typeface="ＭＳ Ｐゴシック" charset="0"/>
                <a:cs typeface="+mn-cs"/>
              </a:defRPr>
            </a:lvl4pPr>
            <a:lvl5pPr marL="1258888" indent="-227013" algn="l" defTabSz="457200" rtl="0" eaLnBrk="1" fontAlgn="base" hangingPunct="1">
              <a:spcBef>
                <a:spcPct val="20000"/>
              </a:spcBef>
              <a:spcAft>
                <a:spcPct val="0"/>
              </a:spcAft>
              <a:buClr>
                <a:srgbClr val="006FA1"/>
              </a:buClr>
              <a:buFont typeface="Source Sans Pro" charset="0"/>
              <a:buChar char="–"/>
              <a:defRPr kern="1200">
                <a:solidFill>
                  <a:srgbClr val="595959"/>
                </a:solidFill>
                <a:latin typeface="Arial"/>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300" dirty="0"/>
              <a:t>Pixel classification using color and texture features by feature selection algorithm</a:t>
            </a:r>
          </a:p>
          <a:p>
            <a:endParaRPr lang="en-GB" dirty="0"/>
          </a:p>
        </p:txBody>
      </p:sp>
      <p:sp>
        <p:nvSpPr>
          <p:cNvPr id="8" name="Title 1"/>
          <p:cNvSpPr txBox="1">
            <a:spLocks/>
          </p:cNvSpPr>
          <p:nvPr/>
        </p:nvSpPr>
        <p:spPr bwMode="auto">
          <a:xfrm>
            <a:off x="948774" y="3293056"/>
            <a:ext cx="7707862" cy="488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anchor="b" anchorCtr="0" compatLnSpc="1">
            <a:prstTxWarp prst="textNoShape">
              <a:avLst/>
            </a:prstTxWarp>
          </a:bodyPr>
          <a:lstStyle>
            <a:lvl1pPr algn="l" defTabSz="457200" rtl="0" eaLnBrk="1" fontAlgn="base" hangingPunct="1">
              <a:lnSpc>
                <a:spcPct val="85000"/>
              </a:lnSpc>
              <a:spcBef>
                <a:spcPct val="0"/>
              </a:spcBef>
              <a:spcAft>
                <a:spcPct val="0"/>
              </a:spcAft>
              <a:defRPr sz="2400" kern="1200">
                <a:solidFill>
                  <a:srgbClr val="006FA1"/>
                </a:solidFill>
                <a:latin typeface="Arial"/>
                <a:ea typeface="ＭＳ Ｐゴシック" charset="0"/>
                <a:cs typeface="ＭＳ Ｐゴシック" charset="0"/>
              </a:defRPr>
            </a:lvl1pPr>
            <a:lvl2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2pPr>
            <a:lvl3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3pPr>
            <a:lvl4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4pPr>
            <a:lvl5pPr algn="l" defTabSz="457200" rtl="0" eaLnBrk="1" fontAlgn="base" hangingPunct="1">
              <a:lnSpc>
                <a:spcPct val="85000"/>
              </a:lnSpc>
              <a:spcBef>
                <a:spcPct val="0"/>
              </a:spcBef>
              <a:spcAft>
                <a:spcPct val="0"/>
              </a:spcAft>
              <a:defRPr sz="2400">
                <a:solidFill>
                  <a:schemeClr val="bg2"/>
                </a:solidFill>
                <a:latin typeface="Arial" charset="0"/>
                <a:ea typeface="ＭＳ Ｐゴシック" charset="0"/>
                <a:cs typeface="ＭＳ Ｐゴシック" charset="0"/>
              </a:defRPr>
            </a:lvl5pPr>
            <a:lvl6pPr marL="4572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6pPr>
            <a:lvl7pPr marL="9144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7pPr>
            <a:lvl8pPr marL="13716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8pPr>
            <a:lvl9pPr marL="1828800" algn="l" defTabSz="457200" rtl="0" eaLnBrk="1" fontAlgn="base" hangingPunct="1">
              <a:lnSpc>
                <a:spcPct val="85000"/>
              </a:lnSpc>
              <a:spcBef>
                <a:spcPct val="0"/>
              </a:spcBef>
              <a:spcAft>
                <a:spcPct val="0"/>
              </a:spcAft>
              <a:defRPr sz="2400">
                <a:solidFill>
                  <a:schemeClr val="bg2"/>
                </a:solidFill>
                <a:latin typeface="Source Sans Pro Semibold" charset="0"/>
                <a:ea typeface="ＭＳ Ｐゴシック" charset="0"/>
                <a:cs typeface="ＭＳ Ｐゴシック" charset="0"/>
              </a:defRPr>
            </a:lvl9pPr>
          </a:lstStyle>
          <a:p>
            <a:r>
              <a:rPr lang="en-US" dirty="0"/>
              <a:t>Chen et al., 2015</a:t>
            </a:r>
            <a:endParaRPr lang="en-GB" dirty="0"/>
          </a:p>
        </p:txBody>
      </p:sp>
      <p:sp>
        <p:nvSpPr>
          <p:cNvPr id="9" name="Content Placeholder 2"/>
          <p:cNvSpPr txBox="1">
            <a:spLocks/>
          </p:cNvSpPr>
          <p:nvPr/>
        </p:nvSpPr>
        <p:spPr>
          <a:xfrm>
            <a:off x="955675" y="3781080"/>
            <a:ext cx="7700963" cy="493395"/>
          </a:xfrm>
          <a:prstGeom prst="rect">
            <a:avLst/>
          </a:prstGeom>
        </p:spPr>
        <p:txBody>
          <a:bodyPr vert="horz" lIns="0" tIns="45720" rIns="0" bIns="45720" rtlCol="0">
            <a:normAutofit/>
          </a:bodyPr>
          <a:lstStyle>
            <a:lvl1pPr marL="342900" indent="-342900" algn="l" defTabSz="457200" rtl="0" eaLnBrk="1" fontAlgn="base" hangingPunct="1">
              <a:spcBef>
                <a:spcPct val="20000"/>
              </a:spcBef>
              <a:spcAft>
                <a:spcPct val="0"/>
              </a:spcAft>
              <a:buClr>
                <a:schemeClr val="bg2"/>
              </a:buClr>
              <a:buFont typeface="Wingdings" charset="2"/>
              <a:defRPr kern="1200" spc="20">
                <a:solidFill>
                  <a:schemeClr val="tx1"/>
                </a:solidFill>
                <a:latin typeface="Arial"/>
                <a:ea typeface="ＭＳ Ｐゴシック" charset="0"/>
                <a:cs typeface="ＭＳ Ｐゴシック" charset="0"/>
              </a:defRPr>
            </a:lvl1pPr>
            <a:lvl2pPr marL="288925" indent="-288925" algn="l" defTabSz="457200" rtl="0" eaLnBrk="1" fontAlgn="base" hangingPunct="1">
              <a:spcBef>
                <a:spcPct val="20000"/>
              </a:spcBef>
              <a:spcAft>
                <a:spcPct val="0"/>
              </a:spcAft>
              <a:buClr>
                <a:srgbClr val="006FA1"/>
              </a:buClr>
              <a:buFont typeface="Wingdings" charset="2"/>
              <a:buChar char="§"/>
              <a:defRPr kern="1200">
                <a:solidFill>
                  <a:srgbClr val="595959"/>
                </a:solidFill>
                <a:latin typeface="Arial"/>
                <a:ea typeface="ＭＳ Ｐゴシック" charset="0"/>
                <a:cs typeface="+mn-cs"/>
              </a:defRPr>
            </a:lvl2pPr>
            <a:lvl3pPr marL="569913" indent="-225425" algn="l" defTabSz="457200" rtl="0" eaLnBrk="1" fontAlgn="base" hangingPunct="1">
              <a:spcBef>
                <a:spcPct val="20000"/>
              </a:spcBef>
              <a:spcAft>
                <a:spcPct val="0"/>
              </a:spcAft>
              <a:buClr>
                <a:srgbClr val="006FA1"/>
              </a:buClr>
              <a:buSzPct val="102000"/>
              <a:buFont typeface="Source Sans Pro" charset="0"/>
              <a:buChar char="›"/>
              <a:defRPr kern="1200">
                <a:solidFill>
                  <a:srgbClr val="595959"/>
                </a:solidFill>
                <a:latin typeface="Arial"/>
                <a:ea typeface="ＭＳ Ｐゴシック" charset="0"/>
                <a:cs typeface="+mn-cs"/>
              </a:defRPr>
            </a:lvl3pPr>
            <a:lvl4pPr marL="914400" indent="-227013" algn="l" defTabSz="457200" rtl="0" eaLnBrk="1" fontAlgn="base" hangingPunct="1">
              <a:spcBef>
                <a:spcPct val="20000"/>
              </a:spcBef>
              <a:spcAft>
                <a:spcPct val="0"/>
              </a:spcAft>
              <a:buClr>
                <a:srgbClr val="006FA1"/>
              </a:buClr>
              <a:buFont typeface="Arial" charset="0"/>
              <a:buChar char="•"/>
              <a:defRPr kern="1200">
                <a:solidFill>
                  <a:srgbClr val="595959"/>
                </a:solidFill>
                <a:latin typeface="Arial"/>
                <a:ea typeface="ＭＳ Ｐゴシック" charset="0"/>
                <a:cs typeface="+mn-cs"/>
              </a:defRPr>
            </a:lvl4pPr>
            <a:lvl5pPr marL="1258888" indent="-227013" algn="l" defTabSz="457200" rtl="0" eaLnBrk="1" fontAlgn="base" hangingPunct="1">
              <a:spcBef>
                <a:spcPct val="20000"/>
              </a:spcBef>
              <a:spcAft>
                <a:spcPct val="0"/>
              </a:spcAft>
              <a:buClr>
                <a:srgbClr val="006FA1"/>
              </a:buClr>
              <a:buFont typeface="Source Sans Pro" charset="0"/>
              <a:buChar char="–"/>
              <a:defRPr kern="1200">
                <a:solidFill>
                  <a:srgbClr val="595959"/>
                </a:solidFill>
                <a:latin typeface="Arial"/>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Pixel classification using convolutional auto-encoder features with SVM</a:t>
            </a:r>
          </a:p>
          <a:p>
            <a:pPr marL="0" indent="0">
              <a:buClr>
                <a:srgbClr val="006FA1"/>
              </a:buClr>
            </a:pPr>
            <a:endParaRPr lang="en-US" dirty="0"/>
          </a:p>
          <a:p>
            <a:endParaRPr lang="en-GB" dirty="0"/>
          </a:p>
        </p:txBody>
      </p:sp>
    </p:spTree>
    <p:extLst>
      <p:ext uri="{BB962C8B-B14F-4D97-AF65-F5344CB8AC3E}">
        <p14:creationId xmlns:p14="http://schemas.microsoft.com/office/powerpoint/2010/main" val="3386770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Chen et al., 2017</a:t>
            </a:r>
            <a:endParaRPr lang="en-GB" dirty="0"/>
          </a:p>
        </p:txBody>
      </p:sp>
      <p:sp>
        <p:nvSpPr>
          <p:cNvPr id="3" name="Content Placeholder 2"/>
          <p:cNvSpPr>
            <a:spLocks noGrp="1"/>
          </p:cNvSpPr>
          <p:nvPr>
            <p:ph sz="quarter" idx="10"/>
          </p:nvPr>
        </p:nvSpPr>
        <p:spPr>
          <a:xfrm>
            <a:off x="955677" y="847565"/>
            <a:ext cx="7700963" cy="493395"/>
          </a:xfrm>
        </p:spPr>
        <p:txBody>
          <a:bodyPr/>
          <a:lstStyle/>
          <a:p>
            <a:r>
              <a:rPr lang="en-US" dirty="0"/>
              <a:t>Pixel classification with CNN</a:t>
            </a:r>
          </a:p>
          <a:p>
            <a:pPr marL="0" indent="0">
              <a:buClr>
                <a:srgbClr val="006FA1"/>
              </a:buClr>
            </a:pPr>
            <a:endParaRPr lang="en-US" dirty="0"/>
          </a:p>
          <a:p>
            <a:endParaRPr lang="en-GB" dirty="0"/>
          </a:p>
        </p:txBody>
      </p:sp>
      <p:pic>
        <p:nvPicPr>
          <p:cNvPr id="10" name="Picture 9"/>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844039" y="1544151"/>
            <a:ext cx="1932187" cy="2784013"/>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802707" y="1509729"/>
            <a:ext cx="1920558" cy="2784012"/>
          </a:xfrm>
          <a:prstGeom prst="rect">
            <a:avLst/>
          </a:prstGeom>
        </p:spPr>
      </p:pic>
      <p:sp>
        <p:nvSpPr>
          <p:cNvPr id="12" name="TextBox 11"/>
          <p:cNvSpPr txBox="1"/>
          <p:nvPr/>
        </p:nvSpPr>
        <p:spPr>
          <a:xfrm>
            <a:off x="2466929" y="4304748"/>
            <a:ext cx="68640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Input</a:t>
            </a:r>
            <a:endParaRPr lang="en-GB" sz="1600" b="1" dirty="0">
              <a:latin typeface="+mj-lt"/>
              <a:ea typeface="SimHei" panose="02010609060101010101" pitchFamily="49" charset="-122"/>
              <a:cs typeface="Segoe UI Semilight" panose="020B0402040204020203" pitchFamily="34" charset="0"/>
            </a:endParaRPr>
          </a:p>
        </p:txBody>
      </p:sp>
      <p:sp>
        <p:nvSpPr>
          <p:cNvPr id="13" name="TextBox 12"/>
          <p:cNvSpPr txBox="1"/>
          <p:nvPr/>
        </p:nvSpPr>
        <p:spPr>
          <a:xfrm>
            <a:off x="4509305" y="4289504"/>
            <a:ext cx="2568332"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Pixels classified by CNN</a:t>
            </a:r>
            <a:endParaRPr lang="en-GB" sz="1600" b="1" dirty="0">
              <a:latin typeface="+mj-lt"/>
              <a:ea typeface="SimHei" panose="02010609060101010101" pitchFamily="49" charset="-122"/>
              <a:cs typeface="Segoe UI Semilight" panose="020B0402040204020203" pitchFamily="34" charset="0"/>
            </a:endParaRPr>
          </a:p>
        </p:txBody>
      </p:sp>
    </p:spTree>
    <p:extLst>
      <p:ext uri="{BB962C8B-B14F-4D97-AF65-F5344CB8AC3E}">
        <p14:creationId xmlns:p14="http://schemas.microsoft.com/office/powerpoint/2010/main" val="202908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 line segmentation literature</a:t>
            </a:r>
            <a:endParaRPr lang="en-GB" dirty="0"/>
          </a:p>
        </p:txBody>
      </p:sp>
      <p:sp>
        <p:nvSpPr>
          <p:cNvPr id="3" name="Content Placeholder 2"/>
          <p:cNvSpPr>
            <a:spLocks noGrp="1"/>
          </p:cNvSpPr>
          <p:nvPr>
            <p:ph sz="quarter" idx="10"/>
          </p:nvPr>
        </p:nvSpPr>
        <p:spPr>
          <a:xfrm>
            <a:off x="198120" y="905589"/>
            <a:ext cx="2863002" cy="3759042"/>
          </a:xfrm>
          <a:ln>
            <a:solidFill>
              <a:srgbClr val="006FA1"/>
            </a:solidFill>
          </a:ln>
        </p:spPr>
        <p:style>
          <a:lnRef idx="2">
            <a:schemeClr val="accent1"/>
          </a:lnRef>
          <a:fillRef idx="1">
            <a:schemeClr val="lt1"/>
          </a:fillRef>
          <a:effectRef idx="0">
            <a:schemeClr val="accent1"/>
          </a:effectRef>
          <a:fontRef idx="minor">
            <a:schemeClr val="dk1"/>
          </a:fontRef>
        </p:style>
        <p:txBody>
          <a:bodyPr lIns="180000" tIns="180000"/>
          <a:lstStyle/>
          <a:p>
            <a:r>
              <a:rPr lang="en-US" b="1" dirty="0">
                <a:solidFill>
                  <a:schemeClr val="tx1"/>
                </a:solidFill>
                <a:latin typeface="Arial" panose="020B0604020202020204" pitchFamily="34" charset="0"/>
                <a:cs typeface="Arial" panose="020B0604020202020204" pitchFamily="34" charset="0"/>
              </a:rPr>
              <a:t>Projection methods</a:t>
            </a:r>
          </a:p>
          <a:p>
            <a:pPr>
              <a:buClr>
                <a:schemeClr val="tx1"/>
              </a:buClr>
              <a:buFont typeface="+mj-lt"/>
              <a:buAutoNum type="arabicPeriod"/>
            </a:pPr>
            <a:r>
              <a:rPr lang="en-US" dirty="0">
                <a:latin typeface="Arial" panose="020B0604020202020204" pitchFamily="34" charset="0"/>
                <a:cs typeface="Arial" panose="020B0604020202020204" pitchFamily="34" charset="0"/>
              </a:rPr>
              <a:t>Ha et al., 1995</a:t>
            </a:r>
          </a:p>
          <a:p>
            <a:pPr>
              <a:buClr>
                <a:schemeClr val="tx1"/>
              </a:buClr>
              <a:buFont typeface="+mj-lt"/>
              <a:buAutoNum type="arabicPeriod"/>
            </a:pPr>
            <a:r>
              <a:rPr lang="en-US" dirty="0" err="1">
                <a:latin typeface="Arial" panose="020B0604020202020204" pitchFamily="34" charset="0"/>
                <a:cs typeface="Arial" panose="020B0604020202020204" pitchFamily="34" charset="0"/>
              </a:rPr>
              <a:t>Manmatha</a:t>
            </a:r>
            <a:r>
              <a:rPr lang="en-US" dirty="0">
                <a:latin typeface="Arial" panose="020B0604020202020204" pitchFamily="34" charset="0"/>
                <a:cs typeface="Arial" panose="020B0604020202020204" pitchFamily="34" charset="0"/>
              </a:rPr>
              <a:t> et al., 1999</a:t>
            </a:r>
          </a:p>
          <a:p>
            <a:pPr>
              <a:buClr>
                <a:schemeClr val="tx1"/>
              </a:buClr>
              <a:buFont typeface="+mj-lt"/>
              <a:buAutoNum type="arabicPeriod"/>
            </a:pPr>
            <a:r>
              <a:rPr lang="en-US" dirty="0" err="1">
                <a:latin typeface="Arial" panose="020B0604020202020204" pitchFamily="34" charset="0"/>
                <a:cs typeface="Arial" panose="020B0604020202020204" pitchFamily="34" charset="0"/>
              </a:rPr>
              <a:t>Arivazgahan</a:t>
            </a:r>
            <a:r>
              <a:rPr lang="en-US" dirty="0">
                <a:latin typeface="Arial" panose="020B0604020202020204" pitchFamily="34" charset="0"/>
                <a:cs typeface="Arial" panose="020B0604020202020204" pitchFamily="34" charset="0"/>
              </a:rPr>
              <a:t> et al., 2007</a:t>
            </a:r>
          </a:p>
          <a:p>
            <a:pPr>
              <a:buClr>
                <a:schemeClr val="tx1"/>
              </a:buClr>
              <a:buFont typeface="+mj-lt"/>
              <a:buAutoNum type="arabicPeriod"/>
            </a:pPr>
            <a:r>
              <a:rPr lang="en-US" dirty="0">
                <a:latin typeface="Arial" panose="020B0604020202020204" pitchFamily="34" charset="0"/>
                <a:cs typeface="Arial" panose="020B0604020202020204" pitchFamily="34" charset="0"/>
              </a:rPr>
              <a:t>Bar-Yosef et al., 2009</a:t>
            </a:r>
          </a:p>
          <a:p>
            <a:pPr>
              <a:buClr>
                <a:schemeClr val="tx1"/>
              </a:buClr>
              <a:buFont typeface="+mj-lt"/>
              <a:buAutoNum type="arabicPeriod"/>
            </a:pPr>
            <a:r>
              <a:rPr lang="en-US" dirty="0" err="1">
                <a:latin typeface="Arial" panose="020B0604020202020204" pitchFamily="34" charset="0"/>
                <a:cs typeface="Arial" panose="020B0604020202020204" pitchFamily="34" charset="0"/>
              </a:rPr>
              <a:t>Ouwayed</a:t>
            </a:r>
            <a:r>
              <a:rPr lang="en-US" dirty="0">
                <a:latin typeface="Arial" panose="020B0604020202020204" pitchFamily="34" charset="0"/>
                <a:cs typeface="Arial" panose="020B0604020202020204" pitchFamily="34" charset="0"/>
              </a:rPr>
              <a:t> et al., 2012</a:t>
            </a:r>
          </a:p>
          <a:p>
            <a:endParaRPr lang="en-GB" dirty="0">
              <a:latin typeface="Arial" panose="020B0604020202020204" pitchFamily="34" charset="0"/>
              <a:cs typeface="Arial" panose="020B0604020202020204" pitchFamily="34" charset="0"/>
            </a:endParaRPr>
          </a:p>
        </p:txBody>
      </p:sp>
      <p:sp>
        <p:nvSpPr>
          <p:cNvPr id="5" name="Content Placeholder 2"/>
          <p:cNvSpPr txBox="1">
            <a:spLocks/>
          </p:cNvSpPr>
          <p:nvPr/>
        </p:nvSpPr>
        <p:spPr>
          <a:xfrm>
            <a:off x="3140499" y="905589"/>
            <a:ext cx="2863002" cy="3759042"/>
          </a:xfrm>
          <a:prstGeom prst="rect">
            <a:avLst/>
          </a:prstGeom>
          <a:ln w="26425" cap="flat" cmpd="sng" algn="ctr">
            <a:solidFill>
              <a:srgbClr val="006FA1"/>
            </a:solidFill>
            <a:prstDash val="solid"/>
          </a:ln>
        </p:spPr>
        <p:style>
          <a:lnRef idx="2">
            <a:schemeClr val="accent1"/>
          </a:lnRef>
          <a:fillRef idx="1">
            <a:schemeClr val="lt1"/>
          </a:fillRef>
          <a:effectRef idx="0">
            <a:schemeClr val="accent1"/>
          </a:effectRef>
          <a:fontRef idx="minor">
            <a:schemeClr val="dk1"/>
          </a:fontRef>
        </p:style>
        <p:txBody>
          <a:bodyPr vert="horz" lIns="180000" tIns="180000" rIns="0" bIns="45720" rtlCol="0">
            <a:normAutofit/>
          </a:bodyPr>
          <a:lstStyle>
            <a:lvl1pPr marL="342900" indent="-342900" algn="l" defTabSz="457200" rtl="0" eaLnBrk="1" fontAlgn="base" hangingPunct="1">
              <a:spcBef>
                <a:spcPct val="20000"/>
              </a:spcBef>
              <a:spcAft>
                <a:spcPct val="0"/>
              </a:spcAft>
              <a:buClr>
                <a:schemeClr val="bg2"/>
              </a:buClr>
              <a:buFont typeface="Wingdings" charset="2"/>
              <a:defRPr kern="1200" spc="20">
                <a:solidFill>
                  <a:schemeClr val="dk1"/>
                </a:solidFill>
                <a:latin typeface="+mn-lt"/>
                <a:ea typeface="+mn-ea"/>
                <a:cs typeface="+mn-cs"/>
              </a:defRPr>
            </a:lvl1pPr>
            <a:lvl2pPr marL="288925" indent="-288925" algn="l" defTabSz="457200" rtl="0" eaLnBrk="1" fontAlgn="base" hangingPunct="1">
              <a:spcBef>
                <a:spcPct val="20000"/>
              </a:spcBef>
              <a:spcAft>
                <a:spcPct val="0"/>
              </a:spcAft>
              <a:buClr>
                <a:srgbClr val="006FA1"/>
              </a:buClr>
              <a:buFont typeface="Wingdings" charset="2"/>
              <a:buChar char="§"/>
              <a:defRPr kern="1200">
                <a:solidFill>
                  <a:schemeClr val="dk1"/>
                </a:solidFill>
                <a:latin typeface="+mn-lt"/>
                <a:ea typeface="+mn-ea"/>
                <a:cs typeface="+mn-cs"/>
              </a:defRPr>
            </a:lvl2pPr>
            <a:lvl3pPr marL="569913" indent="-225425" algn="l" defTabSz="457200" rtl="0" eaLnBrk="1" fontAlgn="base" hangingPunct="1">
              <a:spcBef>
                <a:spcPct val="20000"/>
              </a:spcBef>
              <a:spcAft>
                <a:spcPct val="0"/>
              </a:spcAft>
              <a:buClr>
                <a:srgbClr val="006FA1"/>
              </a:buClr>
              <a:buSzPct val="102000"/>
              <a:buFont typeface="Source Sans Pro" charset="0"/>
              <a:buChar char="›"/>
              <a:defRPr kern="1200">
                <a:solidFill>
                  <a:schemeClr val="dk1"/>
                </a:solidFill>
                <a:latin typeface="+mn-lt"/>
                <a:ea typeface="+mn-ea"/>
                <a:cs typeface="+mn-cs"/>
              </a:defRPr>
            </a:lvl3pPr>
            <a:lvl4pPr marL="914400" indent="-227013" algn="l" defTabSz="457200" rtl="0" eaLnBrk="1" fontAlgn="base" hangingPunct="1">
              <a:spcBef>
                <a:spcPct val="20000"/>
              </a:spcBef>
              <a:spcAft>
                <a:spcPct val="0"/>
              </a:spcAft>
              <a:buClr>
                <a:srgbClr val="006FA1"/>
              </a:buClr>
              <a:buFont typeface="Arial" charset="0"/>
              <a:buChar char="•"/>
              <a:defRPr kern="1200">
                <a:solidFill>
                  <a:schemeClr val="dk1"/>
                </a:solidFill>
                <a:latin typeface="+mn-lt"/>
                <a:ea typeface="+mn-ea"/>
                <a:cs typeface="+mn-cs"/>
              </a:defRPr>
            </a:lvl4pPr>
            <a:lvl5pPr marL="1258888" indent="-227013" algn="l" defTabSz="457200" rtl="0" eaLnBrk="1" fontAlgn="base" hangingPunct="1">
              <a:spcBef>
                <a:spcPct val="20000"/>
              </a:spcBef>
              <a:spcAft>
                <a:spcPct val="0"/>
              </a:spcAft>
              <a:buClr>
                <a:srgbClr val="006FA1"/>
              </a:buClr>
              <a:buFont typeface="Source Sans Pro" charset="0"/>
              <a:buChar char="–"/>
              <a:defRPr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r>
              <a:rPr lang="en-US" b="1" dirty="0">
                <a:solidFill>
                  <a:schemeClr val="tx1"/>
                </a:solidFill>
                <a:latin typeface="Arial" panose="020B0604020202020204" pitchFamily="34" charset="0"/>
                <a:cs typeface="Arial" panose="020B0604020202020204" pitchFamily="34" charset="0"/>
              </a:rPr>
              <a:t>Smearing methods</a:t>
            </a:r>
          </a:p>
          <a:p>
            <a:pPr>
              <a:buClr>
                <a:schemeClr val="tx1"/>
              </a:buClr>
              <a:buFont typeface="+mj-lt"/>
              <a:buAutoNum type="arabicPeriod"/>
            </a:pPr>
            <a:r>
              <a:rPr lang="en-US" dirty="0">
                <a:latin typeface="Arial" panose="020B0604020202020204" pitchFamily="34" charset="0"/>
                <a:cs typeface="Arial" panose="020B0604020202020204" pitchFamily="34" charset="0"/>
              </a:rPr>
              <a:t>Kwan et al., 1982</a:t>
            </a:r>
          </a:p>
          <a:p>
            <a:pPr>
              <a:buClr>
                <a:schemeClr val="tx1"/>
              </a:buClr>
              <a:buFont typeface="+mj-lt"/>
              <a:buAutoNum type="arabicPeriod"/>
            </a:pPr>
            <a:r>
              <a:rPr lang="en-US" dirty="0">
                <a:latin typeface="Arial" panose="020B0604020202020204" pitchFamily="34" charset="0"/>
                <a:cs typeface="Arial" panose="020B0604020202020204" pitchFamily="34" charset="0"/>
              </a:rPr>
              <a:t>Shi et al., 2004</a:t>
            </a:r>
          </a:p>
          <a:p>
            <a:pPr>
              <a:buClr>
                <a:schemeClr val="tx1"/>
              </a:buClr>
              <a:buFont typeface="+mj-lt"/>
              <a:buAutoNum type="arabicPeriod"/>
            </a:pPr>
            <a:r>
              <a:rPr lang="en-US" dirty="0" err="1">
                <a:latin typeface="Arial" panose="020B0604020202020204" pitchFamily="34" charset="0"/>
                <a:cs typeface="Arial" panose="020B0604020202020204" pitchFamily="34" charset="0"/>
              </a:rPr>
              <a:t>Alaei</a:t>
            </a:r>
            <a:r>
              <a:rPr lang="en-US" dirty="0">
                <a:latin typeface="Arial" panose="020B0604020202020204" pitchFamily="34" charset="0"/>
                <a:cs typeface="Arial" panose="020B0604020202020204" pitchFamily="34" charset="0"/>
              </a:rPr>
              <a:t> et al., 2011</a:t>
            </a:r>
          </a:p>
          <a:p>
            <a:endParaRPr lang="en-GB" dirty="0">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6082878" y="905589"/>
            <a:ext cx="2863002" cy="3759042"/>
          </a:xfrm>
          <a:prstGeom prst="rect">
            <a:avLst/>
          </a:prstGeom>
          <a:ln w="26425" cap="flat" cmpd="sng" algn="ctr">
            <a:solidFill>
              <a:srgbClr val="006FA1"/>
            </a:solidFill>
            <a:prstDash val="solid"/>
          </a:ln>
        </p:spPr>
        <p:style>
          <a:lnRef idx="2">
            <a:schemeClr val="accent1"/>
          </a:lnRef>
          <a:fillRef idx="1">
            <a:schemeClr val="lt1"/>
          </a:fillRef>
          <a:effectRef idx="0">
            <a:schemeClr val="accent1"/>
          </a:effectRef>
          <a:fontRef idx="minor">
            <a:schemeClr val="dk1"/>
          </a:fontRef>
        </p:style>
        <p:txBody>
          <a:bodyPr vert="horz" lIns="180000" tIns="180000" rIns="0" bIns="45720" rtlCol="0">
            <a:normAutofit/>
          </a:bodyPr>
          <a:lstStyle>
            <a:lvl1pPr marL="342900" indent="-342900" algn="l" defTabSz="457200" rtl="0" eaLnBrk="1" fontAlgn="base" hangingPunct="1">
              <a:spcBef>
                <a:spcPct val="20000"/>
              </a:spcBef>
              <a:spcAft>
                <a:spcPct val="0"/>
              </a:spcAft>
              <a:buClr>
                <a:schemeClr val="bg2"/>
              </a:buClr>
              <a:buFont typeface="Wingdings" charset="2"/>
              <a:defRPr kern="1200" spc="20">
                <a:solidFill>
                  <a:schemeClr val="dk1"/>
                </a:solidFill>
                <a:latin typeface="+mn-lt"/>
                <a:ea typeface="+mn-ea"/>
                <a:cs typeface="+mn-cs"/>
              </a:defRPr>
            </a:lvl1pPr>
            <a:lvl2pPr marL="288925" indent="-288925" algn="l" defTabSz="457200" rtl="0" eaLnBrk="1" fontAlgn="base" hangingPunct="1">
              <a:spcBef>
                <a:spcPct val="20000"/>
              </a:spcBef>
              <a:spcAft>
                <a:spcPct val="0"/>
              </a:spcAft>
              <a:buClr>
                <a:srgbClr val="006FA1"/>
              </a:buClr>
              <a:buFont typeface="Wingdings" charset="2"/>
              <a:buChar char="§"/>
              <a:defRPr kern="1200">
                <a:solidFill>
                  <a:schemeClr val="dk1"/>
                </a:solidFill>
                <a:latin typeface="+mn-lt"/>
                <a:ea typeface="+mn-ea"/>
                <a:cs typeface="+mn-cs"/>
              </a:defRPr>
            </a:lvl2pPr>
            <a:lvl3pPr marL="569913" indent="-225425" algn="l" defTabSz="457200" rtl="0" eaLnBrk="1" fontAlgn="base" hangingPunct="1">
              <a:spcBef>
                <a:spcPct val="20000"/>
              </a:spcBef>
              <a:spcAft>
                <a:spcPct val="0"/>
              </a:spcAft>
              <a:buClr>
                <a:srgbClr val="006FA1"/>
              </a:buClr>
              <a:buSzPct val="102000"/>
              <a:buFont typeface="Source Sans Pro" charset="0"/>
              <a:buChar char="›"/>
              <a:defRPr kern="1200">
                <a:solidFill>
                  <a:schemeClr val="dk1"/>
                </a:solidFill>
                <a:latin typeface="+mn-lt"/>
                <a:ea typeface="+mn-ea"/>
                <a:cs typeface="+mn-cs"/>
              </a:defRPr>
            </a:lvl3pPr>
            <a:lvl4pPr marL="914400" indent="-227013" algn="l" defTabSz="457200" rtl="0" eaLnBrk="1" fontAlgn="base" hangingPunct="1">
              <a:spcBef>
                <a:spcPct val="20000"/>
              </a:spcBef>
              <a:spcAft>
                <a:spcPct val="0"/>
              </a:spcAft>
              <a:buClr>
                <a:srgbClr val="006FA1"/>
              </a:buClr>
              <a:buFont typeface="Arial" charset="0"/>
              <a:buChar char="•"/>
              <a:defRPr kern="1200">
                <a:solidFill>
                  <a:schemeClr val="dk1"/>
                </a:solidFill>
                <a:latin typeface="+mn-lt"/>
                <a:ea typeface="+mn-ea"/>
                <a:cs typeface="+mn-cs"/>
              </a:defRPr>
            </a:lvl4pPr>
            <a:lvl5pPr marL="1258888" indent="-227013" algn="l" defTabSz="457200" rtl="0" eaLnBrk="1" fontAlgn="base" hangingPunct="1">
              <a:spcBef>
                <a:spcPct val="20000"/>
              </a:spcBef>
              <a:spcAft>
                <a:spcPct val="0"/>
              </a:spcAft>
              <a:buClr>
                <a:srgbClr val="006FA1"/>
              </a:buClr>
              <a:buFont typeface="Source Sans Pro" charset="0"/>
              <a:buChar char="–"/>
              <a:defRPr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r>
              <a:rPr lang="en-US" b="1" dirty="0">
                <a:solidFill>
                  <a:schemeClr val="tx1"/>
                </a:solidFill>
                <a:latin typeface="Arial" panose="020B0604020202020204" pitchFamily="34" charset="0"/>
                <a:cs typeface="Arial" panose="020B0604020202020204" pitchFamily="34" charset="0"/>
              </a:rPr>
              <a:t>Grouping methods</a:t>
            </a:r>
          </a:p>
          <a:p>
            <a:pPr>
              <a:buClr>
                <a:schemeClr val="tx1"/>
              </a:buClr>
              <a:buFont typeface="+mj-lt"/>
              <a:buAutoNum type="arabicPeriod"/>
            </a:pPr>
            <a:r>
              <a:rPr lang="en-US" dirty="0">
                <a:latin typeface="Arial" panose="020B0604020202020204" pitchFamily="34" charset="0"/>
                <a:cs typeface="Arial" panose="020B0604020202020204" pitchFamily="34" charset="0"/>
              </a:rPr>
              <a:t>Bukhari et al., 2009</a:t>
            </a:r>
          </a:p>
          <a:p>
            <a:pPr>
              <a:buClr>
                <a:schemeClr val="tx1"/>
              </a:buClr>
              <a:buFont typeface="+mj-lt"/>
              <a:buAutoNum type="arabicPeriod"/>
            </a:pPr>
            <a:r>
              <a:rPr lang="en-US" dirty="0" err="1">
                <a:latin typeface="Arial" panose="020B0604020202020204" pitchFamily="34" charset="0"/>
                <a:cs typeface="Arial" panose="020B0604020202020204" pitchFamily="34" charset="0"/>
              </a:rPr>
              <a:t>Saabni</a:t>
            </a:r>
            <a:r>
              <a:rPr lang="en-US" dirty="0">
                <a:latin typeface="Arial" panose="020B0604020202020204" pitchFamily="34" charset="0"/>
                <a:cs typeface="Arial" panose="020B0604020202020204" pitchFamily="34" charset="0"/>
              </a:rPr>
              <a:t> et al., 2014</a:t>
            </a:r>
          </a:p>
          <a:p>
            <a:pPr>
              <a:buClr>
                <a:schemeClr val="tx1"/>
              </a:buClr>
              <a:buFont typeface="+mj-lt"/>
              <a:buAutoNum type="arabicPeriod"/>
            </a:pPr>
            <a:r>
              <a:rPr lang="en-US" dirty="0" err="1">
                <a:latin typeface="Arial" panose="020B0604020202020204" pitchFamily="34" charset="0"/>
                <a:cs typeface="Arial" panose="020B0604020202020204" pitchFamily="34" charset="0"/>
              </a:rPr>
              <a:t>Moyyset</a:t>
            </a:r>
            <a:r>
              <a:rPr lang="en-US" dirty="0">
                <a:latin typeface="Arial" panose="020B0604020202020204" pitchFamily="34" charset="0"/>
                <a:cs typeface="Arial" panose="020B0604020202020204" pitchFamily="34" charset="0"/>
              </a:rPr>
              <a:t> et al., 2015</a:t>
            </a:r>
          </a:p>
          <a:p>
            <a:pPr>
              <a:buClr>
                <a:schemeClr val="tx1"/>
              </a:buClr>
              <a:buFont typeface="+mj-lt"/>
              <a:buAutoNum type="arabicPeriod"/>
            </a:pPr>
            <a:r>
              <a:rPr lang="en-US" dirty="0">
                <a:latin typeface="Arial" panose="020B0604020202020204" pitchFamily="34" charset="0"/>
                <a:cs typeface="Arial" panose="020B0604020202020204" pitchFamily="34" charset="0"/>
              </a:rPr>
              <a:t>Li et al. 2016</a:t>
            </a:r>
          </a:p>
          <a:p>
            <a:pPr>
              <a:buClr>
                <a:schemeClr val="tx1"/>
              </a:buClr>
              <a:buFont typeface="+mj-lt"/>
              <a:buAutoNum type="arabicPeriod"/>
            </a:pPr>
            <a:r>
              <a:rPr lang="en-US" dirty="0">
                <a:latin typeface="Arial" panose="020B0604020202020204" pitchFamily="34" charset="0"/>
                <a:cs typeface="Arial" panose="020B0604020202020204" pitchFamily="34" charset="0"/>
              </a:rPr>
              <a:t>Pastor et al., 2016</a:t>
            </a:r>
          </a:p>
          <a:p>
            <a:pPr marL="0" indent="0">
              <a:buClr>
                <a:schemeClr val="tx1"/>
              </a:buClr>
            </a:pPr>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695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3"/>
          <p:cNvSpPr>
            <a:spLocks noGrp="1"/>
          </p:cNvSpPr>
          <p:nvPr>
            <p:ph type="title"/>
          </p:nvPr>
        </p:nvSpPr>
        <p:spPr>
          <a:xfrm>
            <a:off x="949325" y="358775"/>
            <a:ext cx="7707313" cy="488950"/>
          </a:xfrm>
        </p:spPr>
        <p:txBody>
          <a:bodyPr/>
          <a:lstStyle/>
          <a:p>
            <a:pPr eaLnBrk="1" hangingPunct="1"/>
            <a:r>
              <a:rPr lang="en-US" altLang="x-none" dirty="0">
                <a:latin typeface="Arial" charset="0"/>
                <a:ea typeface="ＭＳ Ｐゴシック" charset="-128"/>
              </a:rPr>
              <a:t>Contents	</a:t>
            </a:r>
          </a:p>
        </p:txBody>
      </p:sp>
      <p:sp>
        <p:nvSpPr>
          <p:cNvPr id="5" name="Content Placeholder 4"/>
          <p:cNvSpPr>
            <a:spLocks noGrp="1"/>
          </p:cNvSpPr>
          <p:nvPr>
            <p:ph sz="quarter" idx="10"/>
          </p:nvPr>
        </p:nvSpPr>
        <p:spPr>
          <a:xfrm>
            <a:off x="955676" y="908050"/>
            <a:ext cx="5377889" cy="3759200"/>
          </a:xfrm>
        </p:spPr>
        <p:txBody>
          <a:bodyPr wrap="square" numCol="1" anchor="t" anchorCtr="0" compatLnSpc="1">
            <a:prstTxWarp prst="textNoShape">
              <a:avLst/>
            </a:prstTxWarp>
          </a:bodyPr>
          <a:lstStyle/>
          <a:p>
            <a:pPr lvl="1" eaLnBrk="1" hangingPunct="1"/>
            <a:r>
              <a:rPr lang="en-US" altLang="x-none" dirty="0">
                <a:latin typeface="Arial" charset="0"/>
                <a:ea typeface="ＭＳ Ｐゴシック" charset="-128"/>
              </a:rPr>
              <a:t>Introduction</a:t>
            </a:r>
          </a:p>
          <a:p>
            <a:pPr lvl="2"/>
            <a:r>
              <a:rPr lang="en-US" altLang="x-none" dirty="0">
                <a:latin typeface="Arial" charset="0"/>
                <a:ea typeface="ＭＳ Ｐゴシック" charset="-128"/>
              </a:rPr>
              <a:t>Significance</a:t>
            </a:r>
          </a:p>
          <a:p>
            <a:pPr lvl="2"/>
            <a:r>
              <a:rPr lang="en-US" altLang="x-none" dirty="0">
                <a:latin typeface="Arial" charset="0"/>
                <a:ea typeface="ＭＳ Ｐゴシック" charset="-128"/>
              </a:rPr>
              <a:t>Hypothesis</a:t>
            </a:r>
          </a:p>
          <a:p>
            <a:pPr lvl="1" eaLnBrk="1" hangingPunct="1"/>
            <a:r>
              <a:rPr lang="en-US" altLang="x-none" dirty="0">
                <a:latin typeface="Arial" charset="0"/>
                <a:ea typeface="ＭＳ Ｐゴシック" charset="-128"/>
              </a:rPr>
              <a:t>Literature review</a:t>
            </a:r>
          </a:p>
          <a:p>
            <a:pPr lvl="2"/>
            <a:r>
              <a:rPr lang="en-US" altLang="x-none" dirty="0">
                <a:latin typeface="Arial" charset="0"/>
                <a:ea typeface="ＭＳ Ｐゴシック" charset="-128"/>
              </a:rPr>
              <a:t>Page layout analysis</a:t>
            </a:r>
          </a:p>
          <a:p>
            <a:pPr lvl="2"/>
            <a:r>
              <a:rPr lang="en-US" altLang="x-none" dirty="0">
                <a:latin typeface="Arial" charset="0"/>
                <a:ea typeface="ＭＳ Ｐゴシック" charset="-128"/>
              </a:rPr>
              <a:t>Text line segmentation</a:t>
            </a:r>
          </a:p>
          <a:p>
            <a:pPr lvl="2"/>
            <a:r>
              <a:rPr lang="en-US" altLang="x-none" dirty="0">
                <a:latin typeface="Arial" charset="0"/>
                <a:ea typeface="ＭＳ Ｐゴシック" charset="-128"/>
              </a:rPr>
              <a:t>Text alignment</a:t>
            </a:r>
          </a:p>
          <a:p>
            <a:pPr lvl="1" eaLnBrk="1" hangingPunct="1"/>
            <a:r>
              <a:rPr lang="en-US" altLang="x-none" dirty="0">
                <a:latin typeface="Arial" charset="0"/>
                <a:ea typeface="ＭＳ Ｐゴシック" charset="-128"/>
              </a:rPr>
              <a:t>Initial results</a:t>
            </a:r>
          </a:p>
          <a:p>
            <a:pPr lvl="1" eaLnBrk="1" hangingPunct="1"/>
            <a:r>
              <a:rPr lang="en-US" altLang="x-none" dirty="0">
                <a:latin typeface="Arial" charset="0"/>
                <a:ea typeface="ＭＳ Ｐゴシック" charset="-128"/>
              </a:rPr>
              <a:t>Research plan</a:t>
            </a:r>
          </a:p>
          <a:p>
            <a:pPr lvl="1" eaLnBrk="1" hangingPunct="1"/>
            <a:r>
              <a:rPr lang="en-US" altLang="x-none" dirty="0">
                <a:latin typeface="Arial" charset="0"/>
                <a:ea typeface="ＭＳ Ｐゴシック" charset="-128"/>
              </a:rPr>
              <a:t>Conclusion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603375" y="2571750"/>
            <a:ext cx="2913063" cy="933450"/>
          </a:xfrm>
        </p:spPr>
        <p:txBody>
          <a:bodyPr>
            <a:normAutofit/>
          </a:bodyPr>
          <a:lstStyle/>
          <a:p>
            <a:pPr eaLnBrk="1" fontAlgn="auto" hangingPunct="1">
              <a:spcAft>
                <a:spcPts val="0"/>
              </a:spcAft>
              <a:buFont typeface="Wingdings" charset="0"/>
              <a:buNone/>
              <a:defRPr/>
            </a:pPr>
            <a:r>
              <a:rPr lang="en-US" sz="1800" dirty="0">
                <a:cs typeface="+mn-cs"/>
              </a:rPr>
              <a:t>Projection methods</a:t>
            </a:r>
            <a:endParaRPr lang="en-US" sz="1800" dirty="0">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16438" y="1524953"/>
            <a:ext cx="1980247" cy="1980247"/>
          </a:xfrm>
          <a:prstGeom prst="rect">
            <a:avLst/>
          </a:prstGeom>
        </p:spPr>
      </p:pic>
    </p:spTree>
    <p:extLst>
      <p:ext uri="{BB962C8B-B14F-4D97-AF65-F5344CB8AC3E}">
        <p14:creationId xmlns:p14="http://schemas.microsoft.com/office/powerpoint/2010/main" val="1115641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rot="16200000">
            <a:off x="3140118" y="138587"/>
            <a:ext cx="3325177" cy="5090161"/>
          </a:xfrm>
          <a:prstGeom prst="rect">
            <a:avLst/>
          </a:prstGeom>
        </p:spPr>
      </p:pic>
      <p:sp>
        <p:nvSpPr>
          <p:cNvPr id="7" name="Title 1"/>
          <p:cNvSpPr>
            <a:spLocks noGrp="1"/>
          </p:cNvSpPr>
          <p:nvPr>
            <p:ph type="title"/>
          </p:nvPr>
        </p:nvSpPr>
        <p:spPr>
          <a:xfrm>
            <a:off x="948776" y="359541"/>
            <a:ext cx="7707862" cy="488024"/>
          </a:xfrm>
        </p:spPr>
        <p:txBody>
          <a:bodyPr/>
          <a:lstStyle/>
          <a:p>
            <a:r>
              <a:rPr lang="en-US" dirty="0"/>
              <a:t>Ha et al., 1995, </a:t>
            </a:r>
            <a:r>
              <a:rPr lang="en-US" dirty="0" err="1"/>
              <a:t>Manmatha</a:t>
            </a:r>
            <a:r>
              <a:rPr lang="en-US" dirty="0"/>
              <a:t> et al., 1998</a:t>
            </a:r>
            <a:endParaRPr lang="en-GB" dirty="0"/>
          </a:p>
        </p:txBody>
      </p:sp>
      <p:sp>
        <p:nvSpPr>
          <p:cNvPr id="8" name="Content Placeholder 2"/>
          <p:cNvSpPr>
            <a:spLocks noGrp="1"/>
          </p:cNvSpPr>
          <p:nvPr>
            <p:ph sz="quarter" idx="10"/>
          </p:nvPr>
        </p:nvSpPr>
        <p:spPr>
          <a:xfrm>
            <a:off x="955677" y="847565"/>
            <a:ext cx="7700963" cy="493395"/>
          </a:xfrm>
        </p:spPr>
        <p:txBody>
          <a:bodyPr/>
          <a:lstStyle/>
          <a:p>
            <a:r>
              <a:rPr lang="en-US" dirty="0"/>
              <a:t>Projection profile</a:t>
            </a:r>
          </a:p>
          <a:p>
            <a:pPr marL="0" indent="0">
              <a:buClr>
                <a:srgbClr val="006FA1"/>
              </a:buClr>
            </a:pPr>
            <a:endParaRPr lang="en-US" dirty="0"/>
          </a:p>
          <a:p>
            <a:endParaRPr lang="en-GB" dirty="0"/>
          </a:p>
        </p:txBody>
      </p:sp>
      <p:sp>
        <p:nvSpPr>
          <p:cNvPr id="9" name="Rectangle 8"/>
          <p:cNvSpPr/>
          <p:nvPr/>
        </p:nvSpPr>
        <p:spPr>
          <a:xfrm>
            <a:off x="3383280" y="1127274"/>
            <a:ext cx="228600" cy="32189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p:cNvSpPr/>
          <p:nvPr/>
        </p:nvSpPr>
        <p:spPr>
          <a:xfrm>
            <a:off x="4623235" y="1124440"/>
            <a:ext cx="228600" cy="32189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Rectangle 10"/>
          <p:cNvSpPr/>
          <p:nvPr/>
        </p:nvSpPr>
        <p:spPr>
          <a:xfrm>
            <a:off x="5867393" y="1126055"/>
            <a:ext cx="162662" cy="32189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p:cNvSpPr/>
          <p:nvPr/>
        </p:nvSpPr>
        <p:spPr>
          <a:xfrm>
            <a:off x="7050838" y="1094262"/>
            <a:ext cx="228600" cy="332517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TextBox 12"/>
          <p:cNvSpPr txBox="1"/>
          <p:nvPr/>
        </p:nvSpPr>
        <p:spPr>
          <a:xfrm>
            <a:off x="2560762" y="4321568"/>
            <a:ext cx="68640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Input</a:t>
            </a:r>
            <a:endParaRPr lang="en-GB" sz="1600" b="1" dirty="0">
              <a:latin typeface="+mj-lt"/>
              <a:ea typeface="SimHei" panose="02010609060101010101" pitchFamily="49" charset="-122"/>
              <a:cs typeface="Segoe UI Semilight" panose="020B0402040204020203" pitchFamily="34" charset="0"/>
            </a:endParaRPr>
          </a:p>
        </p:txBody>
      </p:sp>
      <p:sp>
        <p:nvSpPr>
          <p:cNvPr id="14" name="TextBox 13"/>
          <p:cNvSpPr txBox="1"/>
          <p:nvPr/>
        </p:nvSpPr>
        <p:spPr>
          <a:xfrm>
            <a:off x="3915647" y="4321728"/>
            <a:ext cx="45717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PP</a:t>
            </a:r>
            <a:endParaRPr lang="en-GB" sz="1600" b="1" dirty="0">
              <a:latin typeface="+mj-lt"/>
              <a:ea typeface="SimHei" panose="02010609060101010101" pitchFamily="49" charset="-122"/>
              <a:cs typeface="Segoe UI Semilight" panose="020B0402040204020203" pitchFamily="34" charset="0"/>
            </a:endParaRPr>
          </a:p>
        </p:txBody>
      </p:sp>
      <p:sp>
        <p:nvSpPr>
          <p:cNvPr id="15" name="TextBox 14"/>
          <p:cNvSpPr txBox="1"/>
          <p:nvPr/>
        </p:nvSpPr>
        <p:spPr>
          <a:xfrm>
            <a:off x="4774743" y="4242623"/>
            <a:ext cx="1186542"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Smoothed</a:t>
            </a:r>
          </a:p>
          <a:p>
            <a:pPr algn="ctr"/>
            <a:r>
              <a:rPr lang="en-US" sz="1600" b="1" dirty="0">
                <a:latin typeface="+mj-lt"/>
                <a:ea typeface="SimHei" panose="02010609060101010101" pitchFamily="49" charset="-122"/>
                <a:cs typeface="Segoe UI Semilight" panose="020B0402040204020203" pitchFamily="34" charset="0"/>
              </a:rPr>
              <a:t>PP</a:t>
            </a:r>
            <a:endParaRPr lang="en-GB" sz="1600" b="1" dirty="0">
              <a:latin typeface="+mj-lt"/>
              <a:ea typeface="SimHei" panose="02010609060101010101" pitchFamily="49" charset="-122"/>
              <a:cs typeface="Segoe UI Semilight" panose="020B0402040204020203" pitchFamily="34" charset="0"/>
            </a:endParaRPr>
          </a:p>
        </p:txBody>
      </p:sp>
      <p:sp>
        <p:nvSpPr>
          <p:cNvPr id="16" name="TextBox 15"/>
          <p:cNvSpPr txBox="1"/>
          <p:nvPr/>
        </p:nvSpPr>
        <p:spPr>
          <a:xfrm>
            <a:off x="5974867" y="4227383"/>
            <a:ext cx="1289134"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Segmented</a:t>
            </a:r>
          </a:p>
          <a:p>
            <a:pPr algn="ctr"/>
            <a:r>
              <a:rPr lang="en-US" sz="1600" b="1" dirty="0">
                <a:latin typeface="+mj-lt"/>
                <a:ea typeface="SimHei" panose="02010609060101010101" pitchFamily="49" charset="-122"/>
                <a:cs typeface="Segoe UI Semilight" panose="020B0402040204020203" pitchFamily="34" charset="0"/>
              </a:rPr>
              <a:t>lines</a:t>
            </a:r>
            <a:endParaRPr lang="en-GB" sz="1600" b="1" dirty="0">
              <a:latin typeface="+mj-lt"/>
              <a:ea typeface="SimHei" panose="02010609060101010101" pitchFamily="49" charset="-122"/>
              <a:cs typeface="Segoe UI Semilight" panose="020B0402040204020203" pitchFamily="34" charset="0"/>
            </a:endParaRPr>
          </a:p>
        </p:txBody>
      </p:sp>
    </p:spTree>
    <p:extLst>
      <p:ext uri="{BB962C8B-B14F-4D97-AF65-F5344CB8AC3E}">
        <p14:creationId xmlns:p14="http://schemas.microsoft.com/office/powerpoint/2010/main" val="3058438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948776" y="359541"/>
            <a:ext cx="7707862" cy="488024"/>
          </a:xfrm>
        </p:spPr>
        <p:txBody>
          <a:bodyPr/>
          <a:lstStyle/>
          <a:p>
            <a:r>
              <a:rPr lang="en-US" dirty="0" err="1"/>
              <a:t>Arivazgahan</a:t>
            </a:r>
            <a:r>
              <a:rPr lang="en-US" dirty="0"/>
              <a:t> et al., 2007, </a:t>
            </a:r>
            <a:r>
              <a:rPr lang="en-US" dirty="0" err="1"/>
              <a:t>BarYosef</a:t>
            </a:r>
            <a:r>
              <a:rPr lang="en-US" dirty="0"/>
              <a:t> et al., 2009</a:t>
            </a:r>
            <a:endParaRPr lang="en-GB" dirty="0"/>
          </a:p>
        </p:txBody>
      </p:sp>
      <p:sp>
        <p:nvSpPr>
          <p:cNvPr id="8" name="Content Placeholder 2"/>
          <p:cNvSpPr>
            <a:spLocks noGrp="1"/>
          </p:cNvSpPr>
          <p:nvPr>
            <p:ph sz="quarter" idx="10"/>
          </p:nvPr>
        </p:nvSpPr>
        <p:spPr>
          <a:xfrm>
            <a:off x="955677" y="847565"/>
            <a:ext cx="7700963" cy="493395"/>
          </a:xfrm>
        </p:spPr>
        <p:txBody>
          <a:bodyPr/>
          <a:lstStyle/>
          <a:p>
            <a:r>
              <a:rPr lang="en-US" dirty="0"/>
              <a:t>Projection profile</a:t>
            </a:r>
          </a:p>
          <a:p>
            <a:pPr marL="0" indent="0">
              <a:buClr>
                <a:srgbClr val="006FA1"/>
              </a:buClr>
            </a:pPr>
            <a:endParaRPr lang="en-US" dirty="0"/>
          </a:p>
          <a:p>
            <a:endParaRPr lang="en-GB" dirty="0"/>
          </a:p>
        </p:txBody>
      </p:sp>
      <p:sp>
        <p:nvSpPr>
          <p:cNvPr id="13" name="TextBox 12"/>
          <p:cNvSpPr txBox="1"/>
          <p:nvPr/>
        </p:nvSpPr>
        <p:spPr>
          <a:xfrm>
            <a:off x="2207465" y="3951404"/>
            <a:ext cx="2079415"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Piecewise local PP</a:t>
            </a:r>
            <a:endParaRPr lang="en-GB" sz="1600" b="1" dirty="0">
              <a:latin typeface="+mj-lt"/>
              <a:ea typeface="SimHei" panose="02010609060101010101" pitchFamily="49" charset="-122"/>
              <a:cs typeface="Segoe UI Semilight" panose="020B0402040204020203" pitchFamily="34" charset="0"/>
            </a:endParaRPr>
          </a:p>
        </p:txBody>
      </p:sp>
      <p:sp>
        <p:nvSpPr>
          <p:cNvPr id="16" name="TextBox 15"/>
          <p:cNvSpPr txBox="1"/>
          <p:nvPr/>
        </p:nvSpPr>
        <p:spPr>
          <a:xfrm>
            <a:off x="5391971" y="3951404"/>
            <a:ext cx="1906292"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Adaptive local PP</a:t>
            </a:r>
            <a:endParaRPr lang="en-GB" sz="1600" b="1" dirty="0">
              <a:latin typeface="+mj-lt"/>
              <a:ea typeface="SimHei" panose="02010609060101010101" pitchFamily="49" charset="-122"/>
              <a:cs typeface="Segoe UI Semilight" panose="020B0402040204020203" pitchFamily="3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640407" y="1711123"/>
            <a:ext cx="6324600" cy="2240281"/>
          </a:xfrm>
          <a:prstGeom prst="rect">
            <a:avLst/>
          </a:prstGeom>
        </p:spPr>
      </p:pic>
    </p:spTree>
    <p:extLst>
      <p:ext uri="{BB962C8B-B14F-4D97-AF65-F5344CB8AC3E}">
        <p14:creationId xmlns:p14="http://schemas.microsoft.com/office/powerpoint/2010/main" val="82291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603375" y="2571750"/>
            <a:ext cx="2913063" cy="933450"/>
          </a:xfrm>
        </p:spPr>
        <p:txBody>
          <a:bodyPr>
            <a:normAutofit/>
          </a:bodyPr>
          <a:lstStyle/>
          <a:p>
            <a:pPr eaLnBrk="1" fontAlgn="auto" hangingPunct="1">
              <a:spcAft>
                <a:spcPts val="0"/>
              </a:spcAft>
              <a:buFont typeface="Wingdings" charset="0"/>
              <a:buNone/>
              <a:defRPr/>
            </a:pPr>
            <a:r>
              <a:rPr lang="en-US" sz="1800" dirty="0">
                <a:cs typeface="+mn-cs"/>
              </a:rPr>
              <a:t>Smearing methods</a:t>
            </a:r>
            <a:endParaRPr lang="en-US" sz="1800" dirty="0">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16438" y="1524953"/>
            <a:ext cx="1980247" cy="1980247"/>
          </a:xfrm>
          <a:prstGeom prst="rect">
            <a:avLst/>
          </a:prstGeom>
        </p:spPr>
      </p:pic>
    </p:spTree>
    <p:extLst>
      <p:ext uri="{BB962C8B-B14F-4D97-AF65-F5344CB8AC3E}">
        <p14:creationId xmlns:p14="http://schemas.microsoft.com/office/powerpoint/2010/main" val="21618258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948776" y="359541"/>
            <a:ext cx="7707862" cy="488024"/>
          </a:xfrm>
        </p:spPr>
        <p:txBody>
          <a:bodyPr/>
          <a:lstStyle/>
          <a:p>
            <a:r>
              <a:rPr lang="en-US" dirty="0"/>
              <a:t>Shi et al., 2004</a:t>
            </a:r>
            <a:endParaRPr lang="en-GB" dirty="0"/>
          </a:p>
        </p:txBody>
      </p:sp>
      <p:sp>
        <p:nvSpPr>
          <p:cNvPr id="8" name="Content Placeholder 2"/>
          <p:cNvSpPr>
            <a:spLocks noGrp="1"/>
          </p:cNvSpPr>
          <p:nvPr>
            <p:ph sz="quarter" idx="10"/>
          </p:nvPr>
        </p:nvSpPr>
        <p:spPr>
          <a:xfrm>
            <a:off x="955677" y="847565"/>
            <a:ext cx="7700963" cy="493395"/>
          </a:xfrm>
        </p:spPr>
        <p:txBody>
          <a:bodyPr/>
          <a:lstStyle/>
          <a:p>
            <a:r>
              <a:rPr lang="en-US" dirty="0"/>
              <a:t>Smearing background pixels</a:t>
            </a:r>
          </a:p>
          <a:p>
            <a:pPr marL="0" indent="0">
              <a:buClr>
                <a:srgbClr val="006FA1"/>
              </a:buClr>
            </a:pPr>
            <a:endParaRPr lang="en-US" dirty="0"/>
          </a:p>
          <a:p>
            <a:endParaRPr lang="en-GB" dirty="0"/>
          </a:p>
        </p:txBody>
      </p:sp>
      <p:sp>
        <p:nvSpPr>
          <p:cNvPr id="13" name="TextBox 12"/>
          <p:cNvSpPr txBox="1"/>
          <p:nvPr/>
        </p:nvSpPr>
        <p:spPr>
          <a:xfrm>
            <a:off x="1129574" y="3598124"/>
            <a:ext cx="3057247" cy="584775"/>
          </a:xfrm>
          <a:prstGeom prst="rect">
            <a:avLst/>
          </a:prstGeom>
          <a:noFill/>
        </p:spPr>
        <p:txBody>
          <a:bodyPr wrap="none" rtlCol="0">
            <a:spAutoFit/>
          </a:bodyPr>
          <a:lstStyle/>
          <a:p>
            <a:pPr algn="r"/>
            <a:r>
              <a:rPr lang="en-US" sz="1600" b="1" dirty="0">
                <a:latin typeface="+mj-lt"/>
                <a:ea typeface="SimHei" panose="02010609060101010101" pitchFamily="49" charset="-122"/>
                <a:cs typeface="Segoe UI Semilight" panose="020B0402040204020203" pitchFamily="34" charset="0"/>
              </a:rPr>
              <a:t>Extracted text lines</a:t>
            </a:r>
          </a:p>
          <a:p>
            <a:pPr algn="r"/>
            <a:r>
              <a:rPr lang="en-US" sz="1600" b="1" dirty="0">
                <a:latin typeface="+mj-lt"/>
                <a:ea typeface="SimHei" panose="02010609060101010101" pitchFamily="49" charset="-122"/>
                <a:cs typeface="Segoe UI Semilight" panose="020B0402040204020203" pitchFamily="34" charset="0"/>
              </a:rPr>
              <a:t>superimposed on manuscript</a:t>
            </a:r>
            <a:endParaRPr lang="en-GB" sz="1600" b="1" dirty="0">
              <a:latin typeface="+mj-lt"/>
              <a:ea typeface="SimHei" panose="02010609060101010101" pitchFamily="49" charset="-122"/>
              <a:cs typeface="Segoe UI Semilight" panose="020B0402040204020203" pitchFamily="34" charset="0"/>
            </a:endParaRPr>
          </a:p>
        </p:txBody>
      </p:sp>
      <p:sp>
        <p:nvSpPr>
          <p:cNvPr id="6" name="Rectangle 5"/>
          <p:cNvSpPr/>
          <p:nvPr/>
        </p:nvSpPr>
        <p:spPr>
          <a:xfrm>
            <a:off x="5390426" y="1798489"/>
            <a:ext cx="233130" cy="26199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Rectangle 10"/>
          <p:cNvSpPr/>
          <p:nvPr/>
        </p:nvSpPr>
        <p:spPr>
          <a:xfrm>
            <a:off x="5174978" y="3311204"/>
            <a:ext cx="233130" cy="26199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p:cNvSpPr/>
          <p:nvPr/>
        </p:nvSpPr>
        <p:spPr>
          <a:xfrm>
            <a:off x="6243507" y="3113214"/>
            <a:ext cx="233130" cy="26199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186821" y="472481"/>
            <a:ext cx="2979879" cy="4152059"/>
          </a:xfrm>
          <a:prstGeom prst="rect">
            <a:avLst/>
          </a:prstGeom>
        </p:spPr>
      </p:pic>
    </p:spTree>
    <p:extLst>
      <p:ext uri="{BB962C8B-B14F-4D97-AF65-F5344CB8AC3E}">
        <p14:creationId xmlns:p14="http://schemas.microsoft.com/office/powerpoint/2010/main" val="1874727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948776" y="359541"/>
            <a:ext cx="7707862" cy="488024"/>
          </a:xfrm>
        </p:spPr>
        <p:txBody>
          <a:bodyPr/>
          <a:lstStyle/>
          <a:p>
            <a:r>
              <a:rPr lang="en-US" dirty="0" err="1"/>
              <a:t>Alaei</a:t>
            </a:r>
            <a:r>
              <a:rPr lang="en-US" dirty="0"/>
              <a:t> et al., 2011</a:t>
            </a:r>
            <a:endParaRPr lang="en-GB" dirty="0"/>
          </a:p>
        </p:txBody>
      </p:sp>
      <p:sp>
        <p:nvSpPr>
          <p:cNvPr id="8" name="Content Placeholder 2"/>
          <p:cNvSpPr>
            <a:spLocks noGrp="1"/>
          </p:cNvSpPr>
          <p:nvPr>
            <p:ph sz="quarter" idx="10"/>
          </p:nvPr>
        </p:nvSpPr>
        <p:spPr>
          <a:xfrm>
            <a:off x="955677" y="847565"/>
            <a:ext cx="7700963" cy="493395"/>
          </a:xfrm>
        </p:spPr>
        <p:txBody>
          <a:bodyPr/>
          <a:lstStyle/>
          <a:p>
            <a:r>
              <a:rPr lang="en-US" dirty="0"/>
              <a:t>Strip wise smearing</a:t>
            </a:r>
          </a:p>
          <a:p>
            <a:pPr marL="0" indent="0">
              <a:buClr>
                <a:srgbClr val="006FA1"/>
              </a:buClr>
            </a:pPr>
            <a:endParaRPr lang="en-US" dirty="0"/>
          </a:p>
          <a:p>
            <a:endParaRPr lang="en-GB" dirty="0"/>
          </a:p>
        </p:txBody>
      </p:sp>
      <p:sp>
        <p:nvSpPr>
          <p:cNvPr id="13" name="TextBox 12"/>
          <p:cNvSpPr txBox="1"/>
          <p:nvPr/>
        </p:nvSpPr>
        <p:spPr>
          <a:xfrm>
            <a:off x="2463777" y="4182899"/>
            <a:ext cx="1451039"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Striped input</a:t>
            </a:r>
            <a:endParaRPr lang="en-GB" sz="1600" b="1" dirty="0">
              <a:latin typeface="+mj-lt"/>
              <a:ea typeface="SimHei" panose="02010609060101010101" pitchFamily="49" charset="-122"/>
              <a:cs typeface="Segoe UI Semilight" panose="020B0402040204020203" pitchFamily="34" charset="0"/>
            </a:endParaRPr>
          </a:p>
        </p:txBody>
      </p:sp>
      <p:sp>
        <p:nvSpPr>
          <p:cNvPr id="16" name="TextBox 15"/>
          <p:cNvSpPr txBox="1"/>
          <p:nvPr/>
        </p:nvSpPr>
        <p:spPr>
          <a:xfrm>
            <a:off x="5356542" y="4182899"/>
            <a:ext cx="1861407"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Striped smearing</a:t>
            </a:r>
            <a:endParaRPr lang="en-GB" sz="1600" b="1" dirty="0">
              <a:latin typeface="+mj-lt"/>
              <a:ea typeface="SimHei" panose="02010609060101010101" pitchFamily="49" charset="-122"/>
              <a:cs typeface="Segoe UI Semilight" panose="020B0402040204020203" pitchFamily="34" charset="0"/>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826787" y="1359254"/>
            <a:ext cx="2697480" cy="2880361"/>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900402" y="1359254"/>
            <a:ext cx="2730341" cy="2880361"/>
          </a:xfrm>
          <a:prstGeom prst="rect">
            <a:avLst/>
          </a:prstGeom>
        </p:spPr>
      </p:pic>
      <p:sp>
        <p:nvSpPr>
          <p:cNvPr id="6" name="Rectangle 5"/>
          <p:cNvSpPr/>
          <p:nvPr/>
        </p:nvSpPr>
        <p:spPr>
          <a:xfrm>
            <a:off x="5390426" y="1798489"/>
            <a:ext cx="233130" cy="26199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Rectangle 10"/>
          <p:cNvSpPr/>
          <p:nvPr/>
        </p:nvSpPr>
        <p:spPr>
          <a:xfrm>
            <a:off x="5174978" y="3311204"/>
            <a:ext cx="233130" cy="26199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p:cNvSpPr/>
          <p:nvPr/>
        </p:nvSpPr>
        <p:spPr>
          <a:xfrm>
            <a:off x="6243507" y="3113214"/>
            <a:ext cx="233130" cy="26199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05554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603375" y="2571750"/>
            <a:ext cx="2913063" cy="933450"/>
          </a:xfrm>
        </p:spPr>
        <p:txBody>
          <a:bodyPr>
            <a:normAutofit/>
          </a:bodyPr>
          <a:lstStyle/>
          <a:p>
            <a:pPr eaLnBrk="1" fontAlgn="auto" hangingPunct="1">
              <a:spcAft>
                <a:spcPts val="0"/>
              </a:spcAft>
              <a:buFont typeface="Wingdings" charset="0"/>
              <a:buNone/>
              <a:defRPr/>
            </a:pPr>
            <a:r>
              <a:rPr lang="en-US" sz="1800" dirty="0">
                <a:cs typeface="+mn-cs"/>
              </a:rPr>
              <a:t>Grouping methods</a:t>
            </a:r>
            <a:endParaRPr lang="en-US" sz="1800" dirty="0">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16438" y="1524953"/>
            <a:ext cx="1980247" cy="1980247"/>
          </a:xfrm>
          <a:prstGeom prst="rect">
            <a:avLst/>
          </a:prstGeom>
        </p:spPr>
      </p:pic>
    </p:spTree>
    <p:extLst>
      <p:ext uri="{BB962C8B-B14F-4D97-AF65-F5344CB8AC3E}">
        <p14:creationId xmlns:p14="http://schemas.microsoft.com/office/powerpoint/2010/main" val="3468056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948776" y="359541"/>
            <a:ext cx="7707862" cy="488024"/>
          </a:xfrm>
        </p:spPr>
        <p:txBody>
          <a:bodyPr/>
          <a:lstStyle/>
          <a:p>
            <a:r>
              <a:rPr lang="en-US" dirty="0"/>
              <a:t>Bukhari et al., 2009</a:t>
            </a:r>
            <a:endParaRPr lang="en-GB" dirty="0"/>
          </a:p>
        </p:txBody>
      </p:sp>
      <p:sp>
        <p:nvSpPr>
          <p:cNvPr id="8" name="Content Placeholder 2"/>
          <p:cNvSpPr>
            <a:spLocks noGrp="1"/>
          </p:cNvSpPr>
          <p:nvPr>
            <p:ph sz="quarter" idx="10"/>
          </p:nvPr>
        </p:nvSpPr>
        <p:spPr>
          <a:xfrm>
            <a:off x="955677" y="847565"/>
            <a:ext cx="7700963" cy="493395"/>
          </a:xfrm>
        </p:spPr>
        <p:txBody>
          <a:bodyPr/>
          <a:lstStyle/>
          <a:p>
            <a:r>
              <a:rPr lang="en-US" dirty="0"/>
              <a:t>Line enhancement using multi oriented anisotropic Gaussian</a:t>
            </a:r>
          </a:p>
          <a:p>
            <a:pPr marL="0" indent="0">
              <a:buClr>
                <a:srgbClr val="006FA1"/>
              </a:buClr>
            </a:pPr>
            <a:endParaRPr lang="en-US" dirty="0"/>
          </a:p>
          <a:p>
            <a:endParaRPr lang="en-GB" dirty="0"/>
          </a:p>
        </p:txBody>
      </p:sp>
      <p:sp>
        <p:nvSpPr>
          <p:cNvPr id="13" name="TextBox 12"/>
          <p:cNvSpPr txBox="1"/>
          <p:nvPr/>
        </p:nvSpPr>
        <p:spPr>
          <a:xfrm>
            <a:off x="1177981" y="3798673"/>
            <a:ext cx="2411238"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Input with curved lines</a:t>
            </a:r>
            <a:endParaRPr lang="en-GB" sz="1600" b="1" dirty="0">
              <a:latin typeface="+mj-lt"/>
              <a:ea typeface="SimHei" panose="02010609060101010101" pitchFamily="49" charset="-122"/>
              <a:cs typeface="Segoe UI Semilight" panose="020B0402040204020203" pitchFamily="34" charset="0"/>
            </a:endParaRPr>
          </a:p>
        </p:txBody>
      </p:sp>
      <p:sp>
        <p:nvSpPr>
          <p:cNvPr id="16" name="TextBox 15"/>
          <p:cNvSpPr txBox="1"/>
          <p:nvPr/>
        </p:nvSpPr>
        <p:spPr>
          <a:xfrm>
            <a:off x="5388262" y="4098260"/>
            <a:ext cx="2754280"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Multi oriented anisotropic </a:t>
            </a:r>
          </a:p>
          <a:p>
            <a:pPr algn="ctr"/>
            <a:r>
              <a:rPr lang="en-US" sz="1600" b="1" dirty="0">
                <a:latin typeface="+mj-lt"/>
                <a:ea typeface="SimHei" panose="02010609060101010101" pitchFamily="49" charset="-122"/>
                <a:cs typeface="Segoe UI Semilight" panose="020B0402040204020203" pitchFamily="34" charset="0"/>
              </a:rPr>
              <a:t>Gaussian enhancement</a:t>
            </a:r>
            <a:endParaRPr lang="en-GB" sz="1600" b="1" dirty="0">
              <a:latin typeface="+mj-lt"/>
              <a:ea typeface="SimHei" panose="02010609060101010101" pitchFamily="49" charset="-122"/>
              <a:cs typeface="Segoe UI Semilight" panose="020B0402040204020203" pitchFamily="3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91811" y="1229093"/>
            <a:ext cx="4583574" cy="2569580"/>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479402" y="1540255"/>
            <a:ext cx="4572000" cy="2558005"/>
          </a:xfrm>
          <a:prstGeom prst="rect">
            <a:avLst/>
          </a:prstGeom>
        </p:spPr>
      </p:pic>
    </p:spTree>
    <p:extLst>
      <p:ext uri="{BB962C8B-B14F-4D97-AF65-F5344CB8AC3E}">
        <p14:creationId xmlns:p14="http://schemas.microsoft.com/office/powerpoint/2010/main" val="25368252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948776" y="359541"/>
            <a:ext cx="7707862" cy="488024"/>
          </a:xfrm>
        </p:spPr>
        <p:txBody>
          <a:bodyPr/>
          <a:lstStyle/>
          <a:p>
            <a:r>
              <a:rPr lang="en-US" dirty="0" err="1"/>
              <a:t>Saabni</a:t>
            </a:r>
            <a:r>
              <a:rPr lang="en-US" dirty="0"/>
              <a:t> et al., 2014</a:t>
            </a:r>
            <a:endParaRPr lang="en-GB" dirty="0"/>
          </a:p>
        </p:txBody>
      </p:sp>
      <p:sp>
        <p:nvSpPr>
          <p:cNvPr id="8" name="Content Placeholder 2"/>
          <p:cNvSpPr>
            <a:spLocks noGrp="1"/>
          </p:cNvSpPr>
          <p:nvPr>
            <p:ph sz="quarter" idx="10"/>
          </p:nvPr>
        </p:nvSpPr>
        <p:spPr>
          <a:xfrm>
            <a:off x="955677" y="847565"/>
            <a:ext cx="7700963" cy="493395"/>
          </a:xfrm>
        </p:spPr>
        <p:txBody>
          <a:bodyPr/>
          <a:lstStyle/>
          <a:p>
            <a:r>
              <a:rPr lang="en-US" dirty="0"/>
              <a:t>Seam carving</a:t>
            </a:r>
          </a:p>
          <a:p>
            <a:pPr marL="0" indent="0">
              <a:buClr>
                <a:srgbClr val="006FA1"/>
              </a:buClr>
            </a:pPr>
            <a:endParaRPr lang="en-US" dirty="0"/>
          </a:p>
          <a:p>
            <a:endParaRPr lang="en-GB"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948776" y="1340961"/>
            <a:ext cx="3463782" cy="2257550"/>
          </a:xfrm>
          <a:prstGeom prst="rect">
            <a:avLst/>
          </a:prstGeom>
        </p:spPr>
      </p:pic>
      <p:sp>
        <p:nvSpPr>
          <p:cNvPr id="13" name="TextBox 12"/>
          <p:cNvSpPr txBox="1"/>
          <p:nvPr/>
        </p:nvSpPr>
        <p:spPr>
          <a:xfrm>
            <a:off x="1297878" y="3545990"/>
            <a:ext cx="277351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Signed distance transform</a:t>
            </a:r>
            <a:endParaRPr lang="en-GB" sz="1600" b="1" dirty="0">
              <a:latin typeface="+mj-lt"/>
              <a:ea typeface="SimHei" panose="02010609060101010101" pitchFamily="49" charset="-122"/>
              <a:cs typeface="Segoe UI Semilight" panose="020B0402040204020203" pitchFamily="34" charset="0"/>
            </a:endParaRPr>
          </a:p>
        </p:txBody>
      </p: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867474" y="1335589"/>
            <a:ext cx="3373701" cy="2199454"/>
          </a:xfrm>
          <a:prstGeom prst="rect">
            <a:avLst/>
          </a:prstGeom>
        </p:spPr>
      </p:pic>
      <p:sp>
        <p:nvSpPr>
          <p:cNvPr id="10" name="TextBox 9"/>
          <p:cNvSpPr txBox="1"/>
          <p:nvPr/>
        </p:nvSpPr>
        <p:spPr>
          <a:xfrm>
            <a:off x="5437806" y="3542058"/>
            <a:ext cx="2170787"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Seams with</a:t>
            </a:r>
          </a:p>
          <a:p>
            <a:pPr algn="ctr"/>
            <a:r>
              <a:rPr lang="en-US" sz="1600" b="1" dirty="0">
                <a:latin typeface="+mj-lt"/>
                <a:ea typeface="SimHei" panose="02010609060101010101" pitchFamily="49" charset="-122"/>
                <a:cs typeface="Segoe UI Semilight" panose="020B0402040204020203" pitchFamily="34" charset="0"/>
              </a:rPr>
              <a:t>minimal energy cost</a:t>
            </a:r>
            <a:endParaRPr lang="en-GB" sz="1600" b="1" dirty="0">
              <a:latin typeface="+mj-lt"/>
              <a:ea typeface="SimHei" panose="02010609060101010101" pitchFamily="49" charset="-122"/>
              <a:cs typeface="Segoe UI Semilight" panose="020B0402040204020203" pitchFamily="34" charset="0"/>
            </a:endParaRPr>
          </a:p>
        </p:txBody>
      </p:sp>
    </p:spTree>
    <p:extLst>
      <p:ext uri="{BB962C8B-B14F-4D97-AF65-F5344CB8AC3E}">
        <p14:creationId xmlns:p14="http://schemas.microsoft.com/office/powerpoint/2010/main" val="18629378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644621" y="738202"/>
            <a:ext cx="3018918" cy="3613879"/>
          </a:xfrm>
          <a:prstGeom prst="rect">
            <a:avLst/>
          </a:prstGeom>
        </p:spPr>
      </p:pic>
      <p:sp>
        <p:nvSpPr>
          <p:cNvPr id="7" name="Title 1"/>
          <p:cNvSpPr>
            <a:spLocks noGrp="1"/>
          </p:cNvSpPr>
          <p:nvPr>
            <p:ph type="title"/>
          </p:nvPr>
        </p:nvSpPr>
        <p:spPr>
          <a:xfrm>
            <a:off x="948776" y="359541"/>
            <a:ext cx="7707862" cy="488024"/>
          </a:xfrm>
        </p:spPr>
        <p:txBody>
          <a:bodyPr/>
          <a:lstStyle/>
          <a:p>
            <a:r>
              <a:rPr lang="en-US" dirty="0"/>
              <a:t>Pastor et al., 2016</a:t>
            </a:r>
            <a:endParaRPr lang="en-GB" dirty="0"/>
          </a:p>
        </p:txBody>
      </p:sp>
      <p:sp>
        <p:nvSpPr>
          <p:cNvPr id="8" name="Content Placeholder 2"/>
          <p:cNvSpPr>
            <a:spLocks noGrp="1"/>
          </p:cNvSpPr>
          <p:nvPr>
            <p:ph sz="quarter" idx="10"/>
          </p:nvPr>
        </p:nvSpPr>
        <p:spPr>
          <a:xfrm>
            <a:off x="587829" y="847564"/>
            <a:ext cx="3326987" cy="1027535"/>
          </a:xfrm>
        </p:spPr>
        <p:txBody>
          <a:bodyPr>
            <a:normAutofit/>
          </a:bodyPr>
          <a:lstStyle/>
          <a:p>
            <a:r>
              <a:rPr lang="en-US" dirty="0"/>
              <a:t>	Pixel classification using CNN and watershed algorithm </a:t>
            </a:r>
          </a:p>
          <a:p>
            <a:pPr marL="0" indent="0">
              <a:buClr>
                <a:srgbClr val="006FA1"/>
              </a:buClr>
            </a:pPr>
            <a:endParaRPr lang="en-US" dirty="0"/>
          </a:p>
          <a:p>
            <a:endParaRPr lang="en-GB" dirty="0"/>
          </a:p>
        </p:txBody>
      </p:sp>
      <p:sp>
        <p:nvSpPr>
          <p:cNvPr id="13" name="TextBox 12"/>
          <p:cNvSpPr txBox="1"/>
          <p:nvPr/>
        </p:nvSpPr>
        <p:spPr>
          <a:xfrm>
            <a:off x="4332707" y="4352081"/>
            <a:ext cx="68640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Input</a:t>
            </a:r>
            <a:endParaRPr lang="en-GB" sz="1600" b="1" dirty="0">
              <a:latin typeface="+mj-lt"/>
              <a:ea typeface="SimHei" panose="02010609060101010101" pitchFamily="49" charset="-122"/>
              <a:cs typeface="Segoe UI Semilight" panose="020B0402040204020203" pitchFamily="34" charset="0"/>
            </a:endParaRPr>
          </a:p>
        </p:txBody>
      </p:sp>
      <p:sp>
        <p:nvSpPr>
          <p:cNvPr id="16" name="TextBox 15"/>
          <p:cNvSpPr txBox="1"/>
          <p:nvPr/>
        </p:nvSpPr>
        <p:spPr>
          <a:xfrm>
            <a:off x="6134619" y="4328932"/>
            <a:ext cx="62709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CNN</a:t>
            </a:r>
            <a:endParaRPr lang="en-GB" sz="1600" b="1" dirty="0">
              <a:latin typeface="+mj-lt"/>
              <a:ea typeface="SimHei" panose="02010609060101010101" pitchFamily="49" charset="-122"/>
              <a:cs typeface="Segoe UI Semilight" panose="020B0402040204020203"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169219" y="778718"/>
            <a:ext cx="1232213" cy="3550213"/>
          </a:xfrm>
          <a:prstGeom prst="rect">
            <a:avLst/>
          </a:prstGeom>
        </p:spPr>
      </p:pic>
      <p:sp>
        <p:nvSpPr>
          <p:cNvPr id="9" name="TextBox 8"/>
          <p:cNvSpPr txBox="1"/>
          <p:nvPr/>
        </p:nvSpPr>
        <p:spPr>
          <a:xfrm>
            <a:off x="7304927" y="4354010"/>
            <a:ext cx="1225400"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Watershed</a:t>
            </a:r>
            <a:endParaRPr lang="en-GB" sz="1600" b="1" dirty="0">
              <a:latin typeface="+mj-lt"/>
              <a:ea typeface="SimHei" panose="02010609060101010101" pitchFamily="49" charset="-122"/>
              <a:cs typeface="Segoe UI Semilight" panose="020B0402040204020203" pitchFamily="34" charset="0"/>
            </a:endParaRPr>
          </a:p>
        </p:txBody>
      </p:sp>
      <p:pic>
        <p:nvPicPr>
          <p:cNvPr id="4" name="Picture 3"/>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242904" y="2296885"/>
            <a:ext cx="3799114" cy="794658"/>
          </a:xfrm>
          <a:prstGeom prst="rect">
            <a:avLst/>
          </a:prstGeom>
        </p:spPr>
      </p:pic>
      <p:sp>
        <p:nvSpPr>
          <p:cNvPr id="10" name="TextBox 9"/>
          <p:cNvSpPr txBox="1"/>
          <p:nvPr/>
        </p:nvSpPr>
        <p:spPr>
          <a:xfrm>
            <a:off x="1173199" y="3111870"/>
            <a:ext cx="167866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Main body area</a:t>
            </a:r>
            <a:endParaRPr lang="en-GB" sz="1600" b="1" dirty="0">
              <a:latin typeface="+mj-lt"/>
              <a:ea typeface="SimHei" panose="02010609060101010101" pitchFamily="49" charset="-122"/>
              <a:cs typeface="Segoe UI Semilight" panose="020B0402040204020203" pitchFamily="34" charset="0"/>
            </a:endParaRPr>
          </a:p>
        </p:txBody>
      </p:sp>
    </p:spTree>
    <p:extLst>
      <p:ext uri="{BB962C8B-B14F-4D97-AF65-F5344CB8AC3E}">
        <p14:creationId xmlns:p14="http://schemas.microsoft.com/office/powerpoint/2010/main" val="4022337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603375" y="2571750"/>
            <a:ext cx="2913063" cy="933450"/>
          </a:xfrm>
        </p:spPr>
        <p:txBody>
          <a:bodyPr>
            <a:normAutofit/>
          </a:bodyPr>
          <a:lstStyle/>
          <a:p>
            <a:pPr eaLnBrk="1" fontAlgn="auto" hangingPunct="1">
              <a:spcAft>
                <a:spcPts val="0"/>
              </a:spcAft>
              <a:buFont typeface="Wingdings" charset="0"/>
              <a:buNone/>
              <a:defRPr/>
            </a:pPr>
            <a:r>
              <a:rPr lang="en-US" sz="1800" dirty="0"/>
              <a:t>introduction</a:t>
            </a:r>
            <a:endParaRPr lang="en-US" sz="1800" dirty="0">
              <a:ea typeface="+mn-ea"/>
              <a:cs typeface="+mn-cs"/>
            </a:endParaRPr>
          </a:p>
        </p:txBody>
      </p:sp>
      <p:pic>
        <p:nvPicPr>
          <p:cNvPr id="23558" name="Picture 6" descr="https://upload.wikimedia.org/wikipedia/commons/2/23/Image-Al-Kit%C4%81b_al-mu%E1%B8%ABta%E1%B9%A3ar_f%C4%AB_%E1%B8%A5is%C4%81b_al-%C4%9Fabr_wa-l-muq%C4%81bala.jpg"/>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a:ext>
            </a:extLst>
          </a:blip>
          <a:srcRect b="-168"/>
          <a:stretch/>
        </p:blipFill>
        <p:spPr bwMode="auto">
          <a:xfrm>
            <a:off x="4665663" y="968829"/>
            <a:ext cx="1951037" cy="30915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 alignment literature</a:t>
            </a:r>
            <a:endParaRPr lang="en-GB" dirty="0"/>
          </a:p>
        </p:txBody>
      </p:sp>
      <p:sp>
        <p:nvSpPr>
          <p:cNvPr id="3" name="Content Placeholder 2"/>
          <p:cNvSpPr>
            <a:spLocks noGrp="1"/>
          </p:cNvSpPr>
          <p:nvPr>
            <p:ph sz="quarter" idx="10"/>
          </p:nvPr>
        </p:nvSpPr>
        <p:spPr>
          <a:xfrm>
            <a:off x="413598" y="908685"/>
            <a:ext cx="3951603" cy="3759042"/>
          </a:xfrm>
          <a:ln>
            <a:solidFill>
              <a:srgbClr val="006FA1"/>
            </a:solidFill>
          </a:ln>
        </p:spPr>
        <p:style>
          <a:lnRef idx="2">
            <a:schemeClr val="accent1"/>
          </a:lnRef>
          <a:fillRef idx="1">
            <a:schemeClr val="lt1"/>
          </a:fillRef>
          <a:effectRef idx="0">
            <a:schemeClr val="accent1"/>
          </a:effectRef>
          <a:fontRef idx="minor">
            <a:schemeClr val="dk1"/>
          </a:fontRef>
        </p:style>
        <p:txBody>
          <a:bodyPr lIns="180000" tIns="180000"/>
          <a:lstStyle/>
          <a:p>
            <a:r>
              <a:rPr lang="en-US" b="1" dirty="0">
                <a:solidFill>
                  <a:schemeClr val="tx1"/>
                </a:solidFill>
                <a:latin typeface="Arial" panose="020B0604020202020204" pitchFamily="34" charset="0"/>
                <a:cs typeface="Arial" panose="020B0604020202020204" pitchFamily="34" charset="0"/>
              </a:rPr>
              <a:t>Image to text methods</a:t>
            </a:r>
          </a:p>
          <a:p>
            <a:pPr>
              <a:buClr>
                <a:schemeClr val="tx1"/>
              </a:buClr>
              <a:buFont typeface="+mj-lt"/>
              <a:buAutoNum type="arabicPeriod"/>
            </a:pPr>
            <a:r>
              <a:rPr lang="en-US" dirty="0" err="1">
                <a:latin typeface="Arial" panose="020B0604020202020204" pitchFamily="34" charset="0"/>
                <a:cs typeface="Arial" panose="020B0604020202020204" pitchFamily="34" charset="0"/>
              </a:rPr>
              <a:t>Tomai</a:t>
            </a:r>
            <a:r>
              <a:rPr lang="en-US" dirty="0">
                <a:latin typeface="Arial" panose="020B0604020202020204" pitchFamily="34" charset="0"/>
                <a:cs typeface="Arial" panose="020B0604020202020204" pitchFamily="34" charset="0"/>
              </a:rPr>
              <a:t> et al., 2002</a:t>
            </a:r>
          </a:p>
          <a:p>
            <a:pPr>
              <a:buClr>
                <a:schemeClr val="tx1"/>
              </a:buClr>
              <a:buFont typeface="+mj-lt"/>
              <a:buAutoNum type="arabicPeriod"/>
            </a:pPr>
            <a:r>
              <a:rPr lang="en-US" dirty="0" err="1">
                <a:latin typeface="Arial" panose="020B0604020202020204" pitchFamily="34" charset="0"/>
                <a:cs typeface="Arial" panose="020B0604020202020204" pitchFamily="34" charset="0"/>
              </a:rPr>
              <a:t>Kornfield</a:t>
            </a:r>
            <a:r>
              <a:rPr lang="en-US" dirty="0">
                <a:latin typeface="Arial" panose="020B0604020202020204" pitchFamily="34" charset="0"/>
                <a:cs typeface="Arial" panose="020B0604020202020204" pitchFamily="34" charset="0"/>
              </a:rPr>
              <a:t> et al., 2004</a:t>
            </a:r>
          </a:p>
          <a:p>
            <a:pPr>
              <a:buClr>
                <a:schemeClr val="tx1"/>
              </a:buClr>
              <a:buFont typeface="+mj-lt"/>
              <a:buAutoNum type="arabicPeriod"/>
            </a:pPr>
            <a:r>
              <a:rPr lang="en-US" dirty="0" err="1">
                <a:latin typeface="Arial" panose="020B0604020202020204" pitchFamily="34" charset="0"/>
                <a:cs typeface="Arial" panose="020B0604020202020204" pitchFamily="34" charset="0"/>
              </a:rPr>
              <a:t>Leydier</a:t>
            </a:r>
            <a:r>
              <a:rPr lang="en-US" dirty="0">
                <a:latin typeface="Arial" panose="020B0604020202020204" pitchFamily="34" charset="0"/>
                <a:cs typeface="Arial" panose="020B0604020202020204" pitchFamily="34" charset="0"/>
              </a:rPr>
              <a:t> et al., 2014</a:t>
            </a:r>
          </a:p>
          <a:p>
            <a:pPr>
              <a:buClr>
                <a:schemeClr val="tx1"/>
              </a:buClr>
              <a:buFont typeface="+mj-lt"/>
              <a:buAutoNum type="arabicPeriod"/>
            </a:pPr>
            <a:r>
              <a:rPr lang="en-US" dirty="0" err="1">
                <a:latin typeface="Arial" panose="020B0604020202020204" pitchFamily="34" charset="0"/>
                <a:cs typeface="Arial" panose="020B0604020202020204" pitchFamily="34" charset="0"/>
              </a:rPr>
              <a:t>Rabaev</a:t>
            </a:r>
            <a:r>
              <a:rPr lang="en-US" dirty="0">
                <a:latin typeface="Arial" panose="020B0604020202020204" pitchFamily="34" charset="0"/>
                <a:cs typeface="Arial" panose="020B0604020202020204" pitchFamily="34" charset="0"/>
              </a:rPr>
              <a:t> et al., 2015</a:t>
            </a:r>
          </a:p>
          <a:p>
            <a:pPr>
              <a:buClr>
                <a:schemeClr val="tx1"/>
              </a:buClr>
              <a:buFont typeface="+mj-lt"/>
              <a:buAutoNum type="arabicPeriod"/>
            </a:pPr>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4778799" y="908685"/>
            <a:ext cx="3951603" cy="3759042"/>
          </a:xfrm>
          <a:prstGeom prst="rect">
            <a:avLst/>
          </a:prstGeom>
          <a:ln w="26425" cap="flat" cmpd="sng" algn="ctr">
            <a:solidFill>
              <a:srgbClr val="006FA1"/>
            </a:solidFill>
            <a:prstDash val="solid"/>
          </a:ln>
        </p:spPr>
        <p:style>
          <a:lnRef idx="2">
            <a:schemeClr val="accent1"/>
          </a:lnRef>
          <a:fillRef idx="1">
            <a:schemeClr val="lt1"/>
          </a:fillRef>
          <a:effectRef idx="0">
            <a:schemeClr val="accent1"/>
          </a:effectRef>
          <a:fontRef idx="minor">
            <a:schemeClr val="dk1"/>
          </a:fontRef>
        </p:style>
        <p:txBody>
          <a:bodyPr vert="horz" lIns="180000" tIns="180000" rIns="180000" bIns="45720" rtlCol="0">
            <a:normAutofit/>
          </a:bodyPr>
          <a:lstStyle>
            <a:lvl1pPr marL="342900" indent="-342900" algn="l" defTabSz="457200" rtl="0" eaLnBrk="1" fontAlgn="base" hangingPunct="1">
              <a:spcBef>
                <a:spcPct val="20000"/>
              </a:spcBef>
              <a:spcAft>
                <a:spcPct val="0"/>
              </a:spcAft>
              <a:buClr>
                <a:schemeClr val="bg2"/>
              </a:buClr>
              <a:buFont typeface="Wingdings" charset="2"/>
              <a:defRPr kern="1200" spc="20">
                <a:solidFill>
                  <a:schemeClr val="dk1"/>
                </a:solidFill>
                <a:latin typeface="+mn-lt"/>
                <a:ea typeface="+mn-ea"/>
                <a:cs typeface="+mn-cs"/>
              </a:defRPr>
            </a:lvl1pPr>
            <a:lvl2pPr marL="288925" indent="-288925" algn="l" defTabSz="457200" rtl="0" eaLnBrk="1" fontAlgn="base" hangingPunct="1">
              <a:spcBef>
                <a:spcPct val="20000"/>
              </a:spcBef>
              <a:spcAft>
                <a:spcPct val="0"/>
              </a:spcAft>
              <a:buClr>
                <a:srgbClr val="006FA1"/>
              </a:buClr>
              <a:buFont typeface="Wingdings" charset="2"/>
              <a:buChar char="§"/>
              <a:defRPr kern="1200">
                <a:solidFill>
                  <a:schemeClr val="dk1"/>
                </a:solidFill>
                <a:latin typeface="+mn-lt"/>
                <a:ea typeface="+mn-ea"/>
                <a:cs typeface="+mn-cs"/>
              </a:defRPr>
            </a:lvl2pPr>
            <a:lvl3pPr marL="569913" indent="-225425" algn="l" defTabSz="457200" rtl="0" eaLnBrk="1" fontAlgn="base" hangingPunct="1">
              <a:spcBef>
                <a:spcPct val="20000"/>
              </a:spcBef>
              <a:spcAft>
                <a:spcPct val="0"/>
              </a:spcAft>
              <a:buClr>
                <a:srgbClr val="006FA1"/>
              </a:buClr>
              <a:buSzPct val="102000"/>
              <a:buFont typeface="Source Sans Pro" charset="0"/>
              <a:buChar char="›"/>
              <a:defRPr kern="1200">
                <a:solidFill>
                  <a:schemeClr val="dk1"/>
                </a:solidFill>
                <a:latin typeface="+mn-lt"/>
                <a:ea typeface="+mn-ea"/>
                <a:cs typeface="+mn-cs"/>
              </a:defRPr>
            </a:lvl3pPr>
            <a:lvl4pPr marL="914400" indent="-227013" algn="l" defTabSz="457200" rtl="0" eaLnBrk="1" fontAlgn="base" hangingPunct="1">
              <a:spcBef>
                <a:spcPct val="20000"/>
              </a:spcBef>
              <a:spcAft>
                <a:spcPct val="0"/>
              </a:spcAft>
              <a:buClr>
                <a:srgbClr val="006FA1"/>
              </a:buClr>
              <a:buFont typeface="Arial" charset="0"/>
              <a:buChar char="•"/>
              <a:defRPr kern="1200">
                <a:solidFill>
                  <a:schemeClr val="dk1"/>
                </a:solidFill>
                <a:latin typeface="+mn-lt"/>
                <a:ea typeface="+mn-ea"/>
                <a:cs typeface="+mn-cs"/>
              </a:defRPr>
            </a:lvl4pPr>
            <a:lvl5pPr marL="1258888" indent="-227013" algn="l" defTabSz="457200" rtl="0" eaLnBrk="1" fontAlgn="base" hangingPunct="1">
              <a:spcBef>
                <a:spcPct val="20000"/>
              </a:spcBef>
              <a:spcAft>
                <a:spcPct val="0"/>
              </a:spcAft>
              <a:buClr>
                <a:srgbClr val="006FA1"/>
              </a:buClr>
              <a:buFont typeface="Source Sans Pro" charset="0"/>
              <a:buChar char="–"/>
              <a:defRPr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r>
              <a:rPr lang="en-US" b="1" dirty="0">
                <a:solidFill>
                  <a:schemeClr val="tx1"/>
                </a:solidFill>
                <a:latin typeface="Arial" panose="020B0604020202020204" pitchFamily="34" charset="0"/>
                <a:cs typeface="Arial" panose="020B0604020202020204" pitchFamily="34" charset="0"/>
              </a:rPr>
              <a:t>Image to image methods</a:t>
            </a:r>
          </a:p>
          <a:p>
            <a:pPr>
              <a:buClr>
                <a:schemeClr val="tx1"/>
              </a:buClr>
              <a:buFont typeface="+mj-lt"/>
              <a:buAutoNum type="arabicPeriod"/>
            </a:pPr>
            <a:r>
              <a:rPr lang="en-US" dirty="0" err="1">
                <a:latin typeface="Arial" panose="020B0604020202020204" pitchFamily="34" charset="0"/>
                <a:cs typeface="Arial" panose="020B0604020202020204" pitchFamily="34" charset="0"/>
              </a:rPr>
              <a:t>Asi</a:t>
            </a:r>
            <a:r>
              <a:rPr lang="en-US" dirty="0">
                <a:latin typeface="Arial" panose="020B0604020202020204" pitchFamily="34" charset="0"/>
                <a:cs typeface="Arial" panose="020B0604020202020204" pitchFamily="34" charset="0"/>
              </a:rPr>
              <a:t> et al., 2011</a:t>
            </a:r>
          </a:p>
          <a:p>
            <a:pPr>
              <a:buClr>
                <a:schemeClr val="tx1"/>
              </a:buClr>
              <a:buFont typeface="+mj-lt"/>
              <a:buAutoNum type="arabicPeriod"/>
            </a:pPr>
            <a:r>
              <a:rPr lang="en-US" dirty="0" err="1">
                <a:latin typeface="Arial" panose="020B0604020202020204" pitchFamily="34" charset="0"/>
                <a:cs typeface="Arial" panose="020B0604020202020204" pitchFamily="34" charset="0"/>
              </a:rPr>
              <a:t>Kassis</a:t>
            </a:r>
            <a:r>
              <a:rPr lang="en-US" dirty="0">
                <a:latin typeface="Arial" panose="020B0604020202020204" pitchFamily="34" charset="0"/>
                <a:cs typeface="Arial" panose="020B0604020202020204" pitchFamily="34" charset="0"/>
              </a:rPr>
              <a:t> et al., 2017</a:t>
            </a:r>
          </a:p>
        </p:txBody>
      </p:sp>
    </p:spTree>
    <p:extLst>
      <p:ext uri="{BB962C8B-B14F-4D97-AF65-F5344CB8AC3E}">
        <p14:creationId xmlns:p14="http://schemas.microsoft.com/office/powerpoint/2010/main" val="8453061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28013" y="1524953"/>
            <a:ext cx="1980247" cy="1980247"/>
          </a:xfrm>
          <a:prstGeom prst="rect">
            <a:avLst/>
          </a:prstGeom>
        </p:spPr>
      </p:pic>
      <p:sp>
        <p:nvSpPr>
          <p:cNvPr id="3" name="Text Placeholder 2"/>
          <p:cNvSpPr>
            <a:spLocks noGrp="1"/>
          </p:cNvSpPr>
          <p:nvPr>
            <p:ph type="body" sz="half" idx="2"/>
          </p:nvPr>
        </p:nvSpPr>
        <p:spPr>
          <a:xfrm>
            <a:off x="1603375" y="2571750"/>
            <a:ext cx="2913063" cy="933450"/>
          </a:xfrm>
        </p:spPr>
        <p:txBody>
          <a:bodyPr>
            <a:normAutofit/>
          </a:bodyPr>
          <a:lstStyle/>
          <a:p>
            <a:pPr eaLnBrk="1" fontAlgn="auto" hangingPunct="1">
              <a:spcAft>
                <a:spcPts val="0"/>
              </a:spcAft>
              <a:buFont typeface="Wingdings" charset="0"/>
              <a:buNone/>
              <a:defRPr/>
            </a:pPr>
            <a:r>
              <a:rPr lang="en-US" sz="1800" dirty="0">
                <a:cs typeface="+mn-cs"/>
              </a:rPr>
              <a:t>Image to text methods</a:t>
            </a:r>
            <a:endParaRPr lang="en-US" sz="1800" dirty="0">
              <a:ea typeface="+mn-ea"/>
              <a:cs typeface="+mn-cs"/>
            </a:endParaRPr>
          </a:p>
        </p:txBody>
      </p:sp>
    </p:spTree>
    <p:extLst>
      <p:ext uri="{BB962C8B-B14F-4D97-AF65-F5344CB8AC3E}">
        <p14:creationId xmlns:p14="http://schemas.microsoft.com/office/powerpoint/2010/main" val="4020413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41609" y="1641628"/>
            <a:ext cx="8113852" cy="1992830"/>
          </a:xfrm>
          <a:prstGeom prst="rect">
            <a:avLst/>
          </a:prstGeom>
        </p:spPr>
      </p:pic>
      <p:sp>
        <p:nvSpPr>
          <p:cNvPr id="7" name="Title 1"/>
          <p:cNvSpPr>
            <a:spLocks noGrp="1"/>
          </p:cNvSpPr>
          <p:nvPr>
            <p:ph type="title"/>
          </p:nvPr>
        </p:nvSpPr>
        <p:spPr>
          <a:xfrm>
            <a:off x="948776" y="359541"/>
            <a:ext cx="7707862" cy="488024"/>
          </a:xfrm>
        </p:spPr>
        <p:txBody>
          <a:bodyPr/>
          <a:lstStyle/>
          <a:p>
            <a:r>
              <a:rPr lang="en-US" dirty="0" err="1"/>
              <a:t>Rabaev</a:t>
            </a:r>
            <a:r>
              <a:rPr lang="en-US" dirty="0"/>
              <a:t> et al., 2015</a:t>
            </a:r>
            <a:endParaRPr lang="en-GB" dirty="0"/>
          </a:p>
        </p:txBody>
      </p:sp>
      <p:sp>
        <p:nvSpPr>
          <p:cNvPr id="8" name="Content Placeholder 2"/>
          <p:cNvSpPr>
            <a:spLocks noGrp="1"/>
          </p:cNvSpPr>
          <p:nvPr>
            <p:ph sz="quarter" idx="10"/>
          </p:nvPr>
        </p:nvSpPr>
        <p:spPr>
          <a:xfrm>
            <a:off x="955677" y="847565"/>
            <a:ext cx="7700963" cy="493395"/>
          </a:xfrm>
        </p:spPr>
        <p:txBody>
          <a:bodyPr/>
          <a:lstStyle/>
          <a:p>
            <a:r>
              <a:rPr lang="en-US" dirty="0"/>
              <a:t>Energy minimization between synthetic and original lines</a:t>
            </a:r>
          </a:p>
          <a:p>
            <a:pPr marL="0" indent="0">
              <a:buClr>
                <a:srgbClr val="006FA1"/>
              </a:buClr>
            </a:pPr>
            <a:endParaRPr lang="en-US" dirty="0"/>
          </a:p>
          <a:p>
            <a:endParaRPr lang="en-GB" dirty="0"/>
          </a:p>
        </p:txBody>
      </p:sp>
      <p:sp>
        <p:nvSpPr>
          <p:cNvPr id="13" name="TextBox 12"/>
          <p:cNvSpPr txBox="1"/>
          <p:nvPr/>
        </p:nvSpPr>
        <p:spPr>
          <a:xfrm>
            <a:off x="3609934" y="1965746"/>
            <a:ext cx="1519968"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Synthetic line</a:t>
            </a:r>
            <a:endParaRPr lang="en-GB" sz="1600" b="1" dirty="0">
              <a:latin typeface="+mj-lt"/>
              <a:ea typeface="SimHei" panose="02010609060101010101" pitchFamily="49" charset="-122"/>
              <a:cs typeface="Segoe UI Semilight" panose="020B0402040204020203" pitchFamily="34" charset="0"/>
            </a:endParaRPr>
          </a:p>
        </p:txBody>
      </p:sp>
      <p:sp>
        <p:nvSpPr>
          <p:cNvPr id="16" name="TextBox 15"/>
          <p:cNvSpPr txBox="1"/>
          <p:nvPr/>
        </p:nvSpPr>
        <p:spPr>
          <a:xfrm>
            <a:off x="3755808" y="3109593"/>
            <a:ext cx="1374094"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Original line</a:t>
            </a:r>
            <a:endParaRPr lang="en-GB" sz="1600" b="1" dirty="0">
              <a:latin typeface="+mj-lt"/>
              <a:ea typeface="SimHei" panose="02010609060101010101" pitchFamily="49" charset="-122"/>
              <a:cs typeface="Segoe UI Semilight" panose="020B0402040204020203" pitchFamily="34" charset="0"/>
            </a:endParaRPr>
          </a:p>
        </p:txBody>
      </p:sp>
    </p:spTree>
    <p:extLst>
      <p:ext uri="{BB962C8B-B14F-4D97-AF65-F5344CB8AC3E}">
        <p14:creationId xmlns:p14="http://schemas.microsoft.com/office/powerpoint/2010/main" val="3787206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28013" y="1524953"/>
            <a:ext cx="1980247" cy="1980247"/>
          </a:xfrm>
          <a:prstGeom prst="rect">
            <a:avLst/>
          </a:prstGeom>
        </p:spPr>
      </p:pic>
      <p:sp>
        <p:nvSpPr>
          <p:cNvPr id="3" name="Text Placeholder 2"/>
          <p:cNvSpPr>
            <a:spLocks noGrp="1"/>
          </p:cNvSpPr>
          <p:nvPr>
            <p:ph type="body" sz="half" idx="2"/>
          </p:nvPr>
        </p:nvSpPr>
        <p:spPr>
          <a:xfrm>
            <a:off x="1603375" y="2571750"/>
            <a:ext cx="2913063" cy="933450"/>
          </a:xfrm>
        </p:spPr>
        <p:txBody>
          <a:bodyPr>
            <a:normAutofit/>
          </a:bodyPr>
          <a:lstStyle/>
          <a:p>
            <a:pPr eaLnBrk="1" fontAlgn="auto" hangingPunct="1">
              <a:spcAft>
                <a:spcPts val="0"/>
              </a:spcAft>
              <a:buFont typeface="Wingdings" charset="0"/>
              <a:buNone/>
              <a:defRPr/>
            </a:pPr>
            <a:r>
              <a:rPr lang="en-US" sz="1800" dirty="0">
                <a:cs typeface="+mn-cs"/>
              </a:rPr>
              <a:t>Image to image methods</a:t>
            </a:r>
            <a:endParaRPr lang="en-US" sz="1800" dirty="0">
              <a:ea typeface="+mn-ea"/>
              <a:cs typeface="+mn-cs"/>
            </a:endParaRPr>
          </a:p>
        </p:txBody>
      </p:sp>
    </p:spTree>
    <p:extLst>
      <p:ext uri="{BB962C8B-B14F-4D97-AF65-F5344CB8AC3E}">
        <p14:creationId xmlns:p14="http://schemas.microsoft.com/office/powerpoint/2010/main" val="2089408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948776" y="359541"/>
            <a:ext cx="7707862" cy="488024"/>
          </a:xfrm>
        </p:spPr>
        <p:txBody>
          <a:bodyPr/>
          <a:lstStyle/>
          <a:p>
            <a:r>
              <a:rPr lang="en-US" dirty="0" err="1"/>
              <a:t>Kassis</a:t>
            </a:r>
            <a:r>
              <a:rPr lang="en-US" dirty="0"/>
              <a:t> et al., 2017</a:t>
            </a:r>
            <a:endParaRPr lang="en-GB" dirty="0"/>
          </a:p>
        </p:txBody>
      </p:sp>
      <p:sp>
        <p:nvSpPr>
          <p:cNvPr id="8" name="Content Placeholder 2"/>
          <p:cNvSpPr>
            <a:spLocks noGrp="1"/>
          </p:cNvSpPr>
          <p:nvPr>
            <p:ph sz="quarter" idx="10"/>
          </p:nvPr>
        </p:nvSpPr>
        <p:spPr>
          <a:xfrm>
            <a:off x="955677" y="847565"/>
            <a:ext cx="7700963" cy="493395"/>
          </a:xfrm>
        </p:spPr>
        <p:txBody>
          <a:bodyPr/>
          <a:lstStyle/>
          <a:p>
            <a:r>
              <a:rPr lang="en-US" dirty="0"/>
              <a:t>Compare two word images using Siamese CNN</a:t>
            </a:r>
          </a:p>
          <a:p>
            <a:pPr marL="0" indent="0">
              <a:buClr>
                <a:srgbClr val="006FA1"/>
              </a:buClr>
            </a:pPr>
            <a:endParaRPr lang="en-US" dirty="0"/>
          </a:p>
          <a:p>
            <a:endParaRPr lang="en-GB" dirty="0"/>
          </a:p>
        </p:txBody>
      </p:sp>
      <p:sp>
        <p:nvSpPr>
          <p:cNvPr id="13" name="TextBox 12"/>
          <p:cNvSpPr txBox="1"/>
          <p:nvPr/>
        </p:nvSpPr>
        <p:spPr>
          <a:xfrm>
            <a:off x="3393123" y="1340960"/>
            <a:ext cx="2332691"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Original line in book 1</a:t>
            </a:r>
            <a:endParaRPr lang="en-GB" sz="1600" b="1" dirty="0">
              <a:latin typeface="+mj-lt"/>
              <a:ea typeface="SimHei" panose="02010609060101010101" pitchFamily="49" charset="-122"/>
              <a:cs typeface="Segoe UI Semilight" panose="020B0402040204020203" pitchFamily="34" charset="0"/>
            </a:endParaRPr>
          </a:p>
        </p:txBody>
      </p:sp>
      <p:sp>
        <p:nvSpPr>
          <p:cNvPr id="16" name="TextBox 15"/>
          <p:cNvSpPr txBox="1"/>
          <p:nvPr/>
        </p:nvSpPr>
        <p:spPr>
          <a:xfrm>
            <a:off x="3393123" y="3685500"/>
            <a:ext cx="2332691"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Original line in book 2</a:t>
            </a:r>
            <a:endParaRPr lang="en-GB" sz="1600" b="1" dirty="0">
              <a:latin typeface="+mj-lt"/>
              <a:ea typeface="SimHei" panose="02010609060101010101" pitchFamily="49" charset="-122"/>
              <a:cs typeface="Segoe UI Semilight" panose="020B0402040204020203" pitchFamily="3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08344" y="1675510"/>
            <a:ext cx="8702250" cy="2013994"/>
          </a:xfrm>
          <a:prstGeom prst="rect">
            <a:avLst/>
          </a:prstGeom>
        </p:spPr>
      </p:pic>
    </p:spTree>
    <p:extLst>
      <p:ext uri="{BB962C8B-B14F-4D97-AF65-F5344CB8AC3E}">
        <p14:creationId xmlns:p14="http://schemas.microsoft.com/office/powerpoint/2010/main" val="42518755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603375" y="2571750"/>
            <a:ext cx="2913063" cy="933450"/>
          </a:xfrm>
        </p:spPr>
        <p:txBody>
          <a:bodyPr>
            <a:normAutofit/>
          </a:bodyPr>
          <a:lstStyle/>
          <a:p>
            <a:pPr eaLnBrk="1" fontAlgn="auto" hangingPunct="1">
              <a:spcAft>
                <a:spcPts val="0"/>
              </a:spcAft>
              <a:buFont typeface="Wingdings" charset="0"/>
              <a:buNone/>
              <a:defRPr/>
            </a:pPr>
            <a:r>
              <a:rPr lang="en-US" sz="1800" dirty="0"/>
              <a:t>Initial results</a:t>
            </a:r>
            <a:endParaRPr lang="en-US" sz="1800" dirty="0">
              <a:ea typeface="+mn-ea"/>
              <a:cs typeface="+mn-cs"/>
            </a:endParaRPr>
          </a:p>
        </p:txBody>
      </p:sp>
      <p:pic>
        <p:nvPicPr>
          <p:cNvPr id="9" name="Picture 2" descr="http://www.tilsimligomlekler.net/wp-content/uploads/2018/01/el-yazmasi-4.jpg"/>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a:ext>
            </a:extLst>
          </a:blip>
          <a:srcRect/>
          <a:stretch/>
        </p:blipFill>
        <p:spPr bwMode="auto">
          <a:xfrm>
            <a:off x="4665662" y="947474"/>
            <a:ext cx="3274572" cy="2557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994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64973" y="1347103"/>
            <a:ext cx="5669771" cy="2194750"/>
          </a:xfrm>
          <a:prstGeom prst="rect">
            <a:avLst/>
          </a:prstGeom>
        </p:spPr>
      </p:pic>
      <p:sp>
        <p:nvSpPr>
          <p:cNvPr id="2" name="Title 1"/>
          <p:cNvSpPr>
            <a:spLocks noGrp="1"/>
          </p:cNvSpPr>
          <p:nvPr>
            <p:ph type="title"/>
          </p:nvPr>
        </p:nvSpPr>
        <p:spPr>
          <a:xfrm>
            <a:off x="948776" y="277792"/>
            <a:ext cx="7707862" cy="1024435"/>
          </a:xfrm>
        </p:spPr>
        <p:txBody>
          <a:bodyPr/>
          <a:lstStyle/>
          <a:p>
            <a:r>
              <a:rPr lang="en-GB" dirty="0"/>
              <a:t>1- Experiment study on utilizing CNN to recognize historical Arabic handwritten text</a:t>
            </a:r>
            <a:br>
              <a:rPr lang="en-GB" dirty="0"/>
            </a:br>
            <a:r>
              <a:rPr lang="en-GB" dirty="0">
                <a:solidFill>
                  <a:schemeClr val="tx1"/>
                </a:solidFill>
              </a:rPr>
              <a:t>ASAR 2017</a:t>
            </a:r>
          </a:p>
        </p:txBody>
      </p:sp>
      <p:sp>
        <p:nvSpPr>
          <p:cNvPr id="3" name="Content Placeholder 2"/>
          <p:cNvSpPr>
            <a:spLocks noGrp="1"/>
          </p:cNvSpPr>
          <p:nvPr>
            <p:ph sz="quarter" idx="10"/>
          </p:nvPr>
        </p:nvSpPr>
        <p:spPr>
          <a:xfrm>
            <a:off x="948776" y="1533721"/>
            <a:ext cx="3616323" cy="2934107"/>
          </a:xfrm>
        </p:spPr>
        <p:txBody>
          <a:bodyPr/>
          <a:lstStyle/>
          <a:p>
            <a:r>
              <a:rPr lang="en-US" dirty="0"/>
              <a:t>Tasks carried out:</a:t>
            </a:r>
          </a:p>
          <a:p>
            <a:pPr>
              <a:buClr>
                <a:srgbClr val="006FA1"/>
              </a:buClr>
              <a:buFont typeface="Wingdings" panose="05000000000000000000" pitchFamily="2" charset="2"/>
              <a:buChar char="§"/>
            </a:pPr>
            <a:r>
              <a:rPr lang="en-US" dirty="0"/>
              <a:t>Generating degraded printed words</a:t>
            </a:r>
          </a:p>
          <a:p>
            <a:pPr lvl="2">
              <a:buFont typeface="Wingdings" panose="05000000000000000000" pitchFamily="2" charset="2"/>
              <a:buChar char="§"/>
            </a:pPr>
            <a:r>
              <a:rPr lang="en-US" dirty="0"/>
              <a:t>Rotating</a:t>
            </a:r>
          </a:p>
          <a:p>
            <a:pPr lvl="2">
              <a:buFont typeface="Wingdings" panose="05000000000000000000" pitchFamily="2" charset="2"/>
              <a:buChar char="§"/>
            </a:pPr>
            <a:r>
              <a:rPr lang="en-US" dirty="0"/>
              <a:t>Blurring</a:t>
            </a:r>
          </a:p>
          <a:p>
            <a:pPr lvl="2">
              <a:buFont typeface="Wingdings" panose="05000000000000000000" pitchFamily="2" charset="2"/>
              <a:buChar char="§"/>
            </a:pPr>
            <a:r>
              <a:rPr lang="en-US" dirty="0"/>
              <a:t>Filtering</a:t>
            </a:r>
          </a:p>
          <a:p>
            <a:pPr lvl="2">
              <a:buFont typeface="Wingdings" panose="05000000000000000000" pitchFamily="2" charset="2"/>
              <a:buChar char="§"/>
            </a:pPr>
            <a:r>
              <a:rPr lang="en-US" dirty="0"/>
              <a:t>Zooming</a:t>
            </a:r>
          </a:p>
        </p:txBody>
      </p:sp>
      <p:sp>
        <p:nvSpPr>
          <p:cNvPr id="6" name="TextBox 5"/>
          <p:cNvSpPr txBox="1"/>
          <p:nvPr/>
        </p:nvSpPr>
        <p:spPr>
          <a:xfrm>
            <a:off x="5181715" y="3541853"/>
            <a:ext cx="3663183"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Degraded printed text in </a:t>
            </a:r>
            <a:r>
              <a:rPr lang="en-US" sz="1600" b="1" dirty="0" err="1">
                <a:latin typeface="+mj-lt"/>
                <a:ea typeface="SimHei" panose="02010609060101010101" pitchFamily="49" charset="-122"/>
                <a:cs typeface="Segoe UI Semilight" panose="020B0402040204020203" pitchFamily="34" charset="0"/>
              </a:rPr>
              <a:t>Naskh</a:t>
            </a:r>
            <a:r>
              <a:rPr lang="en-US" sz="1600" b="1" dirty="0">
                <a:latin typeface="+mj-lt"/>
                <a:ea typeface="SimHei" panose="02010609060101010101" pitchFamily="49" charset="-122"/>
                <a:cs typeface="Segoe UI Semilight" panose="020B0402040204020203" pitchFamily="34" charset="0"/>
              </a:rPr>
              <a:t> font</a:t>
            </a:r>
            <a:endParaRPr lang="en-GB" sz="1600" b="1" dirty="0">
              <a:latin typeface="+mj-lt"/>
              <a:ea typeface="SimHei" panose="02010609060101010101" pitchFamily="49" charset="-122"/>
              <a:cs typeface="Segoe UI Semilight" panose="020B0402040204020203" pitchFamily="34" charset="0"/>
            </a:endParaRPr>
          </a:p>
        </p:txBody>
      </p:sp>
    </p:spTree>
    <p:extLst>
      <p:ext uri="{BB962C8B-B14F-4D97-AF65-F5344CB8AC3E}">
        <p14:creationId xmlns:p14="http://schemas.microsoft.com/office/powerpoint/2010/main" val="1958833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277792"/>
            <a:ext cx="7707862" cy="1024435"/>
          </a:xfrm>
        </p:spPr>
        <p:txBody>
          <a:bodyPr/>
          <a:lstStyle/>
          <a:p>
            <a:r>
              <a:rPr lang="en-GB" dirty="0"/>
              <a:t>2- Synthesising versus Augmentation for Arabic Word Recognition with CNN</a:t>
            </a:r>
            <a:br>
              <a:rPr lang="en-GB" dirty="0"/>
            </a:br>
            <a:r>
              <a:rPr lang="en-GB" dirty="0">
                <a:solidFill>
                  <a:schemeClr val="tx1"/>
                </a:solidFill>
              </a:rPr>
              <a:t>ASAR 2018</a:t>
            </a:r>
          </a:p>
        </p:txBody>
      </p:sp>
      <p:sp>
        <p:nvSpPr>
          <p:cNvPr id="3" name="Content Placeholder 2"/>
          <p:cNvSpPr>
            <a:spLocks noGrp="1"/>
          </p:cNvSpPr>
          <p:nvPr>
            <p:ph sz="quarter" idx="10"/>
          </p:nvPr>
        </p:nvSpPr>
        <p:spPr>
          <a:xfrm>
            <a:off x="948776" y="1533721"/>
            <a:ext cx="3616323" cy="2934107"/>
          </a:xfrm>
        </p:spPr>
        <p:txBody>
          <a:bodyPr/>
          <a:lstStyle/>
          <a:p>
            <a:r>
              <a:rPr lang="en-US" dirty="0"/>
              <a:t>Tasks carried out:</a:t>
            </a:r>
          </a:p>
          <a:p>
            <a:pPr>
              <a:buClr>
                <a:srgbClr val="006FA1"/>
              </a:buClr>
              <a:buFont typeface="Wingdings" panose="05000000000000000000" pitchFamily="2" charset="2"/>
              <a:buChar char="§"/>
            </a:pPr>
            <a:r>
              <a:rPr lang="en-US" b="1" dirty="0"/>
              <a:t>Preprocessing</a:t>
            </a:r>
          </a:p>
          <a:p>
            <a:pPr>
              <a:buClr>
                <a:srgbClr val="006FA1"/>
              </a:buClr>
              <a:buFont typeface="Wingdings" panose="05000000000000000000" pitchFamily="2" charset="2"/>
              <a:buChar char="§"/>
            </a:pPr>
            <a:r>
              <a:rPr lang="en-US" dirty="0"/>
              <a:t>Augmentation</a:t>
            </a:r>
          </a:p>
          <a:p>
            <a:pPr>
              <a:buClr>
                <a:srgbClr val="006FA1"/>
              </a:buClr>
              <a:buFont typeface="Wingdings" panose="05000000000000000000" pitchFamily="2" charset="2"/>
              <a:buChar char="§"/>
            </a:pPr>
            <a:r>
              <a:rPr lang="en-US" dirty="0"/>
              <a:t>Training CNN</a:t>
            </a:r>
          </a:p>
          <a:p>
            <a:pPr>
              <a:buClr>
                <a:srgbClr val="006FA1"/>
              </a:buClr>
              <a:buFont typeface="Wingdings" panose="05000000000000000000" pitchFamily="2" charset="2"/>
              <a:buChar char="§"/>
            </a:pPr>
            <a:r>
              <a:rPr lang="en-US" dirty="0"/>
              <a:t>Evaluation</a:t>
            </a:r>
          </a:p>
        </p:txBody>
      </p:sp>
      <p:sp>
        <p:nvSpPr>
          <p:cNvPr id="6" name="TextBox 5"/>
          <p:cNvSpPr txBox="1"/>
          <p:nvPr/>
        </p:nvSpPr>
        <p:spPr>
          <a:xfrm>
            <a:off x="5405176" y="3255417"/>
            <a:ext cx="1608133"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Preprocessing</a:t>
            </a:r>
            <a:endParaRPr lang="en-GB" sz="1600" b="1" dirty="0">
              <a:latin typeface="+mj-lt"/>
              <a:ea typeface="SimHei" panose="02010609060101010101" pitchFamily="49" charset="-122"/>
              <a:cs typeface="Segoe UI Semilight" panose="020B0402040204020203" pitchFamily="34"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458443" y="1588663"/>
            <a:ext cx="5386455" cy="1666754"/>
          </a:xfrm>
          <a:prstGeom prst="rect">
            <a:avLst/>
          </a:prstGeom>
        </p:spPr>
      </p:pic>
    </p:spTree>
    <p:extLst>
      <p:ext uri="{BB962C8B-B14F-4D97-AF65-F5344CB8AC3E}">
        <p14:creationId xmlns:p14="http://schemas.microsoft.com/office/powerpoint/2010/main" val="25769396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277792"/>
            <a:ext cx="7707862" cy="1024435"/>
          </a:xfrm>
        </p:spPr>
        <p:txBody>
          <a:bodyPr/>
          <a:lstStyle/>
          <a:p>
            <a:r>
              <a:rPr lang="en-GB" dirty="0"/>
              <a:t>2- Synthesising versus Augmentation for Arabic Word Recognition with CNN</a:t>
            </a:r>
            <a:br>
              <a:rPr lang="en-GB" dirty="0"/>
            </a:br>
            <a:r>
              <a:rPr lang="en-GB" dirty="0">
                <a:solidFill>
                  <a:schemeClr val="tx1"/>
                </a:solidFill>
              </a:rPr>
              <a:t>ASAR 2018</a:t>
            </a:r>
          </a:p>
        </p:txBody>
      </p:sp>
      <p:sp>
        <p:nvSpPr>
          <p:cNvPr id="3" name="Content Placeholder 2"/>
          <p:cNvSpPr>
            <a:spLocks noGrp="1"/>
          </p:cNvSpPr>
          <p:nvPr>
            <p:ph sz="quarter" idx="10"/>
          </p:nvPr>
        </p:nvSpPr>
        <p:spPr>
          <a:xfrm>
            <a:off x="948776" y="1533721"/>
            <a:ext cx="3616323" cy="2934107"/>
          </a:xfrm>
        </p:spPr>
        <p:txBody>
          <a:bodyPr/>
          <a:lstStyle/>
          <a:p>
            <a:r>
              <a:rPr lang="en-US" dirty="0"/>
              <a:t>Tasks carried out:</a:t>
            </a:r>
          </a:p>
          <a:p>
            <a:pPr>
              <a:buClr>
                <a:srgbClr val="006FA1"/>
              </a:buClr>
              <a:buFont typeface="Wingdings" panose="05000000000000000000" pitchFamily="2" charset="2"/>
              <a:buChar char="§"/>
            </a:pPr>
            <a:r>
              <a:rPr lang="en-US" dirty="0"/>
              <a:t>Preprocessing</a:t>
            </a:r>
          </a:p>
          <a:p>
            <a:pPr>
              <a:buClr>
                <a:srgbClr val="006FA1"/>
              </a:buClr>
              <a:buFont typeface="Wingdings" panose="05000000000000000000" pitchFamily="2" charset="2"/>
              <a:buChar char="§"/>
            </a:pPr>
            <a:r>
              <a:rPr lang="en-US" b="1" dirty="0"/>
              <a:t>Augmentation</a:t>
            </a:r>
          </a:p>
          <a:p>
            <a:pPr>
              <a:buClr>
                <a:srgbClr val="006FA1"/>
              </a:buClr>
              <a:buFont typeface="Wingdings" panose="05000000000000000000" pitchFamily="2" charset="2"/>
              <a:buChar char="§"/>
            </a:pPr>
            <a:r>
              <a:rPr lang="en-US" dirty="0"/>
              <a:t>Training CNN</a:t>
            </a:r>
          </a:p>
          <a:p>
            <a:pPr>
              <a:buClr>
                <a:srgbClr val="006FA1"/>
              </a:buClr>
              <a:buFont typeface="Wingdings" panose="05000000000000000000" pitchFamily="2" charset="2"/>
              <a:buChar char="§"/>
            </a:pPr>
            <a:r>
              <a:rPr lang="en-US" dirty="0"/>
              <a:t>Evaluation</a:t>
            </a:r>
          </a:p>
        </p:txBody>
      </p:sp>
      <p:sp>
        <p:nvSpPr>
          <p:cNvPr id="6" name="TextBox 5"/>
          <p:cNvSpPr txBox="1"/>
          <p:nvPr/>
        </p:nvSpPr>
        <p:spPr>
          <a:xfrm>
            <a:off x="5504995" y="3709157"/>
            <a:ext cx="1563249"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Augmentation</a:t>
            </a:r>
            <a:endParaRPr lang="en-GB" sz="1600" b="1" dirty="0">
              <a:latin typeface="+mj-lt"/>
              <a:ea typeface="SimHei" panose="02010609060101010101" pitchFamily="49" charset="-122"/>
              <a:cs typeface="Segoe UI Semilight" panose="020B0402040204020203" pitchFamily="34" charset="0"/>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916602" y="1209436"/>
            <a:ext cx="4740036" cy="2499721"/>
          </a:xfrm>
          <a:prstGeom prst="rect">
            <a:avLst/>
          </a:prstGeom>
        </p:spPr>
      </p:pic>
    </p:spTree>
    <p:extLst>
      <p:ext uri="{BB962C8B-B14F-4D97-AF65-F5344CB8AC3E}">
        <p14:creationId xmlns:p14="http://schemas.microsoft.com/office/powerpoint/2010/main" val="19516642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277792"/>
            <a:ext cx="7707862" cy="1024435"/>
          </a:xfrm>
        </p:spPr>
        <p:txBody>
          <a:bodyPr/>
          <a:lstStyle/>
          <a:p>
            <a:r>
              <a:rPr lang="en-GB" dirty="0"/>
              <a:t>2- Synthesising versus Augmentation for Arabic Word Recognition with CNN</a:t>
            </a:r>
            <a:br>
              <a:rPr lang="en-GB" dirty="0"/>
            </a:br>
            <a:r>
              <a:rPr lang="en-GB" dirty="0">
                <a:solidFill>
                  <a:schemeClr val="tx1"/>
                </a:solidFill>
              </a:rPr>
              <a:t>ASAR 2018</a:t>
            </a:r>
          </a:p>
        </p:txBody>
      </p:sp>
      <p:sp>
        <p:nvSpPr>
          <p:cNvPr id="3" name="Content Placeholder 2"/>
          <p:cNvSpPr>
            <a:spLocks noGrp="1"/>
          </p:cNvSpPr>
          <p:nvPr>
            <p:ph sz="quarter" idx="10"/>
          </p:nvPr>
        </p:nvSpPr>
        <p:spPr>
          <a:xfrm>
            <a:off x="948776" y="1533721"/>
            <a:ext cx="3616323" cy="2934107"/>
          </a:xfrm>
        </p:spPr>
        <p:txBody>
          <a:bodyPr/>
          <a:lstStyle/>
          <a:p>
            <a:r>
              <a:rPr lang="en-US" dirty="0"/>
              <a:t>Tasks carried out:</a:t>
            </a:r>
          </a:p>
          <a:p>
            <a:pPr>
              <a:buClr>
                <a:srgbClr val="006FA1"/>
              </a:buClr>
              <a:buFont typeface="Wingdings" panose="05000000000000000000" pitchFamily="2" charset="2"/>
              <a:buChar char="§"/>
            </a:pPr>
            <a:r>
              <a:rPr lang="en-US" dirty="0"/>
              <a:t>Preprocessing</a:t>
            </a:r>
          </a:p>
          <a:p>
            <a:pPr>
              <a:buClr>
                <a:srgbClr val="006FA1"/>
              </a:buClr>
              <a:buFont typeface="Wingdings" panose="05000000000000000000" pitchFamily="2" charset="2"/>
              <a:buChar char="§"/>
            </a:pPr>
            <a:r>
              <a:rPr lang="en-US" dirty="0"/>
              <a:t>Augmentation</a:t>
            </a:r>
          </a:p>
          <a:p>
            <a:pPr>
              <a:buClr>
                <a:srgbClr val="006FA1"/>
              </a:buClr>
              <a:buFont typeface="Wingdings" panose="05000000000000000000" pitchFamily="2" charset="2"/>
              <a:buChar char="§"/>
            </a:pPr>
            <a:r>
              <a:rPr lang="en-US" b="1" dirty="0"/>
              <a:t>Training CNN</a:t>
            </a:r>
          </a:p>
          <a:p>
            <a:pPr>
              <a:buClr>
                <a:srgbClr val="006FA1"/>
              </a:buClr>
              <a:buFont typeface="Wingdings" panose="05000000000000000000" pitchFamily="2" charset="2"/>
              <a:buChar char="§"/>
            </a:pPr>
            <a:r>
              <a:rPr lang="en-US" b="1" dirty="0"/>
              <a:t>Evaluation</a:t>
            </a:r>
          </a:p>
        </p:txBody>
      </p:sp>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174408" y="1218365"/>
            <a:ext cx="5877780" cy="1525376"/>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3904618" y="3039719"/>
            <a:ext cx="4336557" cy="1509984"/>
          </a:xfrm>
          <a:prstGeom prst="rect">
            <a:avLst/>
          </a:prstGeom>
        </p:spPr>
      </p:pic>
      <p:sp>
        <p:nvSpPr>
          <p:cNvPr id="8" name="Rectangle 7"/>
          <p:cNvSpPr/>
          <p:nvPr/>
        </p:nvSpPr>
        <p:spPr>
          <a:xfrm>
            <a:off x="3974068" y="4271058"/>
            <a:ext cx="4197660" cy="196770"/>
          </a:xfrm>
          <a:prstGeom prst="rect">
            <a:avLst/>
          </a:prstGeom>
          <a:solidFill>
            <a:srgbClr val="FF0000">
              <a:alpha val="40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spTree>
    <p:extLst>
      <p:ext uri="{BB962C8B-B14F-4D97-AF65-F5344CB8AC3E}">
        <p14:creationId xmlns:p14="http://schemas.microsoft.com/office/powerpoint/2010/main" val="1891914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of the research</a:t>
            </a:r>
            <a:endParaRPr lang="en-GB" dirty="0"/>
          </a:p>
        </p:txBody>
      </p:sp>
      <p:pic>
        <p:nvPicPr>
          <p:cNvPr id="13" name="Picture 1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61638" y="2852073"/>
            <a:ext cx="1231903" cy="1231903"/>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05368" y="2852074"/>
            <a:ext cx="1231903" cy="1231903"/>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600054" y="2852074"/>
            <a:ext cx="1231903" cy="1231903"/>
          </a:xfrm>
          <a:prstGeom prst="rect">
            <a:avLst/>
          </a:prstGeom>
        </p:spPr>
      </p:pic>
      <p:sp>
        <p:nvSpPr>
          <p:cNvPr id="16" name="TextBox 15"/>
          <p:cNvSpPr txBox="1"/>
          <p:nvPr/>
        </p:nvSpPr>
        <p:spPr>
          <a:xfrm>
            <a:off x="1080924" y="4007375"/>
            <a:ext cx="1393330"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Page layout </a:t>
            </a:r>
          </a:p>
          <a:p>
            <a:pPr algn="ctr"/>
            <a:r>
              <a:rPr lang="en-US" sz="1600" b="1" dirty="0">
                <a:latin typeface="+mj-lt"/>
                <a:ea typeface="SimHei" panose="02010609060101010101" pitchFamily="49" charset="-122"/>
                <a:cs typeface="Segoe UI Semilight" panose="020B0402040204020203" pitchFamily="34" charset="0"/>
              </a:rPr>
              <a:t>analysis</a:t>
            </a:r>
            <a:endParaRPr lang="en-GB" sz="1600" b="1" dirty="0">
              <a:latin typeface="+mj-lt"/>
              <a:ea typeface="SimHei" panose="02010609060101010101" pitchFamily="49" charset="-122"/>
              <a:cs typeface="Segoe UI Semilight" panose="020B0402040204020203" pitchFamily="34" charset="0"/>
            </a:endParaRPr>
          </a:p>
        </p:txBody>
      </p:sp>
      <p:sp>
        <p:nvSpPr>
          <p:cNvPr id="17" name="TextBox 16"/>
          <p:cNvSpPr txBox="1"/>
          <p:nvPr/>
        </p:nvSpPr>
        <p:spPr>
          <a:xfrm>
            <a:off x="3862137" y="4007374"/>
            <a:ext cx="1518364" cy="584775"/>
          </a:xfrm>
          <a:prstGeom prst="rect">
            <a:avLst/>
          </a:prstGeom>
          <a:noFill/>
        </p:spPr>
        <p:txBody>
          <a:bodyPr wrap="none" rtlCol="0">
            <a:spAutoFit/>
          </a:bodyPr>
          <a:lstStyle/>
          <a:p>
            <a:pPr algn="ctr"/>
            <a:r>
              <a:rPr lang="en-US" sz="1600" b="1" dirty="0" err="1">
                <a:latin typeface="+mj-lt"/>
                <a:ea typeface="SimHei" panose="02010609060101010101" pitchFamily="49" charset="-122"/>
                <a:cs typeface="Segoe UI Semilight" panose="020B0402040204020203" pitchFamily="34" charset="0"/>
              </a:rPr>
              <a:t>Textline</a:t>
            </a:r>
            <a:endParaRPr lang="en-US" sz="1600" b="1" dirty="0">
              <a:latin typeface="+mj-lt"/>
              <a:ea typeface="SimHei" panose="02010609060101010101" pitchFamily="49" charset="-122"/>
              <a:cs typeface="Segoe UI Semilight" panose="020B0402040204020203" pitchFamily="34" charset="0"/>
            </a:endParaRPr>
          </a:p>
          <a:p>
            <a:pPr algn="ctr"/>
            <a:r>
              <a:rPr lang="en-US" sz="1600" b="1" dirty="0">
                <a:latin typeface="+mj-lt"/>
                <a:ea typeface="SimHei" panose="02010609060101010101" pitchFamily="49" charset="-122"/>
                <a:cs typeface="Segoe UI Semilight" panose="020B0402040204020203" pitchFamily="34" charset="0"/>
              </a:rPr>
              <a:t>segmentation</a:t>
            </a:r>
            <a:endParaRPr lang="en-GB" sz="1600" b="1" dirty="0">
              <a:latin typeface="+mj-lt"/>
              <a:ea typeface="SimHei" panose="02010609060101010101" pitchFamily="49" charset="-122"/>
              <a:cs typeface="Segoe UI Semilight" panose="020B0402040204020203" pitchFamily="34" charset="0"/>
            </a:endParaRPr>
          </a:p>
        </p:txBody>
      </p:sp>
      <p:sp>
        <p:nvSpPr>
          <p:cNvPr id="18" name="TextBox 17"/>
          <p:cNvSpPr txBox="1"/>
          <p:nvPr/>
        </p:nvSpPr>
        <p:spPr>
          <a:xfrm>
            <a:off x="6638764" y="4007373"/>
            <a:ext cx="1154482"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Text</a:t>
            </a:r>
          </a:p>
          <a:p>
            <a:pPr algn="ctr"/>
            <a:r>
              <a:rPr lang="en-US" sz="1600" b="1" dirty="0">
                <a:latin typeface="+mj-lt"/>
                <a:ea typeface="SimHei" panose="02010609060101010101" pitchFamily="49" charset="-122"/>
                <a:cs typeface="Segoe UI Semilight" panose="020B0402040204020203" pitchFamily="34" charset="0"/>
              </a:rPr>
              <a:t>alignment</a:t>
            </a:r>
            <a:endParaRPr lang="en-GB" sz="1600" b="1" dirty="0">
              <a:latin typeface="+mj-lt"/>
              <a:ea typeface="SimHei" panose="02010609060101010101" pitchFamily="49" charset="-122"/>
              <a:cs typeface="Segoe UI Semilight" panose="020B0402040204020203" pitchFamily="34" charset="0"/>
            </a:endParaRPr>
          </a:p>
        </p:txBody>
      </p:sp>
      <p:pic>
        <p:nvPicPr>
          <p:cNvPr id="19" name="Picture 18"/>
          <p:cNvPicPr>
            <a:picLocks noChangeAspect="1"/>
          </p:cNvPicPr>
          <p:nvPr/>
        </p:nvPicPr>
        <p:blipFill rotWithShape="1">
          <a:blip r:embed="rId6">
            <a:extLst>
              <a:ext uri="{28A0092B-C50C-407E-A947-70E740481C1C}">
                <a14:useLocalDpi xmlns:a14="http://schemas.microsoft.com/office/drawing/2010/main"/>
              </a:ext>
            </a:extLst>
          </a:blip>
          <a:srcRect l="8853" t="7701" r="8937" b="10688"/>
          <a:stretch/>
        </p:blipFill>
        <p:spPr>
          <a:xfrm>
            <a:off x="3971889" y="976528"/>
            <a:ext cx="1298861" cy="1289381"/>
          </a:xfrm>
          <a:prstGeom prst="rect">
            <a:avLst/>
          </a:prstGeom>
        </p:spPr>
      </p:pic>
      <p:sp>
        <p:nvSpPr>
          <p:cNvPr id="20" name="TextBox 19"/>
          <p:cNvSpPr txBox="1"/>
          <p:nvPr/>
        </p:nvSpPr>
        <p:spPr>
          <a:xfrm>
            <a:off x="3850916" y="685288"/>
            <a:ext cx="1540807"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Deep learning</a:t>
            </a:r>
            <a:endParaRPr lang="en-GB" sz="1600" b="1" dirty="0">
              <a:latin typeface="+mj-lt"/>
              <a:ea typeface="SimHei" panose="02010609060101010101" pitchFamily="49" charset="-122"/>
              <a:cs typeface="Segoe UI Semilight" panose="020B0402040204020203" pitchFamily="34" charset="0"/>
            </a:endParaRPr>
          </a:p>
        </p:txBody>
      </p:sp>
      <p:cxnSp>
        <p:nvCxnSpPr>
          <p:cNvPr id="22" name="Straight Arrow Connector 21"/>
          <p:cNvCxnSpPr>
            <a:stCxn id="19" idx="2"/>
            <a:endCxn id="13" idx="0"/>
          </p:cNvCxnSpPr>
          <p:nvPr/>
        </p:nvCxnSpPr>
        <p:spPr>
          <a:xfrm flipH="1">
            <a:off x="1777590" y="2265909"/>
            <a:ext cx="2843730" cy="586164"/>
          </a:xfrm>
          <a:prstGeom prst="straightConnector1">
            <a:avLst/>
          </a:prstGeom>
          <a:ln w="57150">
            <a:solidFill>
              <a:srgbClr val="006FA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19" idx="2"/>
            <a:endCxn id="14" idx="0"/>
          </p:cNvCxnSpPr>
          <p:nvPr/>
        </p:nvCxnSpPr>
        <p:spPr>
          <a:xfrm>
            <a:off x="4621320" y="2265909"/>
            <a:ext cx="0" cy="586165"/>
          </a:xfrm>
          <a:prstGeom prst="straightConnector1">
            <a:avLst/>
          </a:prstGeom>
          <a:ln w="57150">
            <a:solidFill>
              <a:srgbClr val="006FA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9" idx="2"/>
            <a:endCxn id="15" idx="0"/>
          </p:cNvCxnSpPr>
          <p:nvPr/>
        </p:nvCxnSpPr>
        <p:spPr>
          <a:xfrm>
            <a:off x="4621320" y="2265909"/>
            <a:ext cx="2594686" cy="586165"/>
          </a:xfrm>
          <a:prstGeom prst="straightConnector1">
            <a:avLst/>
          </a:prstGeom>
          <a:ln w="57150">
            <a:solidFill>
              <a:srgbClr val="006FA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56937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277792"/>
            <a:ext cx="7707862" cy="1024435"/>
          </a:xfrm>
        </p:spPr>
        <p:txBody>
          <a:bodyPr/>
          <a:lstStyle/>
          <a:p>
            <a:r>
              <a:rPr lang="en-GB" dirty="0"/>
              <a:t>3- Case Study: Fine Writing Style Classification Using Siamese Neural Network</a:t>
            </a:r>
            <a:br>
              <a:rPr lang="en-GB" dirty="0"/>
            </a:br>
            <a:r>
              <a:rPr lang="en-GB" dirty="0">
                <a:solidFill>
                  <a:schemeClr val="tx1"/>
                </a:solidFill>
              </a:rPr>
              <a:t>ASAR 2018</a:t>
            </a:r>
          </a:p>
        </p:txBody>
      </p:sp>
      <p:sp>
        <p:nvSpPr>
          <p:cNvPr id="3" name="Content Placeholder 2"/>
          <p:cNvSpPr>
            <a:spLocks noGrp="1"/>
          </p:cNvSpPr>
          <p:nvPr>
            <p:ph sz="quarter" idx="10"/>
          </p:nvPr>
        </p:nvSpPr>
        <p:spPr>
          <a:xfrm>
            <a:off x="948776" y="1533721"/>
            <a:ext cx="3616323" cy="2934107"/>
          </a:xfrm>
        </p:spPr>
        <p:txBody>
          <a:bodyPr/>
          <a:lstStyle/>
          <a:p>
            <a:r>
              <a:rPr lang="en-US" dirty="0"/>
              <a:t>Tasks carried out:</a:t>
            </a:r>
          </a:p>
          <a:p>
            <a:pPr>
              <a:buClr>
                <a:srgbClr val="006FA1"/>
              </a:buClr>
              <a:buFont typeface="Wingdings" panose="05000000000000000000" pitchFamily="2" charset="2"/>
              <a:buChar char="§"/>
            </a:pPr>
            <a:r>
              <a:rPr lang="en-US" b="1" dirty="0"/>
              <a:t>Data preparation</a:t>
            </a:r>
          </a:p>
        </p:txBody>
      </p:sp>
      <p:grpSp>
        <p:nvGrpSpPr>
          <p:cNvPr id="7" name="Group 6"/>
          <p:cNvGrpSpPr/>
          <p:nvPr/>
        </p:nvGrpSpPr>
        <p:grpSpPr>
          <a:xfrm>
            <a:off x="3517501" y="1228645"/>
            <a:ext cx="4967764" cy="1548560"/>
            <a:chOff x="2013307" y="2213092"/>
            <a:chExt cx="8261280" cy="2823175"/>
          </a:xfrm>
        </p:grpSpPr>
        <p:grpSp>
          <p:nvGrpSpPr>
            <p:cNvPr id="8" name="Group 7"/>
            <p:cNvGrpSpPr/>
            <p:nvPr/>
          </p:nvGrpSpPr>
          <p:grpSpPr>
            <a:xfrm>
              <a:off x="2013307" y="2588648"/>
              <a:ext cx="8165385" cy="2447619"/>
              <a:chOff x="1199841" y="2116699"/>
              <a:chExt cx="8165385" cy="2447619"/>
            </a:xfrm>
          </p:grpSpPr>
          <p:pic>
            <p:nvPicPr>
              <p:cNvPr id="13" name="Picture 12"/>
              <p:cNvPicPr>
                <a:picLocks noChangeAspect="1"/>
              </p:cNvPicPr>
              <p:nvPr/>
            </p:nvPicPr>
            <p:blipFill>
              <a:blip r:embed="rId3"/>
              <a:stretch>
                <a:fillRect/>
              </a:stretch>
            </p:blipFill>
            <p:spPr>
              <a:xfrm>
                <a:off x="1199841" y="2116699"/>
                <a:ext cx="2447619" cy="2447619"/>
              </a:xfrm>
              <a:prstGeom prst="rect">
                <a:avLst/>
              </a:prstGeom>
            </p:spPr>
          </p:pic>
          <p:pic>
            <p:nvPicPr>
              <p:cNvPr id="14" name="Picture 13"/>
              <p:cNvPicPr>
                <a:picLocks noChangeAspect="1"/>
              </p:cNvPicPr>
              <p:nvPr/>
            </p:nvPicPr>
            <p:blipFill>
              <a:blip r:embed="rId3"/>
              <a:stretch>
                <a:fillRect/>
              </a:stretch>
            </p:blipFill>
            <p:spPr>
              <a:xfrm>
                <a:off x="4110190" y="2539177"/>
                <a:ext cx="2025140" cy="2025140"/>
              </a:xfrm>
              <a:prstGeom prst="rect">
                <a:avLst/>
              </a:prstGeom>
            </p:spPr>
          </p:pic>
          <p:pic>
            <p:nvPicPr>
              <p:cNvPr id="15" name="Picture 14"/>
              <p:cNvPicPr>
                <a:picLocks noChangeAspect="1"/>
              </p:cNvPicPr>
              <p:nvPr/>
            </p:nvPicPr>
            <p:blipFill>
              <a:blip r:embed="rId3"/>
              <a:stretch>
                <a:fillRect/>
              </a:stretch>
            </p:blipFill>
            <p:spPr>
              <a:xfrm>
                <a:off x="6598060" y="3257241"/>
                <a:ext cx="1307075" cy="1307075"/>
              </a:xfrm>
              <a:prstGeom prst="rect">
                <a:avLst/>
              </a:prstGeom>
            </p:spPr>
          </p:pic>
          <p:pic>
            <p:nvPicPr>
              <p:cNvPr id="16" name="Picture 15"/>
              <p:cNvPicPr>
                <a:picLocks noChangeAspect="1"/>
              </p:cNvPicPr>
              <p:nvPr/>
            </p:nvPicPr>
            <p:blipFill>
              <a:blip r:embed="rId3"/>
              <a:stretch>
                <a:fillRect/>
              </a:stretch>
            </p:blipFill>
            <p:spPr>
              <a:xfrm>
                <a:off x="8367865" y="3566954"/>
                <a:ext cx="997361" cy="997361"/>
              </a:xfrm>
              <a:prstGeom prst="rect">
                <a:avLst/>
              </a:prstGeom>
            </p:spPr>
          </p:pic>
        </p:grpSp>
        <mc:AlternateContent xmlns:mc="http://schemas.openxmlformats.org/markup-compatibility/2006" xmlns:a14="http://schemas.microsoft.com/office/drawing/2010/main">
          <mc:Choice Requires="a14">
            <p:sp>
              <p:nvSpPr>
                <p:cNvPr id="9" name="TextBox 8"/>
                <p:cNvSpPr txBox="1"/>
                <p:nvPr/>
              </p:nvSpPr>
              <p:spPr>
                <a:xfrm>
                  <a:off x="2437729" y="2213092"/>
                  <a:ext cx="1566826" cy="39277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𝟏𝟓𝟎</m:t>
                        </m:r>
                        <m:r>
                          <a:rPr lang="en-US" sz="1400" b="1" i="1" smtClean="0">
                            <a:latin typeface="Cambria Math" panose="02040503050406030204" pitchFamily="18" charset="0"/>
                          </a:rPr>
                          <m:t> ×</m:t>
                        </m:r>
                        <m:r>
                          <a:rPr lang="en-US" sz="1400" b="1" i="1" smtClean="0">
                            <a:latin typeface="Cambria Math" panose="02040503050406030204" pitchFamily="18" charset="0"/>
                            <a:ea typeface="Cambria Math" panose="02040503050406030204" pitchFamily="18" charset="0"/>
                          </a:rPr>
                          <m:t>𝟏𝟓𝟎</m:t>
                        </m:r>
                      </m:oMath>
                    </m:oMathPara>
                  </a14:m>
                  <a:endParaRPr lang="en-GB" sz="1400" b="1" dirty="0"/>
                </a:p>
              </p:txBody>
            </p:sp>
          </mc:Choice>
          <mc:Fallback xmlns="">
            <p:sp>
              <p:nvSpPr>
                <p:cNvPr id="12" name="TextBox 11"/>
                <p:cNvSpPr txBox="1">
                  <a:spLocks noRot="1" noChangeAspect="1" noMove="1" noResize="1" noEditPoints="1" noAdjustHandles="1" noChangeArrowheads="1" noChangeShapeType="1" noTextEdit="1"/>
                </p:cNvSpPr>
                <p:nvPr/>
              </p:nvSpPr>
              <p:spPr>
                <a:xfrm>
                  <a:off x="2437730" y="2213092"/>
                  <a:ext cx="1598771" cy="369332"/>
                </a:xfrm>
                <a:prstGeom prst="rect">
                  <a:avLst/>
                </a:prstGeom>
                <a:blipFill rotWithShape="0">
                  <a:blip r:embed="rId4"/>
                  <a:stretch>
                    <a:fillRect l="-4183" r="-4563" b="-83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5136840" y="2641793"/>
                  <a:ext cx="1566826" cy="39277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𝟏𝟐𝟎</m:t>
                        </m:r>
                        <m:r>
                          <a:rPr lang="en-US" sz="1400" b="1" i="1" smtClean="0">
                            <a:latin typeface="Cambria Math" panose="02040503050406030204" pitchFamily="18" charset="0"/>
                          </a:rPr>
                          <m:t> ×</m:t>
                        </m:r>
                        <m:r>
                          <a:rPr lang="en-US" sz="1400" b="1" i="1" smtClean="0">
                            <a:latin typeface="Cambria Math" panose="02040503050406030204" pitchFamily="18" charset="0"/>
                            <a:ea typeface="Cambria Math" panose="02040503050406030204" pitchFamily="18" charset="0"/>
                          </a:rPr>
                          <m:t>𝟏𝟐𝟎</m:t>
                        </m:r>
                      </m:oMath>
                    </m:oMathPara>
                  </a14:m>
                  <a:endParaRPr lang="en-GB" sz="1400" b="1" dirty="0"/>
                </a:p>
              </p:txBody>
            </p:sp>
          </mc:Choice>
          <mc:Fallback xmlns="">
            <p:sp>
              <p:nvSpPr>
                <p:cNvPr id="13" name="TextBox 12"/>
                <p:cNvSpPr txBox="1">
                  <a:spLocks noRot="1" noChangeAspect="1" noMove="1" noResize="1" noEditPoints="1" noAdjustHandles="1" noChangeArrowheads="1" noChangeShapeType="1" noTextEdit="1"/>
                </p:cNvSpPr>
                <p:nvPr/>
              </p:nvSpPr>
              <p:spPr>
                <a:xfrm>
                  <a:off x="5136840" y="2641794"/>
                  <a:ext cx="1598771" cy="369332"/>
                </a:xfrm>
                <a:prstGeom prst="rect">
                  <a:avLst/>
                </a:prstGeom>
                <a:blipFill rotWithShape="0">
                  <a:blip r:embed="rId5"/>
                  <a:stretch>
                    <a:fillRect l="-3817" r="-4580" b="-655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7450022" y="3359856"/>
                  <a:ext cx="1209615" cy="39277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𝟕𝟓</m:t>
                        </m:r>
                        <m:r>
                          <a:rPr lang="en-US" sz="1400" b="1" i="1" smtClean="0">
                            <a:latin typeface="Cambria Math" panose="02040503050406030204" pitchFamily="18" charset="0"/>
                          </a:rPr>
                          <m:t> ×</m:t>
                        </m:r>
                        <m:r>
                          <a:rPr lang="en-US" sz="1400" b="1" i="1" smtClean="0">
                            <a:latin typeface="Cambria Math" panose="02040503050406030204" pitchFamily="18" charset="0"/>
                            <a:ea typeface="Cambria Math" panose="02040503050406030204" pitchFamily="18" charset="0"/>
                          </a:rPr>
                          <m:t>𝟕𝟓</m:t>
                        </m:r>
                      </m:oMath>
                    </m:oMathPara>
                  </a14:m>
                  <a:endParaRPr lang="en-GB" sz="1400" b="1" dirty="0"/>
                </a:p>
              </p:txBody>
            </p:sp>
          </mc:Choice>
          <mc:Fallback xmlns="">
            <p:sp>
              <p:nvSpPr>
                <p:cNvPr id="14" name="TextBox 13"/>
                <p:cNvSpPr txBox="1">
                  <a:spLocks noRot="1" noChangeAspect="1" noMove="1" noResize="1" noEditPoints="1" noAdjustHandles="1" noChangeArrowheads="1" noChangeShapeType="1" noTextEdit="1"/>
                </p:cNvSpPr>
                <p:nvPr/>
              </p:nvSpPr>
              <p:spPr>
                <a:xfrm>
                  <a:off x="7450023" y="3359858"/>
                  <a:ext cx="1230080" cy="369332"/>
                </a:xfrm>
                <a:prstGeom prst="rect">
                  <a:avLst/>
                </a:prstGeom>
                <a:blipFill rotWithShape="0">
                  <a:blip r:embed="rId6"/>
                  <a:stretch>
                    <a:fillRect l="-6468" r="-5970" b="-83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9064972" y="3669571"/>
                  <a:ext cx="1209615" cy="39277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𝟒𝟎</m:t>
                        </m:r>
                        <m:r>
                          <a:rPr lang="en-US" sz="1400" b="1" i="1" smtClean="0">
                            <a:latin typeface="Cambria Math" panose="02040503050406030204" pitchFamily="18" charset="0"/>
                          </a:rPr>
                          <m:t> ×</m:t>
                        </m:r>
                        <m:r>
                          <a:rPr lang="en-US" sz="1400" b="1" i="1" smtClean="0">
                            <a:latin typeface="Cambria Math" panose="02040503050406030204" pitchFamily="18" charset="0"/>
                            <a:ea typeface="Cambria Math" panose="02040503050406030204" pitchFamily="18" charset="0"/>
                          </a:rPr>
                          <m:t>𝟒𝟎</m:t>
                        </m:r>
                      </m:oMath>
                    </m:oMathPara>
                  </a14:m>
                  <a:endParaRPr lang="en-GB" sz="1400" b="1" dirty="0"/>
                </a:p>
              </p:txBody>
            </p:sp>
          </mc:Choice>
          <mc:Fallback xmlns="">
            <p:sp>
              <p:nvSpPr>
                <p:cNvPr id="15" name="TextBox 14"/>
                <p:cNvSpPr txBox="1">
                  <a:spLocks noRot="1" noChangeAspect="1" noMove="1" noResize="1" noEditPoints="1" noAdjustHandles="1" noChangeArrowheads="1" noChangeShapeType="1" noTextEdit="1"/>
                </p:cNvSpPr>
                <p:nvPr/>
              </p:nvSpPr>
              <p:spPr>
                <a:xfrm>
                  <a:off x="9064971" y="3669571"/>
                  <a:ext cx="1230080" cy="369332"/>
                </a:xfrm>
                <a:prstGeom prst="rect">
                  <a:avLst/>
                </a:prstGeom>
                <a:blipFill rotWithShape="0">
                  <a:blip r:embed="rId7"/>
                  <a:stretch>
                    <a:fillRect l="-5446" r="-5446" b="-6667"/>
                  </a:stretch>
                </a:blipFill>
              </p:spPr>
              <p:txBody>
                <a:bodyPr/>
                <a:lstStyle/>
                <a:p>
                  <a:r>
                    <a:rPr lang="en-GB">
                      <a:noFill/>
                    </a:rPr>
                    <a:t> </a:t>
                  </a:r>
                </a:p>
              </p:txBody>
            </p:sp>
          </mc:Fallback>
        </mc:AlternateContent>
      </p:grpSp>
      <p:pic>
        <p:nvPicPr>
          <p:cNvPr id="17" name="Picture 16"/>
          <p:cNvPicPr>
            <a:picLocks noChangeAspect="1"/>
          </p:cNvPicPr>
          <p:nvPr/>
        </p:nvPicPr>
        <p:blipFill>
          <a:blip r:embed="rId3"/>
          <a:stretch>
            <a:fillRect/>
          </a:stretch>
        </p:blipFill>
        <p:spPr>
          <a:xfrm>
            <a:off x="3517501" y="3199970"/>
            <a:ext cx="1448680" cy="1358731"/>
          </a:xfrm>
          <a:prstGeom prst="rect">
            <a:avLst/>
          </a:prstGeom>
        </p:spPr>
      </p:pic>
      <mc:AlternateContent xmlns:mc="http://schemas.openxmlformats.org/markup-compatibility/2006" xmlns:a14="http://schemas.microsoft.com/office/drawing/2010/main">
        <mc:Choice Requires="a14">
          <p:sp>
            <p:nvSpPr>
              <p:cNvPr id="18" name="TextBox 17"/>
              <p:cNvSpPr txBox="1"/>
              <p:nvPr/>
            </p:nvSpPr>
            <p:spPr>
              <a:xfrm>
                <a:off x="3685408" y="2982919"/>
                <a:ext cx="94218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𝟏𝟓𝟎</m:t>
                      </m:r>
                      <m:r>
                        <a:rPr lang="en-US" sz="1400" b="1" i="1" smtClean="0">
                          <a:latin typeface="Cambria Math" panose="02040503050406030204" pitchFamily="18" charset="0"/>
                        </a:rPr>
                        <m:t> ×</m:t>
                      </m:r>
                      <m:r>
                        <a:rPr lang="en-US" sz="1400" b="1" i="1" smtClean="0">
                          <a:latin typeface="Cambria Math" panose="02040503050406030204" pitchFamily="18" charset="0"/>
                          <a:ea typeface="Cambria Math" panose="02040503050406030204" pitchFamily="18" charset="0"/>
                        </a:rPr>
                        <m:t>𝟏𝟓𝟎</m:t>
                      </m:r>
                    </m:oMath>
                  </m:oMathPara>
                </a14:m>
                <a:endParaRPr lang="en-GB" sz="1400" b="1" dirty="0"/>
              </a:p>
            </p:txBody>
          </p:sp>
        </mc:Choice>
        <mc:Fallback xmlns="">
          <p:sp>
            <p:nvSpPr>
              <p:cNvPr id="18" name="TextBox 17"/>
              <p:cNvSpPr txBox="1">
                <a:spLocks noRot="1" noChangeAspect="1" noMove="1" noResize="1" noEditPoints="1" noAdjustHandles="1" noChangeArrowheads="1" noChangeShapeType="1" noTextEdit="1"/>
              </p:cNvSpPr>
              <p:nvPr/>
            </p:nvSpPr>
            <p:spPr>
              <a:xfrm>
                <a:off x="3685408" y="2982919"/>
                <a:ext cx="942181" cy="215444"/>
              </a:xfrm>
              <a:prstGeom prst="rect">
                <a:avLst/>
              </a:prstGeom>
              <a:blipFill rotWithShape="0">
                <a:blip r:embed="rId8"/>
                <a:stretch>
                  <a:fillRect l="-3896" r="-3247" b="-8333"/>
                </a:stretch>
              </a:blipFill>
            </p:spPr>
            <p:txBody>
              <a:bodyPr/>
              <a:lstStyle/>
              <a:p>
                <a:r>
                  <a:rPr lang="en-GB">
                    <a:noFill/>
                  </a:rPr>
                  <a:t> </a:t>
                </a:r>
              </a:p>
            </p:txBody>
          </p:sp>
        </mc:Fallback>
      </mc:AlternateContent>
      <p:pic>
        <p:nvPicPr>
          <p:cNvPr id="19" name="Picture 18"/>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5259734" y="3199970"/>
            <a:ext cx="1438406" cy="1346536"/>
          </a:xfrm>
          <a:prstGeom prst="rect">
            <a:avLst/>
          </a:prstGeom>
        </p:spPr>
      </p:pic>
      <mc:AlternateContent xmlns:mc="http://schemas.openxmlformats.org/markup-compatibility/2006" xmlns:a14="http://schemas.microsoft.com/office/drawing/2010/main">
        <mc:Choice Requires="a14">
          <p:sp>
            <p:nvSpPr>
              <p:cNvPr id="20" name="TextBox 19"/>
              <p:cNvSpPr txBox="1"/>
              <p:nvPr/>
            </p:nvSpPr>
            <p:spPr>
              <a:xfrm>
                <a:off x="5447360" y="2995725"/>
                <a:ext cx="94218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𝟏𝟓𝟎</m:t>
                      </m:r>
                      <m:r>
                        <a:rPr lang="en-US" sz="1400" b="1" i="1" smtClean="0">
                          <a:latin typeface="Cambria Math" panose="02040503050406030204" pitchFamily="18" charset="0"/>
                        </a:rPr>
                        <m:t> ×</m:t>
                      </m:r>
                      <m:r>
                        <a:rPr lang="en-US" sz="1400" b="1" i="1" smtClean="0">
                          <a:latin typeface="Cambria Math" panose="02040503050406030204" pitchFamily="18" charset="0"/>
                          <a:ea typeface="Cambria Math" panose="02040503050406030204" pitchFamily="18" charset="0"/>
                        </a:rPr>
                        <m:t>𝟏𝟓𝟎</m:t>
                      </m:r>
                    </m:oMath>
                  </m:oMathPara>
                </a14:m>
                <a:endParaRPr lang="en-GB" sz="1400" b="1" dirty="0"/>
              </a:p>
            </p:txBody>
          </p:sp>
        </mc:Choice>
        <mc:Fallback xmlns="">
          <p:sp>
            <p:nvSpPr>
              <p:cNvPr id="20" name="TextBox 19"/>
              <p:cNvSpPr txBox="1">
                <a:spLocks noRot="1" noChangeAspect="1" noMove="1" noResize="1" noEditPoints="1" noAdjustHandles="1" noChangeArrowheads="1" noChangeShapeType="1" noTextEdit="1"/>
              </p:cNvSpPr>
              <p:nvPr/>
            </p:nvSpPr>
            <p:spPr>
              <a:xfrm>
                <a:off x="5447360" y="2995725"/>
                <a:ext cx="942181" cy="215444"/>
              </a:xfrm>
              <a:prstGeom prst="rect">
                <a:avLst/>
              </a:prstGeom>
              <a:blipFill rotWithShape="0">
                <a:blip r:embed="rId8"/>
                <a:stretch>
                  <a:fillRect l="-3896" r="-3247" b="-8333"/>
                </a:stretch>
              </a:blipFill>
            </p:spPr>
            <p:txBody>
              <a:bodyPr/>
              <a:lstStyle/>
              <a:p>
                <a:r>
                  <a:rPr lang="en-GB">
                    <a:noFill/>
                  </a:rPr>
                  <a:t> </a:t>
                </a:r>
              </a:p>
            </p:txBody>
          </p:sp>
        </mc:Fallback>
      </mc:AlternateContent>
      <p:sp>
        <p:nvSpPr>
          <p:cNvPr id="21" name="TextBox 20"/>
          <p:cNvSpPr txBox="1"/>
          <p:nvPr/>
        </p:nvSpPr>
        <p:spPr>
          <a:xfrm>
            <a:off x="3766650" y="4504265"/>
            <a:ext cx="740908" cy="307777"/>
          </a:xfrm>
          <a:prstGeom prst="rect">
            <a:avLst/>
          </a:prstGeom>
          <a:noFill/>
        </p:spPr>
        <p:txBody>
          <a:bodyPr wrap="none" rtlCol="0">
            <a:spAutoFit/>
          </a:bodyPr>
          <a:lstStyle/>
          <a:p>
            <a:r>
              <a:rPr lang="en-US" sz="1400" b="1" dirty="0"/>
              <a:t>3 lines</a:t>
            </a:r>
            <a:endParaRPr lang="en-GB" sz="1400" b="1" dirty="0"/>
          </a:p>
        </p:txBody>
      </p:sp>
      <p:sp>
        <p:nvSpPr>
          <p:cNvPr id="22" name="TextBox 21"/>
          <p:cNvSpPr txBox="1"/>
          <p:nvPr/>
        </p:nvSpPr>
        <p:spPr>
          <a:xfrm>
            <a:off x="5547997" y="4492690"/>
            <a:ext cx="740908" cy="307777"/>
          </a:xfrm>
          <a:prstGeom prst="rect">
            <a:avLst/>
          </a:prstGeom>
          <a:noFill/>
        </p:spPr>
        <p:txBody>
          <a:bodyPr wrap="none" rtlCol="0">
            <a:spAutoFit/>
          </a:bodyPr>
          <a:lstStyle/>
          <a:p>
            <a:r>
              <a:rPr lang="en-US" sz="1400" b="1" dirty="0"/>
              <a:t>4 lines</a:t>
            </a:r>
            <a:endParaRPr lang="en-GB" sz="1400" b="1" dirty="0"/>
          </a:p>
        </p:txBody>
      </p:sp>
      <p:pic>
        <p:nvPicPr>
          <p:cNvPr id="4" name="Picture 3"/>
          <p:cNvPicPr>
            <a:picLocks noChangeAspect="1"/>
          </p:cNvPicPr>
          <p:nvPr/>
        </p:nvPicPr>
        <p:blipFill rotWithShape="1">
          <a:blip r:embed="rId10">
            <a:extLst>
              <a:ext uri="{28A0092B-C50C-407E-A947-70E740481C1C}">
                <a14:useLocalDpi xmlns:a14="http://schemas.microsoft.com/office/drawing/2010/main"/>
              </a:ext>
            </a:extLst>
          </a:blip>
          <a:srcRect/>
          <a:stretch/>
        </p:blipFill>
        <p:spPr>
          <a:xfrm>
            <a:off x="1423185" y="2255216"/>
            <a:ext cx="1298360" cy="2402937"/>
          </a:xfrm>
          <a:prstGeom prst="rect">
            <a:avLst/>
          </a:prstGeom>
        </p:spPr>
      </p:pic>
      <p:sp>
        <p:nvSpPr>
          <p:cNvPr id="5" name="Rectangle 4"/>
          <p:cNvSpPr/>
          <p:nvPr/>
        </p:nvSpPr>
        <p:spPr>
          <a:xfrm>
            <a:off x="1534886" y="2340429"/>
            <a:ext cx="1100354" cy="1208314"/>
          </a:xfrm>
          <a:prstGeom prst="rect">
            <a:avLst/>
          </a:prstGeom>
          <a:solidFill>
            <a:srgbClr val="92D050">
              <a:alpha val="58039"/>
            </a:srgbClr>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p:cNvSpPr/>
          <p:nvPr/>
        </p:nvSpPr>
        <p:spPr>
          <a:xfrm>
            <a:off x="1528079" y="4103369"/>
            <a:ext cx="1088571" cy="463536"/>
          </a:xfrm>
          <a:prstGeom prst="rect">
            <a:avLst/>
          </a:prstGeom>
          <a:solidFill>
            <a:srgbClr val="92D050">
              <a:alpha val="58039"/>
            </a:srgbClr>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4" name="Straight Arrow Connector 23"/>
          <p:cNvCxnSpPr>
            <a:stCxn id="5" idx="3"/>
          </p:cNvCxnSpPr>
          <p:nvPr/>
        </p:nvCxnSpPr>
        <p:spPr>
          <a:xfrm flipV="1">
            <a:off x="2635240" y="2920233"/>
            <a:ext cx="744433" cy="24353"/>
          </a:xfrm>
          <a:prstGeom prst="straightConnector1">
            <a:avLst/>
          </a:prstGeom>
          <a:ln w="57150">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23" idx="3"/>
          </p:cNvCxnSpPr>
          <p:nvPr/>
        </p:nvCxnSpPr>
        <p:spPr>
          <a:xfrm flipV="1">
            <a:off x="2616650" y="2959329"/>
            <a:ext cx="760159" cy="1375808"/>
          </a:xfrm>
          <a:prstGeom prst="straightConnector1">
            <a:avLst/>
          </a:prstGeom>
          <a:ln w="57150">
            <a:solidFill>
              <a:srgbClr val="00B05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5440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277792"/>
            <a:ext cx="7707862" cy="694481"/>
          </a:xfrm>
        </p:spPr>
        <p:txBody>
          <a:bodyPr/>
          <a:lstStyle/>
          <a:p>
            <a:r>
              <a:rPr lang="en-GB" dirty="0"/>
              <a:t>4- Word Spotting Using Convolutional Siamese Network</a:t>
            </a:r>
            <a:br>
              <a:rPr lang="en-GB" dirty="0"/>
            </a:br>
            <a:r>
              <a:rPr lang="en-GB" dirty="0">
                <a:solidFill>
                  <a:schemeClr val="tx1"/>
                </a:solidFill>
              </a:rPr>
              <a:t>DAS 2018</a:t>
            </a:r>
          </a:p>
        </p:txBody>
      </p:sp>
      <p:sp>
        <p:nvSpPr>
          <p:cNvPr id="3" name="Content Placeholder 2"/>
          <p:cNvSpPr>
            <a:spLocks noGrp="1"/>
          </p:cNvSpPr>
          <p:nvPr>
            <p:ph sz="quarter" idx="10"/>
          </p:nvPr>
        </p:nvSpPr>
        <p:spPr>
          <a:xfrm>
            <a:off x="720174" y="1066675"/>
            <a:ext cx="3616323" cy="1498306"/>
          </a:xfrm>
        </p:spPr>
        <p:txBody>
          <a:bodyPr/>
          <a:lstStyle/>
          <a:p>
            <a:r>
              <a:rPr lang="en-US" dirty="0"/>
              <a:t>Tasks carried out:</a:t>
            </a:r>
          </a:p>
          <a:p>
            <a:pPr>
              <a:buClr>
                <a:srgbClr val="006FA1"/>
              </a:buClr>
              <a:buFont typeface="Wingdings" panose="05000000000000000000" pitchFamily="2" charset="2"/>
              <a:buChar char="§"/>
            </a:pPr>
            <a:r>
              <a:rPr lang="en-US" dirty="0"/>
              <a:t>Data preparation</a:t>
            </a:r>
          </a:p>
          <a:p>
            <a:pPr>
              <a:buClr>
                <a:srgbClr val="006FA1"/>
              </a:buClr>
              <a:buFont typeface="Wingdings" panose="05000000000000000000" pitchFamily="2" charset="2"/>
              <a:buChar char="§"/>
            </a:pPr>
            <a:r>
              <a:rPr lang="en-US" dirty="0"/>
              <a:t>Training </a:t>
            </a:r>
            <a:r>
              <a:rPr lang="en-US" dirty="0" err="1"/>
              <a:t>siamese</a:t>
            </a:r>
            <a:r>
              <a:rPr lang="en-US" dirty="0"/>
              <a:t> CNN</a:t>
            </a:r>
          </a:p>
          <a:p>
            <a:pPr>
              <a:buClr>
                <a:srgbClr val="006FA1"/>
              </a:buClr>
              <a:buFont typeface="Wingdings" panose="05000000000000000000" pitchFamily="2" charset="2"/>
              <a:buChar char="§"/>
            </a:pPr>
            <a:r>
              <a:rPr lang="en-US" dirty="0"/>
              <a:t>Evaluation</a:t>
            </a:r>
          </a:p>
        </p:txBody>
      </p:sp>
      <p:sp>
        <p:nvSpPr>
          <p:cNvPr id="6" name="TextBox 5"/>
          <p:cNvSpPr txBox="1"/>
          <p:nvPr/>
        </p:nvSpPr>
        <p:spPr>
          <a:xfrm>
            <a:off x="5468361" y="4284044"/>
            <a:ext cx="1838965"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In-book variation</a:t>
            </a:r>
            <a:endParaRPr lang="en-GB" sz="1600" b="1" dirty="0">
              <a:latin typeface="+mj-lt"/>
              <a:ea typeface="SimHei" panose="02010609060101010101" pitchFamily="49" charset="-122"/>
              <a:cs typeface="Segoe UI Semilight" panose="020B0402040204020203" pitchFamily="34" charset="0"/>
            </a:endParaRPr>
          </a:p>
        </p:txBody>
      </p:sp>
      <p:pic>
        <p:nvPicPr>
          <p:cNvPr id="39" name="Picture 3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29766" y="1092118"/>
            <a:ext cx="1854312" cy="3014539"/>
          </a:xfrm>
          <a:prstGeom prst="rect">
            <a:avLst/>
          </a:prstGeom>
          <a:ln>
            <a:solidFill>
              <a:schemeClr val="tx1"/>
            </a:solidFill>
          </a:ln>
        </p:spPr>
      </p:pic>
      <p:sp>
        <p:nvSpPr>
          <p:cNvPr id="42" name="TextBox 41"/>
          <p:cNvSpPr txBox="1"/>
          <p:nvPr/>
        </p:nvSpPr>
        <p:spPr>
          <a:xfrm rot="5400000">
            <a:off x="6763773" y="2400866"/>
            <a:ext cx="2101858"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Inter-book variation</a:t>
            </a:r>
            <a:endParaRPr lang="en-GB" sz="1600" b="1" dirty="0">
              <a:latin typeface="+mj-lt"/>
              <a:ea typeface="SimHei" panose="02010609060101010101" pitchFamily="49" charset="-122"/>
              <a:cs typeface="Segoe UI Semilight" panose="020B0402040204020203" pitchFamily="34" charset="0"/>
            </a:endParaRPr>
          </a:p>
        </p:txBody>
      </p:sp>
      <p:cxnSp>
        <p:nvCxnSpPr>
          <p:cNvPr id="44" name="Straight Arrow Connector 43"/>
          <p:cNvCxnSpPr/>
          <p:nvPr/>
        </p:nvCxnSpPr>
        <p:spPr>
          <a:xfrm flipH="1">
            <a:off x="5752618" y="4226502"/>
            <a:ext cx="1412111"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7442522" y="1519214"/>
            <a:ext cx="0" cy="2101858"/>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33545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277792"/>
            <a:ext cx="7707862" cy="694481"/>
          </a:xfrm>
        </p:spPr>
        <p:txBody>
          <a:bodyPr/>
          <a:lstStyle/>
          <a:p>
            <a:r>
              <a:rPr lang="en-GB" dirty="0"/>
              <a:t>4- Word Spotting Using Convolutional Siamese Network</a:t>
            </a:r>
            <a:br>
              <a:rPr lang="en-GB" dirty="0"/>
            </a:br>
            <a:r>
              <a:rPr lang="en-GB" dirty="0">
                <a:solidFill>
                  <a:schemeClr val="tx1"/>
                </a:solidFill>
              </a:rPr>
              <a:t>DAS 2018</a:t>
            </a:r>
          </a:p>
        </p:txBody>
      </p:sp>
      <p:sp>
        <p:nvSpPr>
          <p:cNvPr id="3" name="Content Placeholder 2"/>
          <p:cNvSpPr>
            <a:spLocks noGrp="1"/>
          </p:cNvSpPr>
          <p:nvPr>
            <p:ph sz="quarter" idx="10"/>
          </p:nvPr>
        </p:nvSpPr>
        <p:spPr>
          <a:xfrm>
            <a:off x="720174" y="1028448"/>
            <a:ext cx="3616323" cy="1391626"/>
          </a:xfrm>
        </p:spPr>
        <p:txBody>
          <a:bodyPr/>
          <a:lstStyle/>
          <a:p>
            <a:r>
              <a:rPr lang="en-US" dirty="0"/>
              <a:t>Tasks carried out:</a:t>
            </a:r>
          </a:p>
          <a:p>
            <a:pPr>
              <a:buClr>
                <a:srgbClr val="006FA1"/>
              </a:buClr>
              <a:buFont typeface="Wingdings" panose="05000000000000000000" pitchFamily="2" charset="2"/>
              <a:buChar char="§"/>
            </a:pPr>
            <a:r>
              <a:rPr lang="en-US" b="1" dirty="0"/>
              <a:t>Data preparation</a:t>
            </a:r>
          </a:p>
          <a:p>
            <a:pPr>
              <a:buClr>
                <a:srgbClr val="006FA1"/>
              </a:buClr>
              <a:buFont typeface="Wingdings" panose="05000000000000000000" pitchFamily="2" charset="2"/>
              <a:buChar char="§"/>
            </a:pPr>
            <a:r>
              <a:rPr lang="en-US" dirty="0"/>
              <a:t>Training </a:t>
            </a:r>
            <a:r>
              <a:rPr lang="en-US" dirty="0" err="1"/>
              <a:t>siamese</a:t>
            </a:r>
            <a:r>
              <a:rPr lang="en-US" dirty="0"/>
              <a:t> CNN</a:t>
            </a:r>
          </a:p>
          <a:p>
            <a:pPr>
              <a:buClr>
                <a:srgbClr val="006FA1"/>
              </a:buClr>
              <a:buFont typeface="Wingdings" panose="05000000000000000000" pitchFamily="2" charset="2"/>
              <a:buChar char="§"/>
            </a:pPr>
            <a:r>
              <a:rPr lang="en-US" dirty="0"/>
              <a:t>Evaluation</a:t>
            </a:r>
          </a:p>
        </p:txBody>
      </p:sp>
      <p:sp>
        <p:nvSpPr>
          <p:cNvPr id="6" name="TextBox 5"/>
          <p:cNvSpPr txBox="1"/>
          <p:nvPr/>
        </p:nvSpPr>
        <p:spPr>
          <a:xfrm>
            <a:off x="712362" y="4143825"/>
            <a:ext cx="675057" cy="338554"/>
          </a:xfrm>
          <a:prstGeom prst="rect">
            <a:avLst/>
          </a:prstGeom>
          <a:noFill/>
        </p:spPr>
        <p:txBody>
          <a:bodyPr wrap="none" rtlCol="0">
            <a:spAutoFit/>
          </a:bodyPr>
          <a:lstStyle/>
          <a:p>
            <a:pPr algn="ctr"/>
            <a:r>
              <a:rPr lang="en-US" sz="1600" b="1" dirty="0">
                <a:solidFill>
                  <a:srgbClr val="FF0000"/>
                </a:solidFill>
                <a:latin typeface="+mj-lt"/>
                <a:ea typeface="SimHei" panose="02010609060101010101" pitchFamily="49" charset="-122"/>
                <a:cs typeface="Segoe UI Semilight" panose="020B0402040204020203" pitchFamily="34" charset="0"/>
              </a:rPr>
              <a:t>Train</a:t>
            </a:r>
            <a:endParaRPr lang="en-GB" sz="1600" b="1" dirty="0">
              <a:solidFill>
                <a:srgbClr val="FF0000"/>
              </a:solidFill>
              <a:latin typeface="+mj-lt"/>
              <a:ea typeface="SimHei" panose="02010609060101010101" pitchFamily="49" charset="-122"/>
              <a:cs typeface="Segoe UI Semilight" panose="020B0402040204020203"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0748" y="2636521"/>
            <a:ext cx="8820852" cy="1507304"/>
          </a:xfrm>
          <a:prstGeom prst="rect">
            <a:avLst/>
          </a:prstGeom>
        </p:spPr>
      </p:pic>
      <p:sp>
        <p:nvSpPr>
          <p:cNvPr id="11" name="TextBox 10"/>
          <p:cNvSpPr txBox="1"/>
          <p:nvPr/>
        </p:nvSpPr>
        <p:spPr>
          <a:xfrm>
            <a:off x="656460" y="2297967"/>
            <a:ext cx="867545"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Book 1</a:t>
            </a:r>
            <a:endParaRPr lang="en-GB" sz="1600" b="1" dirty="0">
              <a:latin typeface="+mj-lt"/>
              <a:ea typeface="SimHei" panose="02010609060101010101" pitchFamily="49" charset="-122"/>
              <a:cs typeface="Segoe UI Semilight" panose="020B0402040204020203" pitchFamily="34" charset="0"/>
            </a:endParaRPr>
          </a:p>
        </p:txBody>
      </p:sp>
      <p:sp>
        <p:nvSpPr>
          <p:cNvPr id="12" name="TextBox 11"/>
          <p:cNvSpPr txBox="1"/>
          <p:nvPr/>
        </p:nvSpPr>
        <p:spPr>
          <a:xfrm>
            <a:off x="5991953" y="2297967"/>
            <a:ext cx="86754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Book 4</a:t>
            </a:r>
            <a:endParaRPr lang="en-GB" sz="1600" b="1" dirty="0">
              <a:latin typeface="+mj-lt"/>
              <a:ea typeface="SimHei" panose="02010609060101010101" pitchFamily="49" charset="-122"/>
              <a:cs typeface="Segoe UI Semilight" panose="020B0402040204020203" pitchFamily="34" charset="0"/>
            </a:endParaRPr>
          </a:p>
        </p:txBody>
      </p:sp>
      <p:sp>
        <p:nvSpPr>
          <p:cNvPr id="13" name="TextBox 12"/>
          <p:cNvSpPr txBox="1"/>
          <p:nvPr/>
        </p:nvSpPr>
        <p:spPr>
          <a:xfrm>
            <a:off x="7770450" y="2297967"/>
            <a:ext cx="86754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Book 5</a:t>
            </a:r>
            <a:endParaRPr lang="en-GB" sz="1600" b="1" dirty="0">
              <a:latin typeface="+mj-lt"/>
              <a:ea typeface="SimHei" panose="02010609060101010101" pitchFamily="49" charset="-122"/>
              <a:cs typeface="Segoe UI Semilight" panose="020B0402040204020203" pitchFamily="34" charset="0"/>
            </a:endParaRPr>
          </a:p>
        </p:txBody>
      </p:sp>
      <p:sp>
        <p:nvSpPr>
          <p:cNvPr id="14" name="TextBox 13"/>
          <p:cNvSpPr txBox="1"/>
          <p:nvPr/>
        </p:nvSpPr>
        <p:spPr>
          <a:xfrm>
            <a:off x="4213455" y="2297967"/>
            <a:ext cx="86754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Book 3</a:t>
            </a:r>
            <a:endParaRPr lang="en-GB" sz="1600" b="1" dirty="0">
              <a:latin typeface="+mj-lt"/>
              <a:ea typeface="SimHei" panose="02010609060101010101" pitchFamily="49" charset="-122"/>
              <a:cs typeface="Segoe UI Semilight" panose="020B0402040204020203" pitchFamily="34" charset="0"/>
            </a:endParaRPr>
          </a:p>
        </p:txBody>
      </p:sp>
      <p:sp>
        <p:nvSpPr>
          <p:cNvPr id="15" name="TextBox 14"/>
          <p:cNvSpPr txBox="1"/>
          <p:nvPr/>
        </p:nvSpPr>
        <p:spPr>
          <a:xfrm>
            <a:off x="2434957" y="2297967"/>
            <a:ext cx="867546"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Book 2</a:t>
            </a:r>
            <a:endParaRPr lang="en-GB" sz="1600" b="1" dirty="0">
              <a:latin typeface="+mj-lt"/>
              <a:ea typeface="SimHei" panose="02010609060101010101" pitchFamily="49" charset="-122"/>
              <a:cs typeface="Segoe UI Semilight" panose="020B0402040204020203" pitchFamily="34" charset="0"/>
            </a:endParaRPr>
          </a:p>
        </p:txBody>
      </p:sp>
      <p:sp>
        <p:nvSpPr>
          <p:cNvPr id="46" name="TextBox 45"/>
          <p:cNvSpPr txBox="1"/>
          <p:nvPr/>
        </p:nvSpPr>
        <p:spPr>
          <a:xfrm>
            <a:off x="720174" y="4363905"/>
            <a:ext cx="590996" cy="338554"/>
          </a:xfrm>
          <a:prstGeom prst="rect">
            <a:avLst/>
          </a:prstGeom>
          <a:noFill/>
        </p:spPr>
        <p:txBody>
          <a:bodyPr wrap="none" rtlCol="0">
            <a:spAutoFit/>
          </a:bodyPr>
          <a:lstStyle/>
          <a:p>
            <a:pPr algn="ctr"/>
            <a:r>
              <a:rPr lang="en-US" sz="1600" b="1" dirty="0">
                <a:solidFill>
                  <a:srgbClr val="00B050"/>
                </a:solidFill>
                <a:latin typeface="+mj-lt"/>
                <a:ea typeface="SimHei" panose="02010609060101010101" pitchFamily="49" charset="-122"/>
                <a:cs typeface="Segoe UI Semilight" panose="020B0402040204020203" pitchFamily="34" charset="0"/>
              </a:rPr>
              <a:t>Test</a:t>
            </a:r>
            <a:endParaRPr lang="en-GB" sz="1600" b="1" dirty="0">
              <a:solidFill>
                <a:srgbClr val="00B050"/>
              </a:solidFill>
              <a:latin typeface="+mj-lt"/>
              <a:ea typeface="SimHei" panose="02010609060101010101" pitchFamily="49" charset="-122"/>
              <a:cs typeface="Segoe UI Semilight" panose="020B0402040204020203" pitchFamily="34" charset="0"/>
            </a:endParaRPr>
          </a:p>
        </p:txBody>
      </p:sp>
      <p:sp>
        <p:nvSpPr>
          <p:cNvPr id="47" name="TextBox 46"/>
          <p:cNvSpPr txBox="1"/>
          <p:nvPr/>
        </p:nvSpPr>
        <p:spPr>
          <a:xfrm>
            <a:off x="7770450" y="4363905"/>
            <a:ext cx="590996" cy="338554"/>
          </a:xfrm>
          <a:prstGeom prst="rect">
            <a:avLst/>
          </a:prstGeom>
          <a:noFill/>
        </p:spPr>
        <p:txBody>
          <a:bodyPr wrap="none" rtlCol="0">
            <a:spAutoFit/>
          </a:bodyPr>
          <a:lstStyle/>
          <a:p>
            <a:pPr algn="ctr"/>
            <a:r>
              <a:rPr lang="en-US" sz="1600" b="1" dirty="0">
                <a:solidFill>
                  <a:srgbClr val="00B050"/>
                </a:solidFill>
                <a:latin typeface="+mj-lt"/>
                <a:ea typeface="SimHei" panose="02010609060101010101" pitchFamily="49" charset="-122"/>
                <a:cs typeface="Segoe UI Semilight" panose="020B0402040204020203" pitchFamily="34" charset="0"/>
              </a:rPr>
              <a:t>Test</a:t>
            </a:r>
            <a:endParaRPr lang="en-GB" sz="1600" b="1" dirty="0">
              <a:solidFill>
                <a:srgbClr val="00B050"/>
              </a:solidFill>
              <a:latin typeface="+mj-lt"/>
              <a:ea typeface="SimHei" panose="02010609060101010101" pitchFamily="49" charset="-122"/>
              <a:cs typeface="Segoe UI Semilight" panose="020B0402040204020203" pitchFamily="34" charset="0"/>
            </a:endParaRPr>
          </a:p>
        </p:txBody>
      </p:sp>
      <p:sp>
        <p:nvSpPr>
          <p:cNvPr id="48" name="TextBox 47"/>
          <p:cNvSpPr txBox="1"/>
          <p:nvPr/>
        </p:nvSpPr>
        <p:spPr>
          <a:xfrm>
            <a:off x="6007881" y="4363905"/>
            <a:ext cx="590996" cy="338554"/>
          </a:xfrm>
          <a:prstGeom prst="rect">
            <a:avLst/>
          </a:prstGeom>
          <a:noFill/>
        </p:spPr>
        <p:txBody>
          <a:bodyPr wrap="none" rtlCol="0">
            <a:spAutoFit/>
          </a:bodyPr>
          <a:lstStyle/>
          <a:p>
            <a:pPr algn="ctr"/>
            <a:r>
              <a:rPr lang="en-US" sz="1600" b="1" dirty="0">
                <a:solidFill>
                  <a:srgbClr val="00B050"/>
                </a:solidFill>
                <a:latin typeface="+mj-lt"/>
                <a:ea typeface="SimHei" panose="02010609060101010101" pitchFamily="49" charset="-122"/>
                <a:cs typeface="Segoe UI Semilight" panose="020B0402040204020203" pitchFamily="34" charset="0"/>
              </a:rPr>
              <a:t>Test</a:t>
            </a:r>
            <a:endParaRPr lang="en-GB" sz="1600" b="1" dirty="0">
              <a:solidFill>
                <a:srgbClr val="00B050"/>
              </a:solidFill>
              <a:latin typeface="+mj-lt"/>
              <a:ea typeface="SimHei" panose="02010609060101010101" pitchFamily="49" charset="-122"/>
              <a:cs typeface="Segoe UI Semilight" panose="020B0402040204020203" pitchFamily="34" charset="0"/>
            </a:endParaRPr>
          </a:p>
        </p:txBody>
      </p:sp>
      <p:sp>
        <p:nvSpPr>
          <p:cNvPr id="49" name="TextBox 48"/>
          <p:cNvSpPr txBox="1"/>
          <p:nvPr/>
        </p:nvSpPr>
        <p:spPr>
          <a:xfrm>
            <a:off x="4245312" y="4363905"/>
            <a:ext cx="590996" cy="338554"/>
          </a:xfrm>
          <a:prstGeom prst="rect">
            <a:avLst/>
          </a:prstGeom>
          <a:noFill/>
        </p:spPr>
        <p:txBody>
          <a:bodyPr wrap="none" rtlCol="0">
            <a:spAutoFit/>
          </a:bodyPr>
          <a:lstStyle/>
          <a:p>
            <a:pPr algn="ctr"/>
            <a:r>
              <a:rPr lang="en-US" sz="1600" b="1" dirty="0">
                <a:solidFill>
                  <a:srgbClr val="00B050"/>
                </a:solidFill>
                <a:latin typeface="+mj-lt"/>
                <a:ea typeface="SimHei" panose="02010609060101010101" pitchFamily="49" charset="-122"/>
                <a:cs typeface="Segoe UI Semilight" panose="020B0402040204020203" pitchFamily="34" charset="0"/>
              </a:rPr>
              <a:t>Test</a:t>
            </a:r>
            <a:endParaRPr lang="en-GB" sz="1600" b="1" dirty="0">
              <a:solidFill>
                <a:srgbClr val="00B050"/>
              </a:solidFill>
              <a:latin typeface="+mj-lt"/>
              <a:ea typeface="SimHei" panose="02010609060101010101" pitchFamily="49" charset="-122"/>
              <a:cs typeface="Segoe UI Semilight" panose="020B0402040204020203" pitchFamily="34" charset="0"/>
            </a:endParaRPr>
          </a:p>
        </p:txBody>
      </p:sp>
      <p:sp>
        <p:nvSpPr>
          <p:cNvPr id="50" name="TextBox 49"/>
          <p:cNvSpPr txBox="1"/>
          <p:nvPr/>
        </p:nvSpPr>
        <p:spPr>
          <a:xfrm>
            <a:off x="2482743" y="4363905"/>
            <a:ext cx="590996" cy="338554"/>
          </a:xfrm>
          <a:prstGeom prst="rect">
            <a:avLst/>
          </a:prstGeom>
          <a:noFill/>
        </p:spPr>
        <p:txBody>
          <a:bodyPr wrap="none" rtlCol="0">
            <a:spAutoFit/>
          </a:bodyPr>
          <a:lstStyle/>
          <a:p>
            <a:pPr algn="ctr"/>
            <a:r>
              <a:rPr lang="en-US" sz="1600" b="1" dirty="0">
                <a:solidFill>
                  <a:srgbClr val="00B050"/>
                </a:solidFill>
                <a:latin typeface="+mj-lt"/>
                <a:ea typeface="SimHei" panose="02010609060101010101" pitchFamily="49" charset="-122"/>
                <a:cs typeface="Segoe UI Semilight" panose="020B0402040204020203" pitchFamily="34" charset="0"/>
              </a:rPr>
              <a:t>Test</a:t>
            </a:r>
            <a:endParaRPr lang="en-GB" sz="1600" b="1" dirty="0">
              <a:solidFill>
                <a:srgbClr val="00B050"/>
              </a:solidFill>
              <a:latin typeface="+mj-lt"/>
              <a:ea typeface="SimHei" panose="02010609060101010101" pitchFamily="49" charset="-122"/>
              <a:cs typeface="Segoe UI Semilight" panose="020B0402040204020203" pitchFamily="34" charset="0"/>
            </a:endParaRPr>
          </a:p>
        </p:txBody>
      </p:sp>
    </p:spTree>
    <p:extLst>
      <p:ext uri="{BB962C8B-B14F-4D97-AF65-F5344CB8AC3E}">
        <p14:creationId xmlns:p14="http://schemas.microsoft.com/office/powerpoint/2010/main" val="6260385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277792"/>
            <a:ext cx="7707862" cy="694481"/>
          </a:xfrm>
        </p:spPr>
        <p:txBody>
          <a:bodyPr/>
          <a:lstStyle/>
          <a:p>
            <a:r>
              <a:rPr lang="en-GB" dirty="0"/>
              <a:t>4- Word Spotting Using Convolutional Siamese Network</a:t>
            </a:r>
            <a:br>
              <a:rPr lang="en-GB" dirty="0"/>
            </a:br>
            <a:r>
              <a:rPr lang="en-GB" dirty="0">
                <a:solidFill>
                  <a:schemeClr val="tx1"/>
                </a:solidFill>
              </a:rPr>
              <a:t>DAS 2018</a:t>
            </a:r>
          </a:p>
        </p:txBody>
      </p:sp>
      <p:sp>
        <p:nvSpPr>
          <p:cNvPr id="3" name="Content Placeholder 2"/>
          <p:cNvSpPr>
            <a:spLocks noGrp="1"/>
          </p:cNvSpPr>
          <p:nvPr>
            <p:ph sz="quarter" idx="10"/>
          </p:nvPr>
        </p:nvSpPr>
        <p:spPr>
          <a:xfrm>
            <a:off x="748102" y="970913"/>
            <a:ext cx="3616323" cy="1441669"/>
          </a:xfrm>
        </p:spPr>
        <p:txBody>
          <a:bodyPr/>
          <a:lstStyle/>
          <a:p>
            <a:r>
              <a:rPr lang="en-US" dirty="0"/>
              <a:t>Tasks carried out:</a:t>
            </a:r>
          </a:p>
          <a:p>
            <a:pPr>
              <a:buClr>
                <a:srgbClr val="006FA1"/>
              </a:buClr>
              <a:buFont typeface="Wingdings" panose="05000000000000000000" pitchFamily="2" charset="2"/>
              <a:buChar char="§"/>
            </a:pPr>
            <a:r>
              <a:rPr lang="en-US" dirty="0"/>
              <a:t>Data preparation</a:t>
            </a:r>
          </a:p>
          <a:p>
            <a:pPr>
              <a:buClr>
                <a:srgbClr val="006FA1"/>
              </a:buClr>
              <a:buFont typeface="Wingdings" panose="05000000000000000000" pitchFamily="2" charset="2"/>
              <a:buChar char="§"/>
            </a:pPr>
            <a:r>
              <a:rPr lang="en-US" b="1" dirty="0"/>
              <a:t>Training </a:t>
            </a:r>
            <a:r>
              <a:rPr lang="en-US" b="1" dirty="0" err="1"/>
              <a:t>siamese</a:t>
            </a:r>
            <a:r>
              <a:rPr lang="en-US" b="1" dirty="0"/>
              <a:t> CNN</a:t>
            </a:r>
          </a:p>
          <a:p>
            <a:pPr>
              <a:buClr>
                <a:srgbClr val="006FA1"/>
              </a:buClr>
              <a:buFont typeface="Wingdings" panose="05000000000000000000" pitchFamily="2" charset="2"/>
              <a:buChar char="§"/>
            </a:pPr>
            <a:r>
              <a:rPr lang="en-US" b="1" dirty="0"/>
              <a:t>Evaluation</a:t>
            </a:r>
          </a:p>
        </p:txBody>
      </p:sp>
      <p:graphicFrame>
        <p:nvGraphicFramePr>
          <p:cNvPr id="36" name="Table 35"/>
          <p:cNvGraphicFramePr>
            <a:graphicFrameLocks noGrp="1"/>
          </p:cNvGraphicFramePr>
          <p:nvPr>
            <p:extLst>
              <p:ext uri="{D42A27DB-BD31-4B8C-83A1-F6EECF244321}">
                <p14:modId xmlns:p14="http://schemas.microsoft.com/office/powerpoint/2010/main" val="1656410341"/>
              </p:ext>
            </p:extLst>
          </p:nvPr>
        </p:nvGraphicFramePr>
        <p:xfrm>
          <a:off x="3761771" y="1161845"/>
          <a:ext cx="5382229" cy="2763355"/>
        </p:xfrm>
        <a:graphic>
          <a:graphicData uri="http://schemas.openxmlformats.org/drawingml/2006/table">
            <a:tbl>
              <a:tblPr>
                <a:tableStyleId>{2D5ABB26-0587-4C30-8999-92F81FD0307C}</a:tableStyleId>
              </a:tblPr>
              <a:tblGrid>
                <a:gridCol w="708948">
                  <a:extLst>
                    <a:ext uri="{9D8B030D-6E8A-4147-A177-3AD203B41FA5}">
                      <a16:colId xmlns:a16="http://schemas.microsoft.com/office/drawing/2014/main" val="20000"/>
                    </a:ext>
                  </a:extLst>
                </a:gridCol>
                <a:gridCol w="581215">
                  <a:extLst>
                    <a:ext uri="{9D8B030D-6E8A-4147-A177-3AD203B41FA5}">
                      <a16:colId xmlns:a16="http://schemas.microsoft.com/office/drawing/2014/main" val="20001"/>
                    </a:ext>
                  </a:extLst>
                </a:gridCol>
                <a:gridCol w="552155">
                  <a:extLst>
                    <a:ext uri="{9D8B030D-6E8A-4147-A177-3AD203B41FA5}">
                      <a16:colId xmlns:a16="http://schemas.microsoft.com/office/drawing/2014/main" val="20002"/>
                    </a:ext>
                  </a:extLst>
                </a:gridCol>
                <a:gridCol w="552155">
                  <a:extLst>
                    <a:ext uri="{9D8B030D-6E8A-4147-A177-3AD203B41FA5}">
                      <a16:colId xmlns:a16="http://schemas.microsoft.com/office/drawing/2014/main" val="20003"/>
                    </a:ext>
                  </a:extLst>
                </a:gridCol>
                <a:gridCol w="571529">
                  <a:extLst>
                    <a:ext uri="{9D8B030D-6E8A-4147-A177-3AD203B41FA5}">
                      <a16:colId xmlns:a16="http://schemas.microsoft.com/office/drawing/2014/main" val="20004"/>
                    </a:ext>
                  </a:extLst>
                </a:gridCol>
                <a:gridCol w="929945">
                  <a:extLst>
                    <a:ext uri="{9D8B030D-6E8A-4147-A177-3AD203B41FA5}">
                      <a16:colId xmlns:a16="http://schemas.microsoft.com/office/drawing/2014/main" val="20005"/>
                    </a:ext>
                  </a:extLst>
                </a:gridCol>
                <a:gridCol w="774955">
                  <a:extLst>
                    <a:ext uri="{9D8B030D-6E8A-4147-A177-3AD203B41FA5}">
                      <a16:colId xmlns:a16="http://schemas.microsoft.com/office/drawing/2014/main" val="20006"/>
                    </a:ext>
                  </a:extLst>
                </a:gridCol>
                <a:gridCol w="711327">
                  <a:extLst>
                    <a:ext uri="{9D8B030D-6E8A-4147-A177-3AD203B41FA5}">
                      <a16:colId xmlns:a16="http://schemas.microsoft.com/office/drawing/2014/main" val="20007"/>
                    </a:ext>
                  </a:extLst>
                </a:gridCol>
              </a:tblGrid>
              <a:tr h="394765">
                <a:tc>
                  <a:txBody>
                    <a:bodyPr/>
                    <a:lstStyle/>
                    <a:p>
                      <a:pPr algn="ctr"/>
                      <a:r>
                        <a:rPr lang="en-US" sz="1200" b="1" dirty="0"/>
                        <a:t>Book#</a:t>
                      </a:r>
                      <a:endParaRPr lang="en-GB" sz="1200" b="1" dirty="0">
                        <a:solidFill>
                          <a:schemeClr val="tx1"/>
                        </a:solidFill>
                      </a:endParaRPr>
                    </a:p>
                  </a:txBody>
                  <a:tcPr anchor="ctr">
                    <a:lnL>
                      <a:noFill/>
                    </a:lnL>
                    <a:lnR>
                      <a:noFill/>
                    </a:lnR>
                    <a:lnT w="76200"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solidFill>
                      <a:srgbClr val="EFF8FF"/>
                    </a:solidFill>
                  </a:tcPr>
                </a:tc>
                <a:tc>
                  <a:txBody>
                    <a:bodyPr/>
                    <a:lstStyle/>
                    <a:p>
                      <a:pPr algn="ctr"/>
                      <a:r>
                        <a:rPr lang="en-US" sz="1200" b="1" dirty="0" err="1"/>
                        <a:t>mAP</a:t>
                      </a:r>
                      <a:endParaRPr lang="en-GB" sz="1200" b="1" dirty="0">
                        <a:solidFill>
                          <a:schemeClr val="tx1"/>
                        </a:solidFill>
                      </a:endParaRPr>
                    </a:p>
                  </a:txBody>
                  <a:tcPr anchor="ctr">
                    <a:lnL>
                      <a:noFill/>
                    </a:lnL>
                    <a:lnR>
                      <a:noFill/>
                    </a:lnR>
                    <a:lnT w="76200"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solidFill>
                      <a:srgbClr val="EFF8FF"/>
                    </a:solidFill>
                  </a:tcPr>
                </a:tc>
                <a:tc>
                  <a:txBody>
                    <a:bodyPr/>
                    <a:lstStyle/>
                    <a:p>
                      <a:pPr algn="ctr"/>
                      <a:r>
                        <a:rPr lang="en-US" sz="1200" b="1" dirty="0"/>
                        <a:t>P@1</a:t>
                      </a:r>
                      <a:endParaRPr lang="en-GB" sz="1200" b="1" dirty="0">
                        <a:solidFill>
                          <a:schemeClr val="tx1"/>
                        </a:solidFill>
                      </a:endParaRPr>
                    </a:p>
                  </a:txBody>
                  <a:tcPr anchor="ctr">
                    <a:lnL>
                      <a:noFill/>
                    </a:lnL>
                    <a:lnR>
                      <a:noFill/>
                    </a:lnR>
                    <a:lnT w="76200"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solidFill>
                      <a:srgbClr val="EFF8FF"/>
                    </a:solidFill>
                  </a:tcPr>
                </a:tc>
                <a:tc>
                  <a:txBody>
                    <a:bodyPr/>
                    <a:lstStyle/>
                    <a:p>
                      <a:pPr algn="ctr"/>
                      <a:r>
                        <a:rPr lang="en-US" sz="1200" b="1" dirty="0"/>
                        <a:t>P@2</a:t>
                      </a:r>
                      <a:endParaRPr lang="en-GB" sz="1200" b="1" dirty="0">
                        <a:solidFill>
                          <a:schemeClr val="tx1"/>
                        </a:solidFill>
                      </a:endParaRPr>
                    </a:p>
                  </a:txBody>
                  <a:tcPr anchor="ctr">
                    <a:lnL>
                      <a:noFill/>
                    </a:lnL>
                    <a:lnR>
                      <a:noFill/>
                    </a:lnR>
                    <a:lnT w="76200"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solidFill>
                      <a:srgbClr val="EFF8FF"/>
                    </a:solidFill>
                  </a:tcPr>
                </a:tc>
                <a:tc>
                  <a:txBody>
                    <a:bodyPr/>
                    <a:lstStyle/>
                    <a:p>
                      <a:pPr algn="ctr"/>
                      <a:r>
                        <a:rPr lang="en-US" sz="1200" b="1" dirty="0"/>
                        <a:t>P@3</a:t>
                      </a:r>
                      <a:endParaRPr lang="en-GB" sz="1200" b="1" dirty="0">
                        <a:solidFill>
                          <a:schemeClr val="tx1"/>
                        </a:solidFill>
                      </a:endParaRPr>
                    </a:p>
                  </a:txBody>
                  <a:tcPr anchor="ctr">
                    <a:lnL>
                      <a:noFill/>
                    </a:lnL>
                    <a:lnR>
                      <a:noFill/>
                    </a:lnR>
                    <a:lnT w="76200"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solidFill>
                      <a:srgbClr val="EFF8FF"/>
                    </a:solidFill>
                  </a:tcPr>
                </a:tc>
                <a:tc>
                  <a:txBody>
                    <a:bodyPr/>
                    <a:lstStyle/>
                    <a:p>
                      <a:pPr marL="0" marR="0" lvl="0" indent="0" algn="ctr" defTabSz="869960" rtl="0" eaLnBrk="1" fontAlgn="auto" latinLnBrk="0" hangingPunct="1">
                        <a:lnSpc>
                          <a:spcPct val="100000"/>
                        </a:lnSpc>
                        <a:spcBef>
                          <a:spcPts val="0"/>
                        </a:spcBef>
                        <a:spcAft>
                          <a:spcPts val="0"/>
                        </a:spcAft>
                        <a:buClrTx/>
                        <a:buSzTx/>
                        <a:buFontTx/>
                        <a:buNone/>
                        <a:tabLst/>
                        <a:defRPr/>
                      </a:pPr>
                      <a:r>
                        <a:rPr lang="en-US" sz="1200" b="1" dirty="0"/>
                        <a:t>#Queries</a:t>
                      </a:r>
                      <a:endParaRPr lang="en-GB" sz="1200" b="1" dirty="0">
                        <a:solidFill>
                          <a:schemeClr val="tx1"/>
                        </a:solidFill>
                      </a:endParaRPr>
                    </a:p>
                  </a:txBody>
                  <a:tcPr anchor="ctr">
                    <a:lnL>
                      <a:noFill/>
                    </a:lnL>
                    <a:lnR>
                      <a:noFill/>
                    </a:lnR>
                    <a:lnT w="76200"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solidFill>
                      <a:srgbClr val="EFF8FF"/>
                    </a:solidFill>
                  </a:tcPr>
                </a:tc>
                <a:tc>
                  <a:txBody>
                    <a:bodyPr/>
                    <a:lstStyle/>
                    <a:p>
                      <a:pPr algn="ctr"/>
                      <a:r>
                        <a:rPr lang="en-US" sz="1200" b="1" dirty="0"/>
                        <a:t>#Labels</a:t>
                      </a:r>
                      <a:endParaRPr lang="en-GB" sz="1200" b="1" dirty="0">
                        <a:solidFill>
                          <a:schemeClr val="tx1"/>
                        </a:solidFill>
                      </a:endParaRPr>
                    </a:p>
                  </a:txBody>
                  <a:tcPr anchor="ctr">
                    <a:lnL>
                      <a:noFill/>
                    </a:lnL>
                    <a:lnR>
                      <a:noFill/>
                    </a:lnR>
                    <a:lnT w="76200"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solidFill>
                      <a:srgbClr val="EFF8FF"/>
                    </a:solidFill>
                  </a:tcPr>
                </a:tc>
                <a:tc>
                  <a:txBody>
                    <a:bodyPr/>
                    <a:lstStyle/>
                    <a:p>
                      <a:pPr algn="ctr"/>
                      <a:r>
                        <a:rPr lang="en-US" sz="1200" b="1" dirty="0"/>
                        <a:t>#OOV</a:t>
                      </a:r>
                      <a:endParaRPr lang="en-GB" sz="1200" b="1" dirty="0">
                        <a:solidFill>
                          <a:schemeClr val="tx1"/>
                        </a:solidFill>
                      </a:endParaRPr>
                    </a:p>
                  </a:txBody>
                  <a:tcPr anchor="ctr">
                    <a:lnL>
                      <a:noFill/>
                    </a:lnL>
                    <a:lnR>
                      <a:noFill/>
                    </a:lnR>
                    <a:lnT w="76200"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solidFill>
                      <a:srgbClr val="EFF8FF"/>
                    </a:solidFill>
                  </a:tcPr>
                </a:tc>
                <a:extLst>
                  <a:ext uri="{0D108BD9-81ED-4DB2-BD59-A6C34878D82A}">
                    <a16:rowId xmlns:a16="http://schemas.microsoft.com/office/drawing/2014/main" val="10000"/>
                  </a:ext>
                </a:extLst>
              </a:tr>
              <a:tr h="394765">
                <a:tc>
                  <a:txBody>
                    <a:bodyPr/>
                    <a:lstStyle/>
                    <a:p>
                      <a:pPr algn="ctr"/>
                      <a:r>
                        <a:rPr lang="en-US" sz="1200" dirty="0"/>
                        <a:t>Book1</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0.91</a:t>
                      </a:r>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2100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21</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21</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94765">
                <a:tc>
                  <a:txBody>
                    <a:bodyPr/>
                    <a:lstStyle/>
                    <a:p>
                      <a:pPr algn="ctr"/>
                      <a:r>
                        <a:rPr lang="en-US" sz="1200" dirty="0"/>
                        <a:t>Book2</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0.75</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2100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21</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14</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94765">
                <a:tc>
                  <a:txBody>
                    <a:bodyPr/>
                    <a:lstStyle/>
                    <a:p>
                      <a:pPr algn="ctr"/>
                      <a:r>
                        <a:rPr lang="en-US" sz="1200" dirty="0"/>
                        <a:t>Book3</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0.82</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0.98</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2100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21</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16</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94765">
                <a:tc>
                  <a:txBody>
                    <a:bodyPr/>
                    <a:lstStyle/>
                    <a:p>
                      <a:pPr algn="ctr"/>
                      <a:r>
                        <a:rPr lang="en-US" sz="1200" dirty="0"/>
                        <a:t>Book4</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0.75</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0.98</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2100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21</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15</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94765">
                <a:tc>
                  <a:txBody>
                    <a:bodyPr/>
                    <a:lstStyle/>
                    <a:p>
                      <a:pPr algn="ctr"/>
                      <a:r>
                        <a:rPr lang="en-US" sz="1200" dirty="0"/>
                        <a:t>Book5</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0.80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0.95</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0.95</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0.95</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2100</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21</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16</a:t>
                      </a:r>
                      <a:endParaRPr lang="en-GB" sz="1200" dirty="0"/>
                    </a:p>
                  </a:txBody>
                  <a:tcPr anchor="ctr">
                    <a:lnL>
                      <a:noFill/>
                    </a:lnL>
                    <a:lnR>
                      <a:noFill/>
                    </a:lnR>
                    <a:lnT w="28575" cap="flat" cmpd="sng" algn="ctr">
                      <a:solidFill>
                        <a:srgbClr val="95C2D2"/>
                      </a:solidFill>
                      <a:prstDash val="solid"/>
                      <a:round/>
                      <a:headEnd type="none" w="med" len="med"/>
                      <a:tailEnd type="none" w="med" len="med"/>
                    </a:lnT>
                    <a:lnB w="28575"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94765">
                <a:tc>
                  <a:txBody>
                    <a:bodyPr/>
                    <a:lstStyle/>
                    <a:p>
                      <a:pPr algn="ctr"/>
                      <a:r>
                        <a:rPr lang="en-US" sz="1200" dirty="0"/>
                        <a:t>All</a:t>
                      </a:r>
                      <a:endParaRPr lang="en-GB" sz="1200" dirty="0"/>
                    </a:p>
                  </a:txBody>
                  <a:tcPr anchor="ctr">
                    <a:lnL>
                      <a:noFill/>
                    </a:lnL>
                    <a:lnR>
                      <a:noFill/>
                    </a:lnR>
                    <a:lnT w="28575" cap="flat" cmpd="sng" algn="ctr">
                      <a:solidFill>
                        <a:srgbClr val="95C2D2"/>
                      </a:solidFill>
                      <a:prstDash val="solid"/>
                      <a:round/>
                      <a:headEnd type="none" w="med" len="med"/>
                      <a:tailEnd type="none" w="med" len="med"/>
                    </a:lnT>
                    <a:lnB w="76200"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0.62</a:t>
                      </a:r>
                      <a:endParaRPr lang="en-GB" sz="1200" dirty="0"/>
                    </a:p>
                  </a:txBody>
                  <a:tcPr anchor="ctr">
                    <a:lnL>
                      <a:noFill/>
                    </a:lnL>
                    <a:lnR>
                      <a:noFill/>
                    </a:lnR>
                    <a:lnT w="28575" cap="flat" cmpd="sng" algn="ctr">
                      <a:solidFill>
                        <a:srgbClr val="95C2D2"/>
                      </a:solidFill>
                      <a:prstDash val="solid"/>
                      <a:round/>
                      <a:headEnd type="none" w="med" len="med"/>
                      <a:tailEnd type="none" w="med" len="med"/>
                    </a:lnT>
                    <a:lnB w="76200"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0.95</a:t>
                      </a:r>
                      <a:endParaRPr lang="en-GB" sz="1200" dirty="0"/>
                    </a:p>
                  </a:txBody>
                  <a:tcPr anchor="ctr">
                    <a:lnL>
                      <a:noFill/>
                    </a:lnL>
                    <a:lnR>
                      <a:noFill/>
                    </a:lnR>
                    <a:lnT w="28575" cap="flat" cmpd="sng" algn="ctr">
                      <a:solidFill>
                        <a:srgbClr val="95C2D2"/>
                      </a:solidFill>
                      <a:prstDash val="solid"/>
                      <a:round/>
                      <a:headEnd type="none" w="med" len="med"/>
                      <a:tailEnd type="none" w="med" len="med"/>
                    </a:lnT>
                    <a:lnB w="76200"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0.95</a:t>
                      </a:r>
                      <a:endParaRPr lang="en-GB" sz="1200" dirty="0"/>
                    </a:p>
                  </a:txBody>
                  <a:tcPr anchor="ctr">
                    <a:lnL>
                      <a:noFill/>
                    </a:lnL>
                    <a:lnR>
                      <a:noFill/>
                    </a:lnR>
                    <a:lnT w="28575" cap="flat" cmpd="sng" algn="ctr">
                      <a:solidFill>
                        <a:srgbClr val="95C2D2"/>
                      </a:solidFill>
                      <a:prstDash val="solid"/>
                      <a:round/>
                      <a:headEnd type="none" w="med" len="med"/>
                      <a:tailEnd type="none" w="med" len="med"/>
                    </a:lnT>
                    <a:lnB w="76200"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0.93</a:t>
                      </a:r>
                      <a:endParaRPr lang="en-GB" sz="1200" dirty="0"/>
                    </a:p>
                  </a:txBody>
                  <a:tcPr anchor="ctr">
                    <a:lnL>
                      <a:noFill/>
                    </a:lnL>
                    <a:lnR>
                      <a:noFill/>
                    </a:lnR>
                    <a:lnT w="28575" cap="flat" cmpd="sng" algn="ctr">
                      <a:solidFill>
                        <a:srgbClr val="95C2D2"/>
                      </a:solidFill>
                      <a:prstDash val="solid"/>
                      <a:round/>
                      <a:headEnd type="none" w="med" len="med"/>
                      <a:tailEnd type="none" w="med" len="med"/>
                    </a:lnT>
                    <a:lnB w="76200"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10500</a:t>
                      </a:r>
                      <a:endParaRPr lang="en-GB" sz="1200" dirty="0"/>
                    </a:p>
                  </a:txBody>
                  <a:tcPr anchor="ctr">
                    <a:lnL>
                      <a:noFill/>
                    </a:lnL>
                    <a:lnR>
                      <a:noFill/>
                    </a:lnR>
                    <a:lnT w="28575" cap="flat" cmpd="sng" algn="ctr">
                      <a:solidFill>
                        <a:srgbClr val="95C2D2"/>
                      </a:solidFill>
                      <a:prstDash val="solid"/>
                      <a:round/>
                      <a:headEnd type="none" w="med" len="med"/>
                      <a:tailEnd type="none" w="med" len="med"/>
                    </a:lnT>
                    <a:lnB w="76200"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58</a:t>
                      </a:r>
                      <a:endParaRPr lang="en-GB" sz="1200" dirty="0"/>
                    </a:p>
                  </a:txBody>
                  <a:tcPr anchor="ctr">
                    <a:lnL>
                      <a:noFill/>
                    </a:lnL>
                    <a:lnR>
                      <a:noFill/>
                    </a:lnR>
                    <a:lnT w="28575" cap="flat" cmpd="sng" algn="ctr">
                      <a:solidFill>
                        <a:srgbClr val="95C2D2"/>
                      </a:solidFill>
                      <a:prstDash val="solid"/>
                      <a:round/>
                      <a:headEnd type="none" w="med" len="med"/>
                      <a:tailEnd type="none" w="med" len="med"/>
                    </a:lnT>
                    <a:lnB w="76200"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dirty="0"/>
                        <a:t>47</a:t>
                      </a:r>
                      <a:endParaRPr lang="en-GB" sz="1200" dirty="0"/>
                    </a:p>
                  </a:txBody>
                  <a:tcPr anchor="ctr">
                    <a:lnL>
                      <a:noFill/>
                    </a:lnL>
                    <a:lnR>
                      <a:noFill/>
                    </a:lnR>
                    <a:lnT w="28575" cap="flat" cmpd="sng" algn="ctr">
                      <a:solidFill>
                        <a:srgbClr val="95C2D2"/>
                      </a:solidFill>
                      <a:prstDash val="solid"/>
                      <a:round/>
                      <a:headEnd type="none" w="med" len="med"/>
                      <a:tailEnd type="none" w="med" len="med"/>
                    </a:lnT>
                    <a:lnB w="76200" cap="flat" cmpd="sng" algn="ctr">
                      <a:solidFill>
                        <a:srgbClr val="95C2D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grpSp>
        <p:nvGrpSpPr>
          <p:cNvPr id="25" name="Group 24"/>
          <p:cNvGrpSpPr/>
          <p:nvPr/>
        </p:nvGrpSpPr>
        <p:grpSpPr>
          <a:xfrm>
            <a:off x="581407" y="2681592"/>
            <a:ext cx="2542558" cy="1570504"/>
            <a:chOff x="1262742" y="159657"/>
            <a:chExt cx="9913257" cy="6123287"/>
          </a:xfrm>
        </p:grpSpPr>
        <p:sp>
          <p:nvSpPr>
            <p:cNvPr id="26" name="Oval 25"/>
            <p:cNvSpPr/>
            <p:nvPr/>
          </p:nvSpPr>
          <p:spPr>
            <a:xfrm>
              <a:off x="2278743" y="159657"/>
              <a:ext cx="6154057" cy="6123287"/>
            </a:xfrm>
            <a:prstGeom prst="ellipse">
              <a:avLst/>
            </a:prstGeom>
            <a:noFill/>
            <a:ln w="19050" cap="flat" cmpd="sng" algn="ctr">
              <a:solidFill>
                <a:sysClr val="windowText" lastClr="000000"/>
              </a:solidFill>
              <a:prstDash val="dash"/>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4000" b="0" i="0" u="none" strike="noStrike" kern="0" cap="none" spc="0" normalizeH="0" baseline="0" noProof="0">
                <a:ln>
                  <a:noFill/>
                </a:ln>
                <a:solidFill>
                  <a:prstClr val="white"/>
                </a:solidFill>
                <a:effectLst/>
                <a:uLnTx/>
                <a:uFillTx/>
                <a:latin typeface="+mn-lt"/>
                <a:ea typeface="+mn-ea"/>
                <a:cs typeface="+mn-cs"/>
              </a:endParaRPr>
            </a:p>
          </p:txBody>
        </p:sp>
        <p:sp>
          <p:nvSpPr>
            <p:cNvPr id="27" name="Oval 26"/>
            <p:cNvSpPr/>
            <p:nvPr/>
          </p:nvSpPr>
          <p:spPr>
            <a:xfrm>
              <a:off x="5021942" y="2887471"/>
              <a:ext cx="667657" cy="667657"/>
            </a:xfrm>
            <a:prstGeom prst="ellipse">
              <a:avLst/>
            </a:prstGeom>
            <a:solidFill>
              <a:srgbClr val="5B9BD5"/>
            </a:solidFill>
            <a:ln w="19050" cap="flat" cmpd="sng" algn="ctr">
              <a:solidFill>
                <a:srgbClr val="5B9BD5">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4000" b="0" i="0" u="none" strike="noStrike" kern="0" cap="none" spc="0" normalizeH="0" baseline="0" noProof="0">
                <a:ln>
                  <a:noFill/>
                </a:ln>
                <a:solidFill>
                  <a:prstClr val="white"/>
                </a:solidFill>
                <a:effectLst/>
                <a:uLnTx/>
                <a:uFillTx/>
                <a:latin typeface="+mn-lt"/>
                <a:ea typeface="+mn-ea"/>
                <a:cs typeface="+mn-cs"/>
              </a:endParaRPr>
            </a:p>
          </p:txBody>
        </p:sp>
        <p:sp>
          <p:nvSpPr>
            <p:cNvPr id="28" name="Oval 27"/>
            <p:cNvSpPr/>
            <p:nvPr/>
          </p:nvSpPr>
          <p:spPr>
            <a:xfrm>
              <a:off x="2772227" y="1893242"/>
              <a:ext cx="667657" cy="667657"/>
            </a:xfrm>
            <a:prstGeom prst="ellipse">
              <a:avLst/>
            </a:prstGeom>
            <a:no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4000" b="0" i="0" u="none" strike="noStrike" kern="0" cap="none" spc="0" normalizeH="0" baseline="0" noProof="0">
                <a:ln>
                  <a:noFill/>
                </a:ln>
                <a:solidFill>
                  <a:prstClr val="white"/>
                </a:solidFill>
                <a:effectLst/>
                <a:uLnTx/>
                <a:uFillTx/>
                <a:latin typeface="+mn-lt"/>
                <a:ea typeface="+mn-ea"/>
                <a:cs typeface="+mn-cs"/>
              </a:endParaRPr>
            </a:p>
          </p:txBody>
        </p:sp>
        <p:sp>
          <p:nvSpPr>
            <p:cNvPr id="29" name="Oval 28"/>
            <p:cNvSpPr/>
            <p:nvPr/>
          </p:nvSpPr>
          <p:spPr>
            <a:xfrm>
              <a:off x="3846284" y="4034100"/>
              <a:ext cx="667657" cy="667657"/>
            </a:xfrm>
            <a:prstGeom prst="ellipse">
              <a:avLst/>
            </a:prstGeom>
            <a:no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4000" b="0" i="0" u="none" strike="noStrike" kern="0" cap="none" spc="0" normalizeH="0" baseline="0" noProof="0">
                <a:ln>
                  <a:noFill/>
                </a:ln>
                <a:solidFill>
                  <a:prstClr val="white"/>
                </a:solidFill>
                <a:effectLst/>
                <a:uLnTx/>
                <a:uFillTx/>
                <a:latin typeface="+mn-lt"/>
                <a:ea typeface="+mn-ea"/>
                <a:cs typeface="+mn-cs"/>
              </a:endParaRPr>
            </a:p>
          </p:txBody>
        </p:sp>
        <p:sp>
          <p:nvSpPr>
            <p:cNvPr id="30" name="Oval 29"/>
            <p:cNvSpPr/>
            <p:nvPr/>
          </p:nvSpPr>
          <p:spPr>
            <a:xfrm>
              <a:off x="1262742" y="3221298"/>
              <a:ext cx="667657" cy="667657"/>
            </a:xfrm>
            <a:prstGeom prst="ellipse">
              <a:avLst/>
            </a:prstGeom>
            <a:no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4000" b="0" i="0" u="none" strike="noStrike" kern="0" cap="none" spc="0" normalizeH="0" baseline="0" noProof="0">
                <a:ln>
                  <a:noFill/>
                </a:ln>
                <a:solidFill>
                  <a:prstClr val="white"/>
                </a:solidFill>
                <a:effectLst/>
                <a:uLnTx/>
                <a:uFillTx/>
                <a:latin typeface="+mn-lt"/>
                <a:ea typeface="+mn-ea"/>
                <a:cs typeface="+mn-cs"/>
              </a:endParaRPr>
            </a:p>
          </p:txBody>
        </p:sp>
        <p:sp>
          <p:nvSpPr>
            <p:cNvPr id="31" name="Oval 30"/>
            <p:cNvSpPr/>
            <p:nvPr/>
          </p:nvSpPr>
          <p:spPr>
            <a:xfrm>
              <a:off x="6404426" y="2219814"/>
              <a:ext cx="667657" cy="667657"/>
            </a:xfrm>
            <a:prstGeom prst="ellipse">
              <a:avLst/>
            </a:prstGeom>
            <a:solidFill>
              <a:sysClr val="windowText" lastClr="000000"/>
            </a:solid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4000" b="0" i="0" u="none" strike="noStrike" kern="0" cap="none" spc="0" normalizeH="0" baseline="0" noProof="0">
                <a:ln>
                  <a:noFill/>
                </a:ln>
                <a:solidFill>
                  <a:prstClr val="white"/>
                </a:solidFill>
                <a:effectLst/>
                <a:uLnTx/>
                <a:uFillTx/>
                <a:latin typeface="+mn-lt"/>
                <a:ea typeface="+mn-ea"/>
                <a:cs typeface="+mn-cs"/>
              </a:endParaRPr>
            </a:p>
          </p:txBody>
        </p:sp>
        <p:sp>
          <p:nvSpPr>
            <p:cNvPr id="32" name="Oval 31"/>
            <p:cNvSpPr/>
            <p:nvPr/>
          </p:nvSpPr>
          <p:spPr>
            <a:xfrm>
              <a:off x="7340126" y="3541650"/>
              <a:ext cx="667657" cy="667657"/>
            </a:xfrm>
            <a:prstGeom prst="ellipse">
              <a:avLst/>
            </a:prstGeom>
            <a:solidFill>
              <a:sysClr val="windowText" lastClr="000000"/>
            </a:solid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4000" b="0" i="0" u="none" strike="noStrike" kern="0" cap="none" spc="0" normalizeH="0" baseline="0" noProof="0">
                <a:ln>
                  <a:noFill/>
                </a:ln>
                <a:solidFill>
                  <a:prstClr val="white"/>
                </a:solidFill>
                <a:effectLst/>
                <a:uLnTx/>
                <a:uFillTx/>
                <a:latin typeface="+mn-lt"/>
                <a:ea typeface="+mn-ea"/>
                <a:cs typeface="+mn-cs"/>
              </a:endParaRPr>
            </a:p>
          </p:txBody>
        </p:sp>
        <p:sp>
          <p:nvSpPr>
            <p:cNvPr id="33" name="Oval 32"/>
            <p:cNvSpPr/>
            <p:nvPr/>
          </p:nvSpPr>
          <p:spPr>
            <a:xfrm>
              <a:off x="9341561" y="2140421"/>
              <a:ext cx="667657" cy="667657"/>
            </a:xfrm>
            <a:prstGeom prst="ellipse">
              <a:avLst/>
            </a:prstGeom>
            <a:solidFill>
              <a:sysClr val="windowText" lastClr="000000"/>
            </a:solid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4000" b="0" i="0" u="none" strike="noStrike" kern="0" cap="none" spc="0" normalizeH="0" baseline="0" noProof="0">
                <a:ln>
                  <a:noFill/>
                </a:ln>
                <a:solidFill>
                  <a:prstClr val="white"/>
                </a:solidFill>
                <a:effectLst/>
                <a:uLnTx/>
                <a:uFillTx/>
                <a:latin typeface="+mn-lt"/>
                <a:ea typeface="+mn-ea"/>
                <a:cs typeface="+mn-cs"/>
              </a:endParaRPr>
            </a:p>
          </p:txBody>
        </p:sp>
        <p:cxnSp>
          <p:nvCxnSpPr>
            <p:cNvPr id="34" name="Straight Connector 33"/>
            <p:cNvCxnSpPr/>
            <p:nvPr/>
          </p:nvCxnSpPr>
          <p:spPr>
            <a:xfrm flipH="1" flipV="1">
              <a:off x="2772227" y="2061029"/>
              <a:ext cx="2583543" cy="1160269"/>
            </a:xfrm>
            <a:prstGeom prst="line">
              <a:avLst/>
            </a:prstGeom>
            <a:noFill/>
            <a:ln w="19050" cap="flat" cmpd="sng" algn="ctr">
              <a:solidFill>
                <a:sysClr val="windowText" lastClr="000000"/>
              </a:solidFill>
              <a:prstDash val="sysDash"/>
              <a:miter lim="800000"/>
            </a:ln>
            <a:effectLst/>
          </p:spPr>
        </p:cxnSp>
        <p:cxnSp>
          <p:nvCxnSpPr>
            <p:cNvPr id="35" name="Straight Connector 34"/>
            <p:cNvCxnSpPr>
              <a:endCxn id="29" idx="3"/>
            </p:cNvCxnSpPr>
            <p:nvPr/>
          </p:nvCxnSpPr>
          <p:spPr>
            <a:xfrm flipH="1">
              <a:off x="3944060" y="3221298"/>
              <a:ext cx="1408083" cy="1382683"/>
            </a:xfrm>
            <a:prstGeom prst="line">
              <a:avLst/>
            </a:prstGeom>
            <a:noFill/>
            <a:ln w="19050" cap="flat" cmpd="sng" algn="ctr">
              <a:solidFill>
                <a:sysClr val="windowText" lastClr="000000"/>
              </a:solidFill>
              <a:prstDash val="sysDash"/>
              <a:miter lim="800000"/>
            </a:ln>
            <a:effectLst/>
          </p:spPr>
        </p:cxnSp>
        <p:cxnSp>
          <p:nvCxnSpPr>
            <p:cNvPr id="37" name="Straight Connector 36"/>
            <p:cNvCxnSpPr>
              <a:endCxn id="30" idx="2"/>
            </p:cNvCxnSpPr>
            <p:nvPr/>
          </p:nvCxnSpPr>
          <p:spPr>
            <a:xfrm flipH="1">
              <a:off x="1262742" y="3221298"/>
              <a:ext cx="4080229" cy="333829"/>
            </a:xfrm>
            <a:prstGeom prst="line">
              <a:avLst/>
            </a:prstGeom>
            <a:noFill/>
            <a:ln w="19050" cap="flat" cmpd="sng" algn="ctr">
              <a:solidFill>
                <a:sysClr val="windowText" lastClr="000000"/>
              </a:solidFill>
              <a:prstDash val="sysDash"/>
              <a:miter lim="800000"/>
            </a:ln>
            <a:effectLst/>
          </p:spPr>
        </p:cxnSp>
        <p:cxnSp>
          <p:nvCxnSpPr>
            <p:cNvPr id="38" name="Straight Arrow Connector 37"/>
            <p:cNvCxnSpPr/>
            <p:nvPr/>
          </p:nvCxnSpPr>
          <p:spPr>
            <a:xfrm flipH="1" flipV="1">
              <a:off x="2278743" y="1835960"/>
              <a:ext cx="493485" cy="225070"/>
            </a:xfrm>
            <a:prstGeom prst="straightConnector1">
              <a:avLst/>
            </a:prstGeom>
            <a:noFill/>
            <a:ln w="19050" cap="flat" cmpd="sng" algn="ctr">
              <a:solidFill>
                <a:srgbClr val="5B9BD5"/>
              </a:solidFill>
              <a:prstDash val="solid"/>
              <a:miter lim="800000"/>
              <a:tailEnd type="triangle"/>
            </a:ln>
            <a:effectLst/>
          </p:spPr>
        </p:cxnSp>
        <p:cxnSp>
          <p:nvCxnSpPr>
            <p:cNvPr id="39" name="Straight Arrow Connector 38"/>
            <p:cNvCxnSpPr>
              <a:endCxn id="26" idx="3"/>
            </p:cNvCxnSpPr>
            <p:nvPr/>
          </p:nvCxnSpPr>
          <p:spPr>
            <a:xfrm flipH="1">
              <a:off x="3179983" y="4656791"/>
              <a:ext cx="759796" cy="729418"/>
            </a:xfrm>
            <a:prstGeom prst="straightConnector1">
              <a:avLst/>
            </a:prstGeom>
            <a:noFill/>
            <a:ln w="19050" cap="flat" cmpd="sng" algn="ctr">
              <a:solidFill>
                <a:srgbClr val="5B9BD5"/>
              </a:solidFill>
              <a:prstDash val="solid"/>
              <a:miter lim="800000"/>
              <a:tailEnd type="triangle"/>
            </a:ln>
            <a:effectLst/>
          </p:spPr>
        </p:cxnSp>
        <p:cxnSp>
          <p:nvCxnSpPr>
            <p:cNvPr id="40" name="Straight Connector 39"/>
            <p:cNvCxnSpPr/>
            <p:nvPr/>
          </p:nvCxnSpPr>
          <p:spPr>
            <a:xfrm flipV="1">
              <a:off x="5342971" y="2394857"/>
              <a:ext cx="1729112" cy="826441"/>
            </a:xfrm>
            <a:prstGeom prst="line">
              <a:avLst/>
            </a:prstGeom>
            <a:noFill/>
            <a:ln w="19050" cap="flat" cmpd="sng" algn="ctr">
              <a:solidFill>
                <a:sysClr val="windowText" lastClr="000000"/>
              </a:solidFill>
              <a:prstDash val="sysDash"/>
              <a:miter lim="800000"/>
            </a:ln>
            <a:effectLst/>
          </p:spPr>
        </p:cxnSp>
        <p:cxnSp>
          <p:nvCxnSpPr>
            <p:cNvPr id="41" name="Straight Connector 40"/>
            <p:cNvCxnSpPr>
              <a:endCxn id="33" idx="6"/>
            </p:cNvCxnSpPr>
            <p:nvPr/>
          </p:nvCxnSpPr>
          <p:spPr>
            <a:xfrm flipV="1">
              <a:off x="5342971" y="2474250"/>
              <a:ext cx="4666247" cy="747048"/>
            </a:xfrm>
            <a:prstGeom prst="line">
              <a:avLst/>
            </a:prstGeom>
            <a:noFill/>
            <a:ln w="19050" cap="flat" cmpd="sng" algn="ctr">
              <a:solidFill>
                <a:sysClr val="windowText" lastClr="000000"/>
              </a:solidFill>
              <a:prstDash val="sysDash"/>
              <a:miter lim="800000"/>
            </a:ln>
            <a:effectLst/>
          </p:spPr>
        </p:cxnSp>
        <p:cxnSp>
          <p:nvCxnSpPr>
            <p:cNvPr id="42" name="Straight Connector 41"/>
            <p:cNvCxnSpPr/>
            <p:nvPr/>
          </p:nvCxnSpPr>
          <p:spPr>
            <a:xfrm>
              <a:off x="5352143" y="3207823"/>
              <a:ext cx="2664813" cy="808790"/>
            </a:xfrm>
            <a:prstGeom prst="line">
              <a:avLst/>
            </a:prstGeom>
            <a:noFill/>
            <a:ln w="19050" cap="flat" cmpd="sng" algn="ctr">
              <a:solidFill>
                <a:sysClr val="windowText" lastClr="000000"/>
              </a:solidFill>
              <a:prstDash val="sysDash"/>
              <a:miter lim="800000"/>
            </a:ln>
            <a:effectLst/>
          </p:spPr>
        </p:cxnSp>
        <p:cxnSp>
          <p:nvCxnSpPr>
            <p:cNvPr id="43" name="Straight Arrow Connector 42"/>
            <p:cNvCxnSpPr/>
            <p:nvPr/>
          </p:nvCxnSpPr>
          <p:spPr>
            <a:xfrm flipH="1">
              <a:off x="10009218" y="2193677"/>
              <a:ext cx="1166781" cy="225572"/>
            </a:xfrm>
            <a:prstGeom prst="straightConnector1">
              <a:avLst/>
            </a:prstGeom>
            <a:noFill/>
            <a:ln w="19050" cap="flat" cmpd="sng" algn="ctr">
              <a:solidFill>
                <a:srgbClr val="5B9BD5"/>
              </a:solidFill>
              <a:prstDash val="solid"/>
              <a:miter lim="800000"/>
              <a:tailEnd type="triangle"/>
            </a:ln>
            <a:effectLst/>
          </p:spPr>
        </p:cxnSp>
        <p:cxnSp>
          <p:nvCxnSpPr>
            <p:cNvPr id="44" name="Straight Arrow Connector 43"/>
            <p:cNvCxnSpPr/>
            <p:nvPr/>
          </p:nvCxnSpPr>
          <p:spPr>
            <a:xfrm flipH="1">
              <a:off x="7025691" y="2074505"/>
              <a:ext cx="503361" cy="287040"/>
            </a:xfrm>
            <a:prstGeom prst="straightConnector1">
              <a:avLst/>
            </a:prstGeom>
            <a:noFill/>
            <a:ln w="19050" cap="flat" cmpd="sng" algn="ctr">
              <a:solidFill>
                <a:srgbClr val="5B9BD5"/>
              </a:solidFill>
              <a:prstDash val="solid"/>
              <a:miter lim="800000"/>
              <a:tailEnd type="triangle"/>
            </a:ln>
            <a:effectLst/>
          </p:spPr>
        </p:cxnSp>
        <p:cxnSp>
          <p:nvCxnSpPr>
            <p:cNvPr id="45" name="Straight Arrow Connector 44"/>
            <p:cNvCxnSpPr/>
            <p:nvPr/>
          </p:nvCxnSpPr>
          <p:spPr>
            <a:xfrm flipH="1" flipV="1">
              <a:off x="8016956" y="4016614"/>
              <a:ext cx="764188" cy="245504"/>
            </a:xfrm>
            <a:prstGeom prst="straightConnector1">
              <a:avLst/>
            </a:prstGeom>
            <a:noFill/>
            <a:ln w="19050" cap="flat" cmpd="sng" algn="ctr">
              <a:solidFill>
                <a:srgbClr val="5B9BD5"/>
              </a:solidFill>
              <a:prstDash val="solid"/>
              <a:miter lim="800000"/>
              <a:tailEnd type="triangle"/>
            </a:ln>
            <a:effectLst/>
          </p:spPr>
        </p:cxnSp>
      </p:grpSp>
      <p:sp>
        <p:nvSpPr>
          <p:cNvPr id="46" name="TextBox 45"/>
          <p:cNvSpPr txBox="1"/>
          <p:nvPr/>
        </p:nvSpPr>
        <p:spPr>
          <a:xfrm>
            <a:off x="667027" y="4294785"/>
            <a:ext cx="1781257"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Contrastive loss</a:t>
            </a:r>
            <a:endParaRPr lang="en-GB" sz="1600" b="1" dirty="0">
              <a:latin typeface="+mj-lt"/>
              <a:ea typeface="SimHei" panose="02010609060101010101" pitchFamily="49" charset="-122"/>
              <a:cs typeface="Segoe UI Semilight" panose="020B0402040204020203" pitchFamily="34" charset="0"/>
            </a:endParaRPr>
          </a:p>
        </p:txBody>
      </p:sp>
    </p:spTree>
    <p:extLst>
      <p:ext uri="{BB962C8B-B14F-4D97-AF65-F5344CB8AC3E}">
        <p14:creationId xmlns:p14="http://schemas.microsoft.com/office/powerpoint/2010/main" val="3474604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277792"/>
            <a:ext cx="7707862" cy="694481"/>
          </a:xfrm>
        </p:spPr>
        <p:txBody>
          <a:bodyPr/>
          <a:lstStyle/>
          <a:p>
            <a:r>
              <a:rPr lang="en-GB" dirty="0"/>
              <a:t>4- Word Spotting Using Convolutional Siamese Network</a:t>
            </a:r>
            <a:br>
              <a:rPr lang="en-GB" dirty="0"/>
            </a:br>
            <a:r>
              <a:rPr lang="en-GB" dirty="0">
                <a:solidFill>
                  <a:schemeClr val="tx1"/>
                </a:solidFill>
              </a:rPr>
              <a:t>DAS 2018</a:t>
            </a:r>
          </a:p>
        </p:txBody>
      </p:sp>
      <p:sp>
        <p:nvSpPr>
          <p:cNvPr id="3" name="Content Placeholder 2"/>
          <p:cNvSpPr>
            <a:spLocks noGrp="1"/>
          </p:cNvSpPr>
          <p:nvPr>
            <p:ph sz="quarter" idx="10"/>
          </p:nvPr>
        </p:nvSpPr>
        <p:spPr>
          <a:xfrm>
            <a:off x="748102" y="970913"/>
            <a:ext cx="3616323" cy="1441669"/>
          </a:xfrm>
        </p:spPr>
        <p:txBody>
          <a:bodyPr/>
          <a:lstStyle/>
          <a:p>
            <a:r>
              <a:rPr lang="en-US" dirty="0"/>
              <a:t>Tasks carried out:</a:t>
            </a:r>
          </a:p>
          <a:p>
            <a:pPr>
              <a:buClr>
                <a:srgbClr val="006FA1"/>
              </a:buClr>
              <a:buFont typeface="Wingdings" panose="05000000000000000000" pitchFamily="2" charset="2"/>
              <a:buChar char="§"/>
            </a:pPr>
            <a:r>
              <a:rPr lang="en-US" dirty="0"/>
              <a:t>Data preparation</a:t>
            </a:r>
          </a:p>
          <a:p>
            <a:pPr>
              <a:buClr>
                <a:srgbClr val="006FA1"/>
              </a:buClr>
              <a:buFont typeface="Wingdings" panose="05000000000000000000" pitchFamily="2" charset="2"/>
              <a:buChar char="§"/>
            </a:pPr>
            <a:r>
              <a:rPr lang="en-US" b="1" dirty="0"/>
              <a:t>Training </a:t>
            </a:r>
            <a:r>
              <a:rPr lang="en-US" b="1" dirty="0" err="1"/>
              <a:t>siamese</a:t>
            </a:r>
            <a:r>
              <a:rPr lang="en-US" b="1" dirty="0"/>
              <a:t> CNN</a:t>
            </a:r>
          </a:p>
          <a:p>
            <a:pPr>
              <a:buClr>
                <a:srgbClr val="006FA1"/>
              </a:buClr>
              <a:buFont typeface="Wingdings" panose="05000000000000000000" pitchFamily="2" charset="2"/>
              <a:buChar char="§"/>
            </a:pPr>
            <a:r>
              <a:rPr lang="en-US" b="1" dirty="0"/>
              <a:t>Evaluation</a:t>
            </a:r>
          </a:p>
        </p:txBody>
      </p:sp>
      <p:pic>
        <p:nvPicPr>
          <p:cNvPr id="47" name="Picture 4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8159" y="2412582"/>
            <a:ext cx="8337583" cy="2342998"/>
          </a:xfrm>
          <a:prstGeom prst="rect">
            <a:avLst/>
          </a:prstGeom>
        </p:spPr>
      </p:pic>
    </p:spTree>
    <p:extLst>
      <p:ext uri="{BB962C8B-B14F-4D97-AF65-F5344CB8AC3E}">
        <p14:creationId xmlns:p14="http://schemas.microsoft.com/office/powerpoint/2010/main" val="35782346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972273"/>
          </a:xfrm>
        </p:spPr>
        <p:txBody>
          <a:bodyPr/>
          <a:lstStyle/>
          <a:p>
            <a:r>
              <a:rPr lang="en-GB" dirty="0"/>
              <a:t>5- </a:t>
            </a:r>
            <a:r>
              <a:rPr lang="en-GB" dirty="0" err="1"/>
              <a:t>Binarization</a:t>
            </a:r>
            <a:r>
              <a:rPr lang="en-GB" dirty="0"/>
              <a:t> Free Layout Analysis for Arabic Historical Documents Using Fully Convolutional Networks </a:t>
            </a:r>
            <a:br>
              <a:rPr lang="en-GB" dirty="0"/>
            </a:br>
            <a:r>
              <a:rPr lang="en-GB" dirty="0">
                <a:solidFill>
                  <a:schemeClr val="tx1"/>
                </a:solidFill>
              </a:rPr>
              <a:t>ASAR 2018</a:t>
            </a:r>
          </a:p>
        </p:txBody>
      </p:sp>
      <p:sp>
        <p:nvSpPr>
          <p:cNvPr id="3" name="Content Placeholder 2"/>
          <p:cNvSpPr>
            <a:spLocks noGrp="1"/>
          </p:cNvSpPr>
          <p:nvPr>
            <p:ph sz="quarter" idx="10"/>
          </p:nvPr>
        </p:nvSpPr>
        <p:spPr>
          <a:xfrm>
            <a:off x="948776" y="1588663"/>
            <a:ext cx="3616323" cy="2934107"/>
          </a:xfrm>
        </p:spPr>
        <p:txBody>
          <a:bodyPr/>
          <a:lstStyle/>
          <a:p>
            <a:r>
              <a:rPr lang="en-US" dirty="0"/>
              <a:t>Tasks carried out:</a:t>
            </a:r>
          </a:p>
          <a:p>
            <a:pPr>
              <a:buClr>
                <a:srgbClr val="006FA1"/>
              </a:buClr>
              <a:buFont typeface="Wingdings" panose="05000000000000000000" pitchFamily="2" charset="2"/>
              <a:buChar char="§"/>
            </a:pPr>
            <a:r>
              <a:rPr lang="en-US" b="1" dirty="0"/>
              <a:t>Data preparation</a:t>
            </a:r>
          </a:p>
          <a:p>
            <a:pPr>
              <a:buClr>
                <a:srgbClr val="006FA1"/>
              </a:buClr>
              <a:buFont typeface="Wingdings" panose="05000000000000000000" pitchFamily="2" charset="2"/>
              <a:buChar char="§"/>
            </a:pPr>
            <a:r>
              <a:rPr lang="en-US" dirty="0"/>
              <a:t>Training FCN</a:t>
            </a:r>
          </a:p>
          <a:p>
            <a:pPr>
              <a:buClr>
                <a:srgbClr val="006FA1"/>
              </a:buClr>
              <a:buFont typeface="Wingdings" panose="05000000000000000000" pitchFamily="2" charset="2"/>
              <a:buChar char="§"/>
            </a:pPr>
            <a:r>
              <a:rPr lang="en-US" dirty="0"/>
              <a:t>Evaluation</a:t>
            </a:r>
          </a:p>
        </p:txBody>
      </p:sp>
      <p:grpSp>
        <p:nvGrpSpPr>
          <p:cNvPr id="32" name="Group 31"/>
          <p:cNvGrpSpPr/>
          <p:nvPr/>
        </p:nvGrpSpPr>
        <p:grpSpPr>
          <a:xfrm>
            <a:off x="3258152" y="975905"/>
            <a:ext cx="2809994" cy="3725734"/>
            <a:chOff x="3741454" y="1828798"/>
            <a:chExt cx="3542302" cy="4696691"/>
          </a:xfrm>
        </p:grpSpPr>
        <p:pic>
          <p:nvPicPr>
            <p:cNvPr id="33" name="Picture 32"/>
            <p:cNvPicPr>
              <a:picLocks noChangeAspect="1"/>
            </p:cNvPicPr>
            <p:nvPr/>
          </p:nvPicPr>
          <p:blipFill rotWithShape="1">
            <a:blip r:embed="rId3"/>
            <a:srcRect/>
            <a:stretch/>
          </p:blipFill>
          <p:spPr>
            <a:xfrm>
              <a:off x="7238037" y="1828798"/>
              <a:ext cx="45719" cy="4696691"/>
            </a:xfrm>
            <a:prstGeom prst="rect">
              <a:avLst/>
            </a:prstGeom>
            <a:ln>
              <a:solidFill>
                <a:schemeClr val="bg1">
                  <a:lumMod val="65000"/>
                </a:schemeClr>
              </a:solidFill>
            </a:ln>
          </p:spPr>
        </p:pic>
        <p:pic>
          <p:nvPicPr>
            <p:cNvPr id="34" name="Picture 3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1454" y="1828798"/>
              <a:ext cx="3542302" cy="4696691"/>
            </a:xfrm>
            <a:prstGeom prst="rect">
              <a:avLst/>
            </a:prstGeom>
          </p:spPr>
        </p:pic>
      </p:grpSp>
      <p:pic>
        <p:nvPicPr>
          <p:cNvPr id="35" name="Picture 34"/>
          <p:cNvPicPr>
            <a:picLocks noChangeAspect="1"/>
          </p:cNvPicPr>
          <p:nvPr/>
        </p:nvPicPr>
        <p:blipFill>
          <a:blip r:embed="rId5"/>
          <a:stretch>
            <a:fillRect/>
          </a:stretch>
        </p:blipFill>
        <p:spPr>
          <a:xfrm>
            <a:off x="6255924" y="975905"/>
            <a:ext cx="1082145" cy="1082145"/>
          </a:xfrm>
          <a:prstGeom prst="rect">
            <a:avLst/>
          </a:prstGeom>
        </p:spPr>
      </p:pic>
      <p:pic>
        <p:nvPicPr>
          <p:cNvPr id="36" name="Picture 35"/>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261318" y="3049681"/>
            <a:ext cx="1078623" cy="1078623"/>
          </a:xfrm>
          <a:prstGeom prst="rect">
            <a:avLst/>
          </a:prstGeom>
        </p:spPr>
      </p:pic>
      <mc:AlternateContent xmlns:mc="http://schemas.openxmlformats.org/markup-compatibility/2006" xmlns:a14="http://schemas.microsoft.com/office/drawing/2010/main">
        <mc:Choice Requires="a14">
          <p:sp>
            <p:nvSpPr>
              <p:cNvPr id="37" name="TextBox 36"/>
              <p:cNvSpPr txBox="1"/>
              <p:nvPr/>
            </p:nvSpPr>
            <p:spPr>
              <a:xfrm>
                <a:off x="8036340" y="1355105"/>
                <a:ext cx="855106" cy="492443"/>
              </a:xfrm>
              <a:prstGeom prst="rect">
                <a:avLst/>
              </a:prstGeom>
              <a:noFill/>
            </p:spPr>
            <p:txBody>
              <a:bodyPr wrap="none" lIns="0" tIns="0" rIns="0" bIns="0" rtlCol="0">
                <a:spAutoFit/>
              </a:bodyPr>
              <a:lstStyle/>
              <a:p>
                <a:r>
                  <a:rPr lang="en-US" sz="1600" dirty="0"/>
                  <a:t>Set 1</a:t>
                </a:r>
                <a:endParaRPr lang="en-US" sz="1600" b="0" i="1" dirty="0">
                  <a:latin typeface="Cambria Math" panose="02040503050406030204" pitchFamily="18" charset="0"/>
                </a:endParaRPr>
              </a:p>
              <a:p>
                <a14:m>
                  <m:oMath xmlns:m="http://schemas.openxmlformats.org/officeDocument/2006/math">
                    <m:r>
                      <a:rPr lang="en-US" sz="1600" i="1">
                        <a:latin typeface="Cambria Math" panose="02040503050406030204" pitchFamily="18" charset="0"/>
                      </a:rPr>
                      <m:t>0&lt;</m:t>
                    </m:r>
                    <m:r>
                      <a:rPr lang="en-US" sz="1600" b="0" i="1" smtClean="0">
                        <a:latin typeface="Cambria Math" panose="02040503050406030204" pitchFamily="18" charset="0"/>
                      </a:rPr>
                      <m:t>𝐷</m:t>
                    </m:r>
                    <m:r>
                      <a:rPr lang="en-US" sz="1600" b="0" i="1" smtClean="0">
                        <a:latin typeface="Cambria Math" panose="02040503050406030204" pitchFamily="18" charset="0"/>
                      </a:rPr>
                      <m:t>&lt;</m:t>
                    </m:r>
                  </m:oMath>
                </a14:m>
                <a:r>
                  <a:rPr lang="en-US" sz="1600" b="0" dirty="0"/>
                  <a:t>1</a:t>
                </a:r>
              </a:p>
            </p:txBody>
          </p:sp>
        </mc:Choice>
        <mc:Fallback xmlns="">
          <p:sp>
            <p:nvSpPr>
              <p:cNvPr id="37" name="TextBox 36"/>
              <p:cNvSpPr txBox="1">
                <a:spLocks noRot="1" noChangeAspect="1" noMove="1" noResize="1" noEditPoints="1" noAdjustHandles="1" noChangeArrowheads="1" noChangeShapeType="1" noTextEdit="1"/>
              </p:cNvSpPr>
              <p:nvPr/>
            </p:nvSpPr>
            <p:spPr>
              <a:xfrm>
                <a:off x="8036340" y="1355105"/>
                <a:ext cx="855106" cy="492443"/>
              </a:xfrm>
              <a:prstGeom prst="rect">
                <a:avLst/>
              </a:prstGeom>
              <a:blipFill rotWithShape="0">
                <a:blip r:embed="rId7"/>
                <a:stretch>
                  <a:fillRect l="-14184" t="-12346" r="-12766" b="-2469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8" name="TextBox 37"/>
              <p:cNvSpPr txBox="1"/>
              <p:nvPr/>
            </p:nvSpPr>
            <p:spPr>
              <a:xfrm>
                <a:off x="8036340" y="3629438"/>
                <a:ext cx="914417" cy="492443"/>
              </a:xfrm>
              <a:prstGeom prst="rect">
                <a:avLst/>
              </a:prstGeom>
              <a:noFill/>
            </p:spPr>
            <p:txBody>
              <a:bodyPr wrap="none" lIns="0" tIns="0" rIns="0" bIns="0" rtlCol="0">
                <a:spAutoFit/>
              </a:bodyPr>
              <a:lstStyle/>
              <a:p>
                <a:r>
                  <a:rPr lang="en-US" sz="1600" dirty="0"/>
                  <a:t>Set 2</a:t>
                </a:r>
                <a:endParaRPr lang="en-GB" sz="1600" dirty="0"/>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𝐷</m:t>
                      </m:r>
                      <m:r>
                        <a:rPr lang="en-US" sz="1600" b="0" i="1" smtClean="0">
                          <a:latin typeface="Cambria Math" panose="02040503050406030204" pitchFamily="18" charset="0"/>
                        </a:rPr>
                        <m:t>&gt;0.83</m:t>
                      </m:r>
                    </m:oMath>
                  </m:oMathPara>
                </a14:m>
                <a:endParaRPr lang="en-US" sz="1600" b="0" dirty="0"/>
              </a:p>
            </p:txBody>
          </p:sp>
        </mc:Choice>
        <mc:Fallback xmlns="">
          <p:sp>
            <p:nvSpPr>
              <p:cNvPr id="38" name="TextBox 37"/>
              <p:cNvSpPr txBox="1">
                <a:spLocks noRot="1" noChangeAspect="1" noMove="1" noResize="1" noEditPoints="1" noAdjustHandles="1" noChangeArrowheads="1" noChangeShapeType="1" noTextEdit="1"/>
              </p:cNvSpPr>
              <p:nvPr/>
            </p:nvSpPr>
            <p:spPr>
              <a:xfrm>
                <a:off x="8036340" y="3629438"/>
                <a:ext cx="914417" cy="492443"/>
              </a:xfrm>
              <a:prstGeom prst="rect">
                <a:avLst/>
              </a:prstGeom>
              <a:blipFill rotWithShape="0">
                <a:blip r:embed="rId8"/>
                <a:stretch>
                  <a:fillRect l="-13333" t="-12346" r="-667" b="-3704"/>
                </a:stretch>
              </a:blipFill>
            </p:spPr>
            <p:txBody>
              <a:bodyPr/>
              <a:lstStyle/>
              <a:p>
                <a:r>
                  <a:rPr lang="en-GB">
                    <a:noFill/>
                  </a:rPr>
                  <a:t> </a:t>
                </a:r>
              </a:p>
            </p:txBody>
          </p:sp>
        </mc:Fallback>
      </mc:AlternateContent>
      <p:pic>
        <p:nvPicPr>
          <p:cNvPr id="39" name="Picture 38"/>
          <p:cNvPicPr>
            <a:picLocks noChangeAspect="1"/>
          </p:cNvPicPr>
          <p:nvPr/>
        </p:nvPicPr>
        <p:blipFill>
          <a:blip r:embed="rId5"/>
          <a:stretch>
            <a:fillRect/>
          </a:stretch>
        </p:blipFill>
        <p:spPr>
          <a:xfrm>
            <a:off x="6408324" y="1128305"/>
            <a:ext cx="1082145" cy="1082145"/>
          </a:xfrm>
          <a:prstGeom prst="rect">
            <a:avLst/>
          </a:prstGeom>
        </p:spPr>
      </p:pic>
      <p:pic>
        <p:nvPicPr>
          <p:cNvPr id="41" name="Picture 40"/>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413718" y="3202081"/>
            <a:ext cx="1078623" cy="1078623"/>
          </a:xfrm>
          <a:prstGeom prst="rect">
            <a:avLst/>
          </a:prstGeom>
        </p:spPr>
      </p:pic>
      <p:pic>
        <p:nvPicPr>
          <p:cNvPr id="42" name="Picture 41"/>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566118" y="3354481"/>
            <a:ext cx="1078623" cy="1078623"/>
          </a:xfrm>
          <a:prstGeom prst="rect">
            <a:avLst/>
          </a:prstGeom>
        </p:spPr>
      </p:pic>
      <p:pic>
        <p:nvPicPr>
          <p:cNvPr id="15" name="Picture 14"/>
          <p:cNvPicPr>
            <a:picLocks noChangeAspect="1"/>
          </p:cNvPicPr>
          <p:nvPr/>
        </p:nvPicPr>
        <p:blipFill>
          <a:blip r:embed="rId5"/>
          <a:stretch>
            <a:fillRect/>
          </a:stretch>
        </p:blipFill>
        <p:spPr>
          <a:xfrm>
            <a:off x="6560724" y="1280705"/>
            <a:ext cx="1082145" cy="1082145"/>
          </a:xfrm>
          <a:prstGeom prst="rect">
            <a:avLst/>
          </a:prstGeom>
        </p:spPr>
      </p:pic>
    </p:spTree>
    <p:extLst>
      <p:ext uri="{BB962C8B-B14F-4D97-AF65-F5344CB8AC3E}">
        <p14:creationId xmlns:p14="http://schemas.microsoft.com/office/powerpoint/2010/main" val="2732022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972273"/>
          </a:xfrm>
        </p:spPr>
        <p:txBody>
          <a:bodyPr/>
          <a:lstStyle/>
          <a:p>
            <a:r>
              <a:rPr lang="en-GB" dirty="0"/>
              <a:t>5- </a:t>
            </a:r>
            <a:r>
              <a:rPr lang="en-GB" dirty="0" err="1"/>
              <a:t>Binarization</a:t>
            </a:r>
            <a:r>
              <a:rPr lang="en-GB" dirty="0"/>
              <a:t> Free Layout Analysis for Arabic Historical Documents Using Fully Convolutional Networks </a:t>
            </a:r>
            <a:br>
              <a:rPr lang="en-GB" dirty="0"/>
            </a:br>
            <a:r>
              <a:rPr lang="en-GB" dirty="0">
                <a:solidFill>
                  <a:schemeClr val="tx1"/>
                </a:solidFill>
              </a:rPr>
              <a:t>ASAR 2018</a:t>
            </a:r>
          </a:p>
        </p:txBody>
      </p:sp>
      <p:sp>
        <p:nvSpPr>
          <p:cNvPr id="3" name="Content Placeholder 2"/>
          <p:cNvSpPr>
            <a:spLocks noGrp="1"/>
          </p:cNvSpPr>
          <p:nvPr>
            <p:ph sz="quarter" idx="10"/>
          </p:nvPr>
        </p:nvSpPr>
        <p:spPr>
          <a:xfrm>
            <a:off x="948776" y="1588663"/>
            <a:ext cx="3616323" cy="2934107"/>
          </a:xfrm>
        </p:spPr>
        <p:txBody>
          <a:bodyPr/>
          <a:lstStyle/>
          <a:p>
            <a:r>
              <a:rPr lang="en-US" dirty="0"/>
              <a:t>Tasks carried out:</a:t>
            </a:r>
          </a:p>
          <a:p>
            <a:pPr>
              <a:buClr>
                <a:srgbClr val="006FA1"/>
              </a:buClr>
              <a:buFont typeface="Wingdings" panose="05000000000000000000" pitchFamily="2" charset="2"/>
              <a:buChar char="§"/>
            </a:pPr>
            <a:r>
              <a:rPr lang="en-US" dirty="0"/>
              <a:t>Data preparation</a:t>
            </a:r>
          </a:p>
          <a:p>
            <a:pPr>
              <a:buClr>
                <a:srgbClr val="006FA1"/>
              </a:buClr>
              <a:buFont typeface="Wingdings" panose="05000000000000000000" pitchFamily="2" charset="2"/>
              <a:buChar char="§"/>
            </a:pPr>
            <a:r>
              <a:rPr lang="en-US" b="1" dirty="0"/>
              <a:t>Training FCN</a:t>
            </a:r>
          </a:p>
          <a:p>
            <a:pPr>
              <a:buClr>
                <a:srgbClr val="006FA1"/>
              </a:buClr>
              <a:buFont typeface="Wingdings" panose="05000000000000000000" pitchFamily="2" charset="2"/>
              <a:buChar char="§"/>
            </a:pPr>
            <a:r>
              <a:rPr lang="en-US" b="1" dirty="0"/>
              <a:t>Evaluation</a:t>
            </a:r>
          </a:p>
        </p:txBody>
      </p:sp>
      <p:graphicFrame>
        <p:nvGraphicFramePr>
          <p:cNvPr id="15" name="Table 14"/>
          <p:cNvGraphicFramePr>
            <a:graphicFrameLocks noGrp="1"/>
          </p:cNvGraphicFramePr>
          <p:nvPr>
            <p:extLst>
              <p:ext uri="{D42A27DB-BD31-4B8C-83A1-F6EECF244321}">
                <p14:modId xmlns:p14="http://schemas.microsoft.com/office/powerpoint/2010/main" val="1684450696"/>
              </p:ext>
            </p:extLst>
          </p:nvPr>
        </p:nvGraphicFramePr>
        <p:xfrm>
          <a:off x="282276" y="3094618"/>
          <a:ext cx="4097439" cy="1341120"/>
        </p:xfrm>
        <a:graphic>
          <a:graphicData uri="http://schemas.openxmlformats.org/drawingml/2006/table">
            <a:tbl>
              <a:tblPr firstRow="1" bandRow="1">
                <a:tableStyleId>{5940675A-B579-460E-94D1-54222C63F5DA}</a:tableStyleId>
              </a:tblPr>
              <a:tblGrid>
                <a:gridCol w="1365813">
                  <a:extLst>
                    <a:ext uri="{9D8B030D-6E8A-4147-A177-3AD203B41FA5}">
                      <a16:colId xmlns:a16="http://schemas.microsoft.com/office/drawing/2014/main" val="20000"/>
                    </a:ext>
                  </a:extLst>
                </a:gridCol>
                <a:gridCol w="1365813">
                  <a:extLst>
                    <a:ext uri="{9D8B030D-6E8A-4147-A177-3AD203B41FA5}">
                      <a16:colId xmlns:a16="http://schemas.microsoft.com/office/drawing/2014/main" val="20001"/>
                    </a:ext>
                  </a:extLst>
                </a:gridCol>
                <a:gridCol w="1365813">
                  <a:extLst>
                    <a:ext uri="{9D8B030D-6E8A-4147-A177-3AD203B41FA5}">
                      <a16:colId xmlns:a16="http://schemas.microsoft.com/office/drawing/2014/main" val="20002"/>
                    </a:ext>
                  </a:extLst>
                </a:gridCol>
              </a:tblGrid>
              <a:tr h="273800">
                <a:tc>
                  <a:txBody>
                    <a:bodyPr/>
                    <a:lstStyle/>
                    <a:p>
                      <a:endParaRPr lang="en-GB" sz="1600" dirty="0"/>
                    </a:p>
                  </a:txBody>
                  <a:tcPr/>
                </a:tc>
                <a:tc>
                  <a:txBody>
                    <a:bodyPr/>
                    <a:lstStyle/>
                    <a:p>
                      <a:r>
                        <a:rPr lang="en-US" sz="1600" baseline="0" dirty="0"/>
                        <a:t>Main text</a:t>
                      </a:r>
                      <a:endParaRPr lang="en-GB" sz="1600" dirty="0"/>
                    </a:p>
                  </a:txBody>
                  <a:tcPr/>
                </a:tc>
                <a:tc>
                  <a:txBody>
                    <a:bodyPr/>
                    <a:lstStyle/>
                    <a:p>
                      <a:r>
                        <a:rPr lang="en-US" sz="1600" dirty="0"/>
                        <a:t>Side text</a:t>
                      </a:r>
                      <a:endParaRPr lang="en-GB" sz="1600" dirty="0"/>
                    </a:p>
                  </a:txBody>
                  <a:tcPr/>
                </a:tc>
                <a:extLst>
                  <a:ext uri="{0D108BD9-81ED-4DB2-BD59-A6C34878D82A}">
                    <a16:rowId xmlns:a16="http://schemas.microsoft.com/office/drawing/2014/main" val="10000"/>
                  </a:ext>
                </a:extLst>
              </a:tr>
              <a:tr h="273800">
                <a:tc>
                  <a:txBody>
                    <a:bodyPr/>
                    <a:lstStyle/>
                    <a:p>
                      <a:r>
                        <a:rPr lang="en-US" sz="1600" dirty="0"/>
                        <a:t>Set 1</a:t>
                      </a:r>
                      <a:endParaRPr lang="en-GB" sz="1600" dirty="0"/>
                    </a:p>
                  </a:txBody>
                  <a:tcPr/>
                </a:tc>
                <a:tc>
                  <a:txBody>
                    <a:bodyPr/>
                    <a:lstStyle/>
                    <a:p>
                      <a:r>
                        <a:rPr lang="en-US" sz="1600" dirty="0"/>
                        <a:t>0.90</a:t>
                      </a:r>
                      <a:endParaRPr lang="en-GB" sz="1600" dirty="0"/>
                    </a:p>
                  </a:txBody>
                  <a:tcPr/>
                </a:tc>
                <a:tc>
                  <a:txBody>
                    <a:bodyPr/>
                    <a:lstStyle/>
                    <a:p>
                      <a:r>
                        <a:rPr lang="en-US" sz="1600" dirty="0"/>
                        <a:t>0.68</a:t>
                      </a:r>
                      <a:endParaRPr lang="en-GB" sz="1600" dirty="0"/>
                    </a:p>
                  </a:txBody>
                  <a:tcPr/>
                </a:tc>
                <a:extLst>
                  <a:ext uri="{0D108BD9-81ED-4DB2-BD59-A6C34878D82A}">
                    <a16:rowId xmlns:a16="http://schemas.microsoft.com/office/drawing/2014/main" val="10001"/>
                  </a:ext>
                </a:extLst>
              </a:tr>
              <a:tr h="273800">
                <a:tc>
                  <a:txBody>
                    <a:bodyPr/>
                    <a:lstStyle/>
                    <a:p>
                      <a:r>
                        <a:rPr lang="en-US" sz="1600" dirty="0"/>
                        <a:t>Set 2</a:t>
                      </a:r>
                      <a:endParaRPr lang="en-GB" sz="1600" dirty="0"/>
                    </a:p>
                  </a:txBody>
                  <a:tcPr/>
                </a:tc>
                <a:tc>
                  <a:txBody>
                    <a:bodyPr/>
                    <a:lstStyle/>
                    <a:p>
                      <a:r>
                        <a:rPr lang="en-US" sz="1600" b="1" dirty="0"/>
                        <a:t>0.95</a:t>
                      </a:r>
                      <a:endParaRPr lang="en-GB" sz="1600" b="1" dirty="0"/>
                    </a:p>
                  </a:txBody>
                  <a:tcPr/>
                </a:tc>
                <a:tc>
                  <a:txBody>
                    <a:bodyPr/>
                    <a:lstStyle/>
                    <a:p>
                      <a:r>
                        <a:rPr lang="en-US" sz="1600" dirty="0"/>
                        <a:t>0.80</a:t>
                      </a:r>
                      <a:endParaRPr lang="en-GB" sz="1600" dirty="0"/>
                    </a:p>
                  </a:txBody>
                  <a:tcPr/>
                </a:tc>
                <a:extLst>
                  <a:ext uri="{0D108BD9-81ED-4DB2-BD59-A6C34878D82A}">
                    <a16:rowId xmlns:a16="http://schemas.microsoft.com/office/drawing/2014/main" val="10002"/>
                  </a:ext>
                </a:extLst>
              </a:tr>
              <a:tr h="273800">
                <a:tc>
                  <a:txBody>
                    <a:bodyPr/>
                    <a:lstStyle/>
                    <a:p>
                      <a:r>
                        <a:rPr lang="en-US" sz="1600" dirty="0"/>
                        <a:t>Bukhari</a:t>
                      </a:r>
                      <a:r>
                        <a:rPr lang="en-US" sz="1600" baseline="0" dirty="0"/>
                        <a:t> et al</a:t>
                      </a:r>
                      <a:endParaRPr lang="en-GB" sz="1600" dirty="0"/>
                    </a:p>
                  </a:txBody>
                  <a:tcPr/>
                </a:tc>
                <a:tc>
                  <a:txBody>
                    <a:bodyPr/>
                    <a:lstStyle/>
                    <a:p>
                      <a:r>
                        <a:rPr lang="en-US" sz="1600" b="1" dirty="0"/>
                        <a:t>0.95</a:t>
                      </a:r>
                      <a:endParaRPr lang="en-GB" sz="1600" b="1" dirty="0"/>
                    </a:p>
                  </a:txBody>
                  <a:tcPr/>
                </a:tc>
                <a:tc>
                  <a:txBody>
                    <a:bodyPr/>
                    <a:lstStyle/>
                    <a:p>
                      <a:r>
                        <a:rPr lang="en-US" sz="1600" b="1" dirty="0"/>
                        <a:t>0.95</a:t>
                      </a:r>
                      <a:endParaRPr lang="en-GB" sz="1600" b="1" dirty="0"/>
                    </a:p>
                  </a:txBody>
                  <a:tcPr/>
                </a:tc>
                <a:extLst>
                  <a:ext uri="{0D108BD9-81ED-4DB2-BD59-A6C34878D82A}">
                    <a16:rowId xmlns:a16="http://schemas.microsoft.com/office/drawing/2014/main" val="10003"/>
                  </a:ext>
                </a:extLst>
              </a:tr>
            </a:tbl>
          </a:graphicData>
        </a:graphic>
      </p:graphicFrame>
      <p:sp>
        <p:nvSpPr>
          <p:cNvPr id="16" name="Rectangle 15"/>
          <p:cNvSpPr/>
          <p:nvPr/>
        </p:nvSpPr>
        <p:spPr>
          <a:xfrm>
            <a:off x="1097325" y="4420331"/>
            <a:ext cx="2467342" cy="338554"/>
          </a:xfrm>
          <a:prstGeom prst="rect">
            <a:avLst/>
          </a:prstGeom>
        </p:spPr>
        <p:txBody>
          <a:bodyPr wrap="none">
            <a:spAutoFit/>
          </a:bodyPr>
          <a:lstStyle/>
          <a:p>
            <a:r>
              <a:rPr lang="en-US" sz="1600" b="1" dirty="0"/>
              <a:t>F1 measure on test set </a:t>
            </a:r>
            <a:endParaRPr lang="en-GB" sz="1600" b="1" dirty="0"/>
          </a:p>
        </p:txBody>
      </p:sp>
      <p:pic>
        <p:nvPicPr>
          <p:cNvPr id="17" name="Picture 1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368709" y="1107337"/>
            <a:ext cx="2484746" cy="3312994"/>
          </a:xfrm>
          <a:prstGeom prst="rect">
            <a:avLst/>
          </a:prstGeom>
        </p:spPr>
      </p:pic>
      <p:sp>
        <p:nvSpPr>
          <p:cNvPr id="18" name="Rectangle 17"/>
          <p:cNvSpPr/>
          <p:nvPr/>
        </p:nvSpPr>
        <p:spPr>
          <a:xfrm>
            <a:off x="5611257" y="4420331"/>
            <a:ext cx="1999650" cy="338554"/>
          </a:xfrm>
          <a:prstGeom prst="rect">
            <a:avLst/>
          </a:prstGeom>
        </p:spPr>
        <p:txBody>
          <a:bodyPr wrap="none">
            <a:spAutoFit/>
          </a:bodyPr>
          <a:lstStyle/>
          <a:p>
            <a:r>
              <a:rPr lang="en-US" sz="1600" b="1" dirty="0"/>
              <a:t>A segmented page</a:t>
            </a:r>
            <a:endParaRPr lang="en-GB" sz="1600" b="1" dirty="0"/>
          </a:p>
        </p:txBody>
      </p:sp>
    </p:spTree>
    <p:extLst>
      <p:ext uri="{BB962C8B-B14F-4D97-AF65-F5344CB8AC3E}">
        <p14:creationId xmlns:p14="http://schemas.microsoft.com/office/powerpoint/2010/main" val="37897140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2"/>
            <a:ext cx="7707862" cy="706056"/>
          </a:xfrm>
        </p:spPr>
        <p:txBody>
          <a:bodyPr/>
          <a:lstStyle/>
          <a:p>
            <a:r>
              <a:rPr lang="en-GB" dirty="0"/>
              <a:t>6- Page Layout Analysis Competition</a:t>
            </a:r>
            <a:br>
              <a:rPr lang="en-GB" dirty="0"/>
            </a:br>
            <a:r>
              <a:rPr lang="en-GB" dirty="0">
                <a:solidFill>
                  <a:schemeClr val="tx1"/>
                </a:solidFill>
              </a:rPr>
              <a:t>ASAR 2018 (1</a:t>
            </a:r>
            <a:r>
              <a:rPr lang="en-GB" baseline="30000" dirty="0">
                <a:solidFill>
                  <a:schemeClr val="tx1"/>
                </a:solidFill>
              </a:rPr>
              <a:t>st</a:t>
            </a:r>
            <a:r>
              <a:rPr lang="en-GB" dirty="0">
                <a:solidFill>
                  <a:schemeClr val="tx1"/>
                </a:solidFill>
              </a:rPr>
              <a:t> place in classification challenge)</a:t>
            </a:r>
          </a:p>
        </p:txBody>
      </p:sp>
      <p:sp>
        <p:nvSpPr>
          <p:cNvPr id="3" name="Content Placeholder 2"/>
          <p:cNvSpPr>
            <a:spLocks noGrp="1"/>
          </p:cNvSpPr>
          <p:nvPr>
            <p:ph sz="quarter" idx="10"/>
          </p:nvPr>
        </p:nvSpPr>
        <p:spPr>
          <a:xfrm>
            <a:off x="948776" y="1056230"/>
            <a:ext cx="3616323" cy="2934107"/>
          </a:xfrm>
        </p:spPr>
        <p:txBody>
          <a:bodyPr/>
          <a:lstStyle/>
          <a:p>
            <a:r>
              <a:rPr lang="en-US" dirty="0"/>
              <a:t>Tasks carried out:</a:t>
            </a:r>
          </a:p>
          <a:p>
            <a:pPr>
              <a:buClr>
                <a:srgbClr val="006FA1"/>
              </a:buClr>
              <a:buFont typeface="Wingdings" panose="05000000000000000000" pitchFamily="2" charset="2"/>
              <a:buChar char="§"/>
            </a:pPr>
            <a:r>
              <a:rPr lang="en-US" b="1" dirty="0"/>
              <a:t>Training FCN</a:t>
            </a:r>
          </a:p>
          <a:p>
            <a:pPr>
              <a:buClr>
                <a:srgbClr val="006FA1"/>
              </a:buClr>
              <a:buFont typeface="Wingdings" panose="05000000000000000000" pitchFamily="2" charset="2"/>
              <a:buChar char="§"/>
            </a:pPr>
            <a:r>
              <a:rPr lang="en-US" b="1" dirty="0"/>
              <a:t>Evaluation</a:t>
            </a:r>
          </a:p>
        </p:txBody>
      </p:sp>
      <p:grpSp>
        <p:nvGrpSpPr>
          <p:cNvPr id="7" name="Group 6"/>
          <p:cNvGrpSpPr/>
          <p:nvPr/>
        </p:nvGrpSpPr>
        <p:grpSpPr>
          <a:xfrm>
            <a:off x="133965" y="2225495"/>
            <a:ext cx="4698111" cy="2631404"/>
            <a:chOff x="1729696" y="1037771"/>
            <a:chExt cx="8732608" cy="5058229"/>
          </a:xfrm>
        </p:grpSpPr>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729696" y="1037771"/>
              <a:ext cx="8732608" cy="5058229"/>
            </a:xfrm>
            <a:prstGeom prst="rect">
              <a:avLst/>
            </a:prstGeom>
          </p:spPr>
        </p:pic>
        <p:sp>
          <p:nvSpPr>
            <p:cNvPr id="9" name="Rectangle 8"/>
            <p:cNvSpPr/>
            <p:nvPr/>
          </p:nvSpPr>
          <p:spPr>
            <a:xfrm>
              <a:off x="2685144" y="3233056"/>
              <a:ext cx="6850742" cy="381001"/>
            </a:xfrm>
            <a:prstGeom prst="rect">
              <a:avLst/>
            </a:prstGeom>
            <a:solidFill>
              <a:srgbClr val="5B9BD5">
                <a:alpha val="2784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2685144" y="4934857"/>
              <a:ext cx="6865256" cy="420914"/>
            </a:xfrm>
            <a:prstGeom prst="rect">
              <a:avLst/>
            </a:prstGeom>
            <a:solidFill>
              <a:schemeClr val="accent2">
                <a:alpha val="27843"/>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1" name="Picture 10"/>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91975" y="1427621"/>
            <a:ext cx="2005668" cy="2825225"/>
          </a:xfrm>
          <a:prstGeom prst="rect">
            <a:avLst/>
          </a:prstGeom>
        </p:spPr>
      </p:pic>
      <p:pic>
        <p:nvPicPr>
          <p:cNvPr id="12" name="Picture 11"/>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6871550" y="1427620"/>
            <a:ext cx="2198543" cy="2825226"/>
          </a:xfrm>
          <a:prstGeom prst="rect">
            <a:avLst/>
          </a:prstGeom>
          <a:ln>
            <a:solidFill>
              <a:schemeClr val="tx1"/>
            </a:solidFill>
          </a:ln>
        </p:spPr>
      </p:pic>
      <p:sp>
        <p:nvSpPr>
          <p:cNvPr id="13" name="TextBox 12"/>
          <p:cNvSpPr txBox="1"/>
          <p:nvPr/>
        </p:nvSpPr>
        <p:spPr>
          <a:xfrm>
            <a:off x="5474048" y="1064265"/>
            <a:ext cx="641522" cy="338554"/>
          </a:xfrm>
          <a:prstGeom prst="rect">
            <a:avLst/>
          </a:prstGeom>
          <a:noFill/>
        </p:spPr>
        <p:txBody>
          <a:bodyPr wrap="none" rtlCol="0">
            <a:spAutoFit/>
          </a:bodyPr>
          <a:lstStyle/>
          <a:p>
            <a:r>
              <a:rPr lang="en-US" sz="1600" dirty="0"/>
              <a:t>Input</a:t>
            </a:r>
            <a:endParaRPr lang="en-GB" sz="1600" dirty="0"/>
          </a:p>
        </p:txBody>
      </p:sp>
      <p:sp>
        <p:nvSpPr>
          <p:cNvPr id="14" name="TextBox 13"/>
          <p:cNvSpPr txBox="1"/>
          <p:nvPr/>
        </p:nvSpPr>
        <p:spPr>
          <a:xfrm>
            <a:off x="7569909" y="1085526"/>
            <a:ext cx="801823" cy="338554"/>
          </a:xfrm>
          <a:prstGeom prst="rect">
            <a:avLst/>
          </a:prstGeom>
          <a:noFill/>
        </p:spPr>
        <p:txBody>
          <a:bodyPr wrap="none" rtlCol="0">
            <a:spAutoFit/>
          </a:bodyPr>
          <a:lstStyle/>
          <a:p>
            <a:r>
              <a:rPr lang="en-US" sz="1600" dirty="0"/>
              <a:t>Output</a:t>
            </a:r>
            <a:endParaRPr lang="en-GB" sz="1600" dirty="0"/>
          </a:p>
        </p:txBody>
      </p:sp>
    </p:spTree>
    <p:extLst>
      <p:ext uri="{BB962C8B-B14F-4D97-AF65-F5344CB8AC3E}">
        <p14:creationId xmlns:p14="http://schemas.microsoft.com/office/powerpoint/2010/main" val="20874550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972273"/>
          </a:xfrm>
        </p:spPr>
        <p:txBody>
          <a:bodyPr/>
          <a:lstStyle/>
          <a:p>
            <a:r>
              <a:rPr lang="en-GB" dirty="0"/>
              <a:t>7- Text Line Segmentation for Challenging Handwritten Document Images using Fully Convolutional Network</a:t>
            </a:r>
            <a:br>
              <a:rPr lang="en-GB" dirty="0"/>
            </a:br>
            <a:r>
              <a:rPr lang="en-GB" dirty="0">
                <a:solidFill>
                  <a:schemeClr val="tx1"/>
                </a:solidFill>
              </a:rPr>
              <a:t>ICFHR 2018</a:t>
            </a:r>
          </a:p>
        </p:txBody>
      </p:sp>
      <p:sp>
        <p:nvSpPr>
          <p:cNvPr id="3" name="Content Placeholder 2"/>
          <p:cNvSpPr>
            <a:spLocks noGrp="1"/>
          </p:cNvSpPr>
          <p:nvPr>
            <p:ph sz="quarter" idx="10"/>
          </p:nvPr>
        </p:nvSpPr>
        <p:spPr>
          <a:xfrm>
            <a:off x="948776" y="1588663"/>
            <a:ext cx="3616323" cy="2934107"/>
          </a:xfrm>
        </p:spPr>
        <p:txBody>
          <a:bodyPr/>
          <a:lstStyle/>
          <a:p>
            <a:r>
              <a:rPr lang="en-US" dirty="0"/>
              <a:t>Tasks carried out:</a:t>
            </a:r>
          </a:p>
          <a:p>
            <a:pPr>
              <a:buClr>
                <a:srgbClr val="006FA1"/>
              </a:buClr>
              <a:buFont typeface="Wingdings" panose="05000000000000000000" pitchFamily="2" charset="2"/>
              <a:buChar char="§"/>
            </a:pPr>
            <a:r>
              <a:rPr lang="en-US" b="1" dirty="0"/>
              <a:t>Data preparation</a:t>
            </a:r>
          </a:p>
          <a:p>
            <a:pPr>
              <a:buClr>
                <a:srgbClr val="006FA1"/>
              </a:buClr>
              <a:buFont typeface="Wingdings" panose="05000000000000000000" pitchFamily="2" charset="2"/>
              <a:buChar char="§"/>
            </a:pPr>
            <a:r>
              <a:rPr lang="en-US" dirty="0"/>
              <a:t>Training FCN</a:t>
            </a:r>
          </a:p>
          <a:p>
            <a:pPr>
              <a:buClr>
                <a:srgbClr val="006FA1"/>
              </a:buClr>
              <a:buFont typeface="Wingdings" panose="05000000000000000000" pitchFamily="2" charset="2"/>
              <a:buChar char="§"/>
            </a:pPr>
            <a:r>
              <a:rPr lang="en-US" dirty="0"/>
              <a:t>Code of new metric</a:t>
            </a:r>
          </a:p>
          <a:p>
            <a:pPr>
              <a:buClr>
                <a:srgbClr val="006FA1"/>
              </a:buClr>
              <a:buFont typeface="Wingdings" panose="05000000000000000000" pitchFamily="2" charset="2"/>
              <a:buChar char="§"/>
            </a:pPr>
            <a:r>
              <a:rPr lang="en-US" dirty="0"/>
              <a:t>Evaluation</a:t>
            </a:r>
          </a:p>
        </p:txBody>
      </p:sp>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745620" y="1096664"/>
            <a:ext cx="2986269" cy="3426106"/>
          </a:xfrm>
          <a:prstGeom prst="rect">
            <a:avLst/>
          </a:prstGeom>
        </p:spPr>
      </p:pic>
    </p:spTree>
    <p:extLst>
      <p:ext uri="{BB962C8B-B14F-4D97-AF65-F5344CB8AC3E}">
        <p14:creationId xmlns:p14="http://schemas.microsoft.com/office/powerpoint/2010/main" val="39655122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972273"/>
          </a:xfrm>
        </p:spPr>
        <p:txBody>
          <a:bodyPr/>
          <a:lstStyle/>
          <a:p>
            <a:r>
              <a:rPr lang="en-GB" dirty="0"/>
              <a:t>7- Text Line Segmentation for Challenging Handwritten Document Images using Fully Convolutional Network</a:t>
            </a:r>
            <a:br>
              <a:rPr lang="en-GB" dirty="0"/>
            </a:br>
            <a:r>
              <a:rPr lang="en-GB" dirty="0">
                <a:solidFill>
                  <a:schemeClr val="tx1"/>
                </a:solidFill>
              </a:rPr>
              <a:t>ICFHR 2018</a:t>
            </a:r>
          </a:p>
        </p:txBody>
      </p:sp>
      <p:sp>
        <p:nvSpPr>
          <p:cNvPr id="3" name="Content Placeholder 2"/>
          <p:cNvSpPr>
            <a:spLocks noGrp="1"/>
          </p:cNvSpPr>
          <p:nvPr>
            <p:ph sz="quarter" idx="10"/>
          </p:nvPr>
        </p:nvSpPr>
        <p:spPr>
          <a:xfrm>
            <a:off x="948776" y="1588663"/>
            <a:ext cx="3616323" cy="2934107"/>
          </a:xfrm>
        </p:spPr>
        <p:txBody>
          <a:bodyPr/>
          <a:lstStyle/>
          <a:p>
            <a:r>
              <a:rPr lang="en-US" dirty="0"/>
              <a:t>Tasks carried out:</a:t>
            </a:r>
          </a:p>
          <a:p>
            <a:pPr>
              <a:buClr>
                <a:srgbClr val="006FA1"/>
              </a:buClr>
              <a:buFont typeface="Wingdings" panose="05000000000000000000" pitchFamily="2" charset="2"/>
              <a:buChar char="§"/>
            </a:pPr>
            <a:r>
              <a:rPr lang="en-US" b="1" dirty="0"/>
              <a:t>Data preparation</a:t>
            </a:r>
          </a:p>
          <a:p>
            <a:pPr>
              <a:buClr>
                <a:srgbClr val="006FA1"/>
              </a:buClr>
              <a:buFont typeface="Wingdings" panose="05000000000000000000" pitchFamily="2" charset="2"/>
              <a:buChar char="§"/>
            </a:pPr>
            <a:r>
              <a:rPr lang="en-US" dirty="0"/>
              <a:t>Training FCN</a:t>
            </a:r>
          </a:p>
          <a:p>
            <a:pPr>
              <a:buClr>
                <a:srgbClr val="006FA1"/>
              </a:buClr>
              <a:buFont typeface="Wingdings" panose="05000000000000000000" pitchFamily="2" charset="2"/>
              <a:buChar char="§"/>
            </a:pPr>
            <a:r>
              <a:rPr lang="en-US" dirty="0"/>
              <a:t>Code of new metric</a:t>
            </a:r>
          </a:p>
          <a:p>
            <a:pPr>
              <a:buClr>
                <a:srgbClr val="006FA1"/>
              </a:buClr>
              <a:buFont typeface="Wingdings" panose="05000000000000000000" pitchFamily="2" charset="2"/>
              <a:buChar char="§"/>
            </a:pPr>
            <a:r>
              <a:rPr lang="en-US" dirty="0"/>
              <a:t>Evaluation</a:t>
            </a:r>
          </a:p>
        </p:txBody>
      </p:sp>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335291" y="1400536"/>
            <a:ext cx="5785561" cy="2639028"/>
          </a:xfrm>
          <a:prstGeom prst="rect">
            <a:avLst/>
          </a:prstGeom>
        </p:spPr>
      </p:pic>
      <p:sp>
        <p:nvSpPr>
          <p:cNvPr id="6" name="TextBox 5"/>
          <p:cNvSpPr txBox="1"/>
          <p:nvPr/>
        </p:nvSpPr>
        <p:spPr>
          <a:xfrm>
            <a:off x="3768398" y="4036280"/>
            <a:ext cx="889987" cy="338554"/>
          </a:xfrm>
          <a:prstGeom prst="rect">
            <a:avLst/>
          </a:prstGeom>
          <a:noFill/>
        </p:spPr>
        <p:txBody>
          <a:bodyPr wrap="none" rtlCol="0">
            <a:spAutoFit/>
          </a:bodyPr>
          <a:lstStyle/>
          <a:p>
            <a:r>
              <a:rPr lang="en-US" sz="1600" dirty="0"/>
              <a:t>Original</a:t>
            </a:r>
            <a:endParaRPr lang="en-GB" sz="1600" dirty="0"/>
          </a:p>
        </p:txBody>
      </p:sp>
      <p:sp>
        <p:nvSpPr>
          <p:cNvPr id="7" name="TextBox 6"/>
          <p:cNvSpPr txBox="1"/>
          <p:nvPr/>
        </p:nvSpPr>
        <p:spPr>
          <a:xfrm>
            <a:off x="5563264" y="4038734"/>
            <a:ext cx="1037463" cy="338554"/>
          </a:xfrm>
          <a:prstGeom prst="rect">
            <a:avLst/>
          </a:prstGeom>
          <a:noFill/>
        </p:spPr>
        <p:txBody>
          <a:bodyPr wrap="none" rtlCol="0">
            <a:spAutoFit/>
          </a:bodyPr>
          <a:lstStyle/>
          <a:p>
            <a:r>
              <a:rPr lang="en-US" sz="1600" dirty="0" err="1"/>
              <a:t>Binarized</a:t>
            </a:r>
            <a:endParaRPr lang="en-GB" sz="1600" dirty="0"/>
          </a:p>
        </p:txBody>
      </p:sp>
      <p:sp>
        <p:nvSpPr>
          <p:cNvPr id="8" name="TextBox 7"/>
          <p:cNvSpPr txBox="1"/>
          <p:nvPr/>
        </p:nvSpPr>
        <p:spPr>
          <a:xfrm>
            <a:off x="7317810" y="4040228"/>
            <a:ext cx="1338828" cy="338554"/>
          </a:xfrm>
          <a:prstGeom prst="rect">
            <a:avLst/>
          </a:prstGeom>
          <a:noFill/>
        </p:spPr>
        <p:txBody>
          <a:bodyPr wrap="none" rtlCol="0">
            <a:spAutoFit/>
          </a:bodyPr>
          <a:lstStyle/>
          <a:p>
            <a:r>
              <a:rPr lang="en-US" sz="1600" dirty="0"/>
              <a:t>Ground truth</a:t>
            </a:r>
            <a:endParaRPr lang="en-GB" sz="1600" dirty="0"/>
          </a:p>
        </p:txBody>
      </p:sp>
    </p:spTree>
    <p:extLst>
      <p:ext uri="{BB962C8B-B14F-4D97-AF65-F5344CB8AC3E}">
        <p14:creationId xmlns:p14="http://schemas.microsoft.com/office/powerpoint/2010/main" val="415935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Significance of the work</a:t>
            </a:r>
            <a:endParaRPr lang="en-GB" dirty="0"/>
          </a:p>
        </p:txBody>
      </p:sp>
      <p:pic>
        <p:nvPicPr>
          <p:cNvPr id="24578" name="Picture 2" descr="12 awesome things you probably didn't know about the British Library"/>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48776" y="899464"/>
            <a:ext cx="4964228" cy="371923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6073208" y="2696855"/>
            <a:ext cx="3070792" cy="923330"/>
          </a:xfrm>
          <a:prstGeom prst="rect">
            <a:avLst/>
          </a:prstGeom>
          <a:noFill/>
        </p:spPr>
        <p:txBody>
          <a:bodyPr wrap="square" rtlCol="0">
            <a:spAutoFit/>
          </a:bodyPr>
          <a:lstStyle/>
          <a:p>
            <a:r>
              <a:rPr lang="en-US" dirty="0">
                <a:latin typeface="Arial" panose="020B0604020202020204" pitchFamily="34" charset="0"/>
                <a:ea typeface="SimHei" panose="02010609060101010101" pitchFamily="49" charset="-122"/>
                <a:cs typeface="Arial" panose="020B0604020202020204" pitchFamily="34" charset="0"/>
              </a:rPr>
              <a:t>So far British Library digitized over 30 million documents</a:t>
            </a:r>
            <a:endParaRPr lang="en-GB" dirty="0">
              <a:latin typeface="Arial" panose="020B0604020202020204" pitchFamily="34" charset="0"/>
              <a:ea typeface="SimHei" panose="02010609060101010101" pitchFamily="49" charset="-122"/>
              <a:cs typeface="Arial" panose="020B0604020202020204" pitchFamily="34" charset="0"/>
            </a:endParaRPr>
          </a:p>
        </p:txBody>
      </p:sp>
      <p:sp>
        <p:nvSpPr>
          <p:cNvPr id="18" name="TextBox 17"/>
          <p:cNvSpPr txBox="1"/>
          <p:nvPr/>
        </p:nvSpPr>
        <p:spPr>
          <a:xfrm rot="16200000">
            <a:off x="-526789" y="3143132"/>
            <a:ext cx="2520242" cy="430887"/>
          </a:xfrm>
          <a:prstGeom prst="rect">
            <a:avLst/>
          </a:prstGeom>
          <a:noFill/>
        </p:spPr>
        <p:txBody>
          <a:bodyPr wrap="none" rtlCol="0">
            <a:spAutoFit/>
          </a:bodyPr>
          <a:lstStyle/>
          <a:p>
            <a:r>
              <a:rPr lang="en-US" sz="1100" dirty="0"/>
              <a:t>Retrieved from</a:t>
            </a:r>
          </a:p>
          <a:p>
            <a:r>
              <a:rPr lang="en-US" sz="1100" dirty="0"/>
              <a:t>https://www.bl.uk/digitisation-services</a:t>
            </a:r>
            <a:endParaRPr lang="en-GB" sz="1100" dirty="0"/>
          </a:p>
        </p:txBody>
      </p:sp>
    </p:spTree>
    <p:extLst>
      <p:ext uri="{BB962C8B-B14F-4D97-AF65-F5344CB8AC3E}">
        <p14:creationId xmlns:p14="http://schemas.microsoft.com/office/powerpoint/2010/main" val="12350151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972273"/>
          </a:xfrm>
        </p:spPr>
        <p:txBody>
          <a:bodyPr/>
          <a:lstStyle/>
          <a:p>
            <a:r>
              <a:rPr lang="en-GB" dirty="0"/>
              <a:t>7- Text Line Segmentation for Challenging Handwritten Document Images using Fully Convolutional Network</a:t>
            </a:r>
            <a:br>
              <a:rPr lang="en-GB" dirty="0"/>
            </a:br>
            <a:r>
              <a:rPr lang="en-GB" dirty="0">
                <a:solidFill>
                  <a:schemeClr val="tx1"/>
                </a:solidFill>
              </a:rPr>
              <a:t>ICFHR 2018</a:t>
            </a:r>
          </a:p>
        </p:txBody>
      </p:sp>
      <p:sp>
        <p:nvSpPr>
          <p:cNvPr id="3" name="Content Placeholder 2"/>
          <p:cNvSpPr>
            <a:spLocks noGrp="1"/>
          </p:cNvSpPr>
          <p:nvPr>
            <p:ph sz="quarter" idx="10"/>
          </p:nvPr>
        </p:nvSpPr>
        <p:spPr>
          <a:xfrm>
            <a:off x="948776" y="1588663"/>
            <a:ext cx="3616323" cy="2934107"/>
          </a:xfrm>
        </p:spPr>
        <p:txBody>
          <a:bodyPr/>
          <a:lstStyle/>
          <a:p>
            <a:r>
              <a:rPr lang="en-US" dirty="0"/>
              <a:t>Tasks carried out:</a:t>
            </a:r>
          </a:p>
          <a:p>
            <a:pPr>
              <a:buClr>
                <a:srgbClr val="006FA1"/>
              </a:buClr>
              <a:buFont typeface="Wingdings" panose="05000000000000000000" pitchFamily="2" charset="2"/>
              <a:buChar char="§"/>
            </a:pPr>
            <a:r>
              <a:rPr lang="en-US" dirty="0"/>
              <a:t>Data preparation</a:t>
            </a:r>
          </a:p>
          <a:p>
            <a:pPr>
              <a:buClr>
                <a:srgbClr val="006FA1"/>
              </a:buClr>
              <a:buFont typeface="Wingdings" panose="05000000000000000000" pitchFamily="2" charset="2"/>
              <a:buChar char="§"/>
            </a:pPr>
            <a:r>
              <a:rPr lang="en-US" b="1" dirty="0"/>
              <a:t>Training FCN</a:t>
            </a:r>
          </a:p>
          <a:p>
            <a:pPr>
              <a:buClr>
                <a:srgbClr val="006FA1"/>
              </a:buClr>
              <a:buFont typeface="Wingdings" panose="05000000000000000000" pitchFamily="2" charset="2"/>
              <a:buChar char="§"/>
            </a:pPr>
            <a:r>
              <a:rPr lang="en-US" dirty="0"/>
              <a:t>Code of new metric</a:t>
            </a:r>
          </a:p>
          <a:p>
            <a:pPr>
              <a:buClr>
                <a:srgbClr val="006FA1"/>
              </a:buClr>
              <a:buFont typeface="Wingdings" panose="05000000000000000000" pitchFamily="2" charset="2"/>
              <a:buChar char="§"/>
            </a:pPr>
            <a:r>
              <a:rPr lang="en-US" dirty="0"/>
              <a:t>Evaluation</a:t>
            </a:r>
          </a:p>
        </p:txBody>
      </p:sp>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714248" y="1588663"/>
            <a:ext cx="4942390" cy="2349661"/>
          </a:xfrm>
          <a:prstGeom prst="rect">
            <a:avLst/>
          </a:prstGeom>
        </p:spPr>
      </p:pic>
      <p:sp>
        <p:nvSpPr>
          <p:cNvPr id="6" name="TextBox 5"/>
          <p:cNvSpPr txBox="1"/>
          <p:nvPr/>
        </p:nvSpPr>
        <p:spPr>
          <a:xfrm>
            <a:off x="3345083" y="3938324"/>
            <a:ext cx="5693518" cy="338554"/>
          </a:xfrm>
          <a:prstGeom prst="rect">
            <a:avLst/>
          </a:prstGeom>
          <a:noFill/>
        </p:spPr>
        <p:txBody>
          <a:bodyPr wrap="square" rtlCol="0">
            <a:spAutoFit/>
          </a:bodyPr>
          <a:lstStyle/>
          <a:p>
            <a:r>
              <a:rPr lang="en-US" sz="1600" b="1" dirty="0"/>
              <a:t>Visualization of the filters in the first convolutional layer</a:t>
            </a:r>
            <a:endParaRPr lang="en-GB" sz="1600" b="1" dirty="0"/>
          </a:p>
        </p:txBody>
      </p:sp>
    </p:spTree>
    <p:extLst>
      <p:ext uri="{BB962C8B-B14F-4D97-AF65-F5344CB8AC3E}">
        <p14:creationId xmlns:p14="http://schemas.microsoft.com/office/powerpoint/2010/main" val="20041216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972273"/>
          </a:xfrm>
        </p:spPr>
        <p:txBody>
          <a:bodyPr/>
          <a:lstStyle/>
          <a:p>
            <a:r>
              <a:rPr lang="en-GB" dirty="0"/>
              <a:t>7- Text Line Segmentation for Challenging Handwritten Document Images using Fully Convolutional Network</a:t>
            </a:r>
            <a:br>
              <a:rPr lang="en-GB" dirty="0"/>
            </a:br>
            <a:r>
              <a:rPr lang="en-GB" dirty="0">
                <a:solidFill>
                  <a:schemeClr val="tx1"/>
                </a:solidFill>
              </a:rPr>
              <a:t>ICFHR 2018</a:t>
            </a:r>
          </a:p>
        </p:txBody>
      </p:sp>
      <p:sp>
        <p:nvSpPr>
          <p:cNvPr id="3" name="Content Placeholder 2"/>
          <p:cNvSpPr>
            <a:spLocks noGrp="1"/>
          </p:cNvSpPr>
          <p:nvPr>
            <p:ph sz="quarter" idx="10"/>
          </p:nvPr>
        </p:nvSpPr>
        <p:spPr>
          <a:xfrm>
            <a:off x="948776" y="1588663"/>
            <a:ext cx="3616323" cy="2934107"/>
          </a:xfrm>
        </p:spPr>
        <p:txBody>
          <a:bodyPr/>
          <a:lstStyle/>
          <a:p>
            <a:r>
              <a:rPr lang="en-US" dirty="0"/>
              <a:t>Tasks carried out:</a:t>
            </a:r>
          </a:p>
          <a:p>
            <a:pPr>
              <a:buClr>
                <a:srgbClr val="006FA1"/>
              </a:buClr>
              <a:buFont typeface="Wingdings" panose="05000000000000000000" pitchFamily="2" charset="2"/>
              <a:buChar char="§"/>
            </a:pPr>
            <a:r>
              <a:rPr lang="en-US" dirty="0"/>
              <a:t>Data preparation</a:t>
            </a:r>
          </a:p>
          <a:p>
            <a:pPr>
              <a:buClr>
                <a:srgbClr val="006FA1"/>
              </a:buClr>
              <a:buFont typeface="Wingdings" panose="05000000000000000000" pitchFamily="2" charset="2"/>
              <a:buChar char="§"/>
            </a:pPr>
            <a:r>
              <a:rPr lang="en-US" dirty="0"/>
              <a:t>Training FCN</a:t>
            </a:r>
          </a:p>
          <a:p>
            <a:pPr>
              <a:buClr>
                <a:srgbClr val="006FA1"/>
              </a:buClr>
              <a:buFont typeface="Wingdings" panose="05000000000000000000" pitchFamily="2" charset="2"/>
              <a:buChar char="§"/>
            </a:pPr>
            <a:r>
              <a:rPr lang="en-US" b="1" dirty="0"/>
              <a:t>Code of new metric</a:t>
            </a:r>
          </a:p>
          <a:p>
            <a:pPr>
              <a:buClr>
                <a:srgbClr val="006FA1"/>
              </a:buClr>
              <a:buFont typeface="Wingdings" panose="05000000000000000000" pitchFamily="2" charset="2"/>
              <a:buChar char="§"/>
            </a:pPr>
            <a:r>
              <a:rPr lang="en-US" dirty="0"/>
              <a:t>Evaluation</a:t>
            </a:r>
          </a:p>
        </p:txBody>
      </p:sp>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363656" y="1030147"/>
            <a:ext cx="3345084" cy="3599726"/>
          </a:xfrm>
          <a:prstGeom prst="rect">
            <a:avLst/>
          </a:prstGeom>
        </p:spPr>
      </p:pic>
    </p:spTree>
    <p:extLst>
      <p:ext uri="{BB962C8B-B14F-4D97-AF65-F5344CB8AC3E}">
        <p14:creationId xmlns:p14="http://schemas.microsoft.com/office/powerpoint/2010/main" val="19850568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972273"/>
          </a:xfrm>
        </p:spPr>
        <p:txBody>
          <a:bodyPr/>
          <a:lstStyle/>
          <a:p>
            <a:r>
              <a:rPr lang="en-GB" dirty="0"/>
              <a:t>7- Text Line Segmentation for Challenging Handwritten Document Images using Fully Convolutional Network</a:t>
            </a:r>
            <a:br>
              <a:rPr lang="en-GB" dirty="0"/>
            </a:br>
            <a:r>
              <a:rPr lang="en-GB" dirty="0">
                <a:solidFill>
                  <a:schemeClr val="tx1"/>
                </a:solidFill>
              </a:rPr>
              <a:t>ICFHR 2018</a:t>
            </a:r>
          </a:p>
        </p:txBody>
      </p:sp>
      <p:sp>
        <p:nvSpPr>
          <p:cNvPr id="3" name="Content Placeholder 2"/>
          <p:cNvSpPr>
            <a:spLocks noGrp="1"/>
          </p:cNvSpPr>
          <p:nvPr>
            <p:ph sz="quarter" idx="10"/>
          </p:nvPr>
        </p:nvSpPr>
        <p:spPr>
          <a:xfrm>
            <a:off x="948776" y="1588663"/>
            <a:ext cx="3616323" cy="2934107"/>
          </a:xfrm>
        </p:spPr>
        <p:txBody>
          <a:bodyPr/>
          <a:lstStyle/>
          <a:p>
            <a:r>
              <a:rPr lang="en-US" dirty="0"/>
              <a:t>Tasks carried out:</a:t>
            </a:r>
          </a:p>
          <a:p>
            <a:pPr>
              <a:buClr>
                <a:srgbClr val="006FA1"/>
              </a:buClr>
              <a:buFont typeface="Wingdings" panose="05000000000000000000" pitchFamily="2" charset="2"/>
              <a:buChar char="§"/>
            </a:pPr>
            <a:r>
              <a:rPr lang="en-US" dirty="0"/>
              <a:t>Data preparation</a:t>
            </a:r>
          </a:p>
          <a:p>
            <a:pPr>
              <a:buClr>
                <a:srgbClr val="006FA1"/>
              </a:buClr>
              <a:buFont typeface="Wingdings" panose="05000000000000000000" pitchFamily="2" charset="2"/>
              <a:buChar char="§"/>
            </a:pPr>
            <a:r>
              <a:rPr lang="en-US" dirty="0"/>
              <a:t>Training FCN</a:t>
            </a:r>
          </a:p>
          <a:p>
            <a:pPr>
              <a:buClr>
                <a:srgbClr val="006FA1"/>
              </a:buClr>
              <a:buFont typeface="Wingdings" panose="05000000000000000000" pitchFamily="2" charset="2"/>
              <a:buChar char="§"/>
            </a:pPr>
            <a:r>
              <a:rPr lang="en-US" dirty="0"/>
              <a:t>Code of new metric</a:t>
            </a:r>
          </a:p>
          <a:p>
            <a:pPr>
              <a:buClr>
                <a:srgbClr val="006FA1"/>
              </a:buClr>
              <a:buFont typeface="Wingdings" panose="05000000000000000000" pitchFamily="2" charset="2"/>
              <a:buChar char="§"/>
            </a:pPr>
            <a:r>
              <a:rPr lang="en-US" b="1" dirty="0"/>
              <a:t>Evaluation</a:t>
            </a:r>
          </a:p>
        </p:txBody>
      </p:sp>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738623" y="1886673"/>
            <a:ext cx="4722470" cy="1169043"/>
          </a:xfrm>
          <a:prstGeom prst="rect">
            <a:avLst/>
          </a:prstGeom>
        </p:spPr>
      </p:pic>
    </p:spTree>
    <p:extLst>
      <p:ext uri="{BB962C8B-B14F-4D97-AF65-F5344CB8AC3E}">
        <p14:creationId xmlns:p14="http://schemas.microsoft.com/office/powerpoint/2010/main" val="2782731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972273"/>
          </a:xfrm>
        </p:spPr>
        <p:txBody>
          <a:bodyPr/>
          <a:lstStyle/>
          <a:p>
            <a:r>
              <a:rPr lang="en-GB" dirty="0"/>
              <a:t>8- Competition on Page Layout Analysis of Historical Arabic Scientific Manuscripts</a:t>
            </a:r>
            <a:br>
              <a:rPr lang="en-GB" dirty="0"/>
            </a:br>
            <a:r>
              <a:rPr lang="en-GB" dirty="0">
                <a:solidFill>
                  <a:schemeClr val="tx1"/>
                </a:solidFill>
              </a:rPr>
              <a:t>ICFHR 2018 (Results to be announced)</a:t>
            </a:r>
          </a:p>
        </p:txBody>
      </p:sp>
      <p:sp>
        <p:nvSpPr>
          <p:cNvPr id="3" name="Content Placeholder 2"/>
          <p:cNvSpPr>
            <a:spLocks noGrp="1"/>
          </p:cNvSpPr>
          <p:nvPr>
            <p:ph sz="quarter" idx="10"/>
          </p:nvPr>
        </p:nvSpPr>
        <p:spPr>
          <a:xfrm>
            <a:off x="948776" y="1600238"/>
            <a:ext cx="3616323" cy="2934107"/>
          </a:xfrm>
        </p:spPr>
        <p:txBody>
          <a:bodyPr/>
          <a:lstStyle/>
          <a:p>
            <a:r>
              <a:rPr lang="en-US" dirty="0"/>
              <a:t>Tasks carried out:</a:t>
            </a:r>
          </a:p>
          <a:p>
            <a:pPr>
              <a:buClr>
                <a:srgbClr val="006FA1"/>
              </a:buClr>
              <a:buFont typeface="Wingdings" panose="05000000000000000000" pitchFamily="2" charset="2"/>
              <a:buChar char="§"/>
            </a:pPr>
            <a:r>
              <a:rPr lang="en-US" b="1" dirty="0"/>
              <a:t>Training FCN</a:t>
            </a:r>
          </a:p>
          <a:p>
            <a:pPr>
              <a:buClr>
                <a:srgbClr val="006FA1"/>
              </a:buClr>
              <a:buFont typeface="Wingdings" panose="05000000000000000000" pitchFamily="2" charset="2"/>
              <a:buChar char="§"/>
            </a:pPr>
            <a:r>
              <a:rPr lang="en-US" b="1" dirty="0" err="1"/>
              <a:t>Postprocessing</a:t>
            </a:r>
            <a:endParaRPr lang="en-US" b="1" dirty="0"/>
          </a:p>
        </p:txBody>
      </p:sp>
      <p:pic>
        <p:nvPicPr>
          <p:cNvPr id="9" name="Picture 8"/>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565099" y="1600238"/>
            <a:ext cx="4381345" cy="3053062"/>
          </a:xfrm>
          <a:prstGeom prst="rect">
            <a:avLst/>
          </a:prstGeom>
        </p:spPr>
      </p:pic>
    </p:spTree>
    <p:extLst>
      <p:ext uri="{BB962C8B-B14F-4D97-AF65-F5344CB8AC3E}">
        <p14:creationId xmlns:p14="http://schemas.microsoft.com/office/powerpoint/2010/main" val="36006839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972273"/>
          </a:xfrm>
        </p:spPr>
        <p:txBody>
          <a:bodyPr/>
          <a:lstStyle/>
          <a:p>
            <a:r>
              <a:rPr lang="en-GB" dirty="0"/>
              <a:t>9- Competition on Text Line Segmentation of Historical Arabic Scientific Manuscripts</a:t>
            </a:r>
            <a:br>
              <a:rPr lang="en-GB" dirty="0"/>
            </a:br>
            <a:r>
              <a:rPr lang="en-GB" dirty="0">
                <a:solidFill>
                  <a:schemeClr val="tx1"/>
                </a:solidFill>
              </a:rPr>
              <a:t>ICFHR 2018 (Results to be announced)</a:t>
            </a:r>
          </a:p>
        </p:txBody>
      </p:sp>
      <p:sp>
        <p:nvSpPr>
          <p:cNvPr id="3" name="Content Placeholder 2"/>
          <p:cNvSpPr>
            <a:spLocks noGrp="1"/>
          </p:cNvSpPr>
          <p:nvPr>
            <p:ph sz="quarter" idx="10"/>
          </p:nvPr>
        </p:nvSpPr>
        <p:spPr>
          <a:xfrm>
            <a:off x="948776" y="1600237"/>
            <a:ext cx="3616323" cy="2934107"/>
          </a:xfrm>
        </p:spPr>
        <p:txBody>
          <a:bodyPr/>
          <a:lstStyle/>
          <a:p>
            <a:r>
              <a:rPr lang="en-US" dirty="0"/>
              <a:t>Tasks carried out:</a:t>
            </a:r>
          </a:p>
          <a:p>
            <a:pPr>
              <a:buClr>
                <a:srgbClr val="006FA1"/>
              </a:buClr>
              <a:buFont typeface="Wingdings" panose="05000000000000000000" pitchFamily="2" charset="2"/>
              <a:buChar char="§"/>
            </a:pPr>
            <a:r>
              <a:rPr lang="en-US" b="1" dirty="0"/>
              <a:t>Preprocessing</a:t>
            </a:r>
          </a:p>
          <a:p>
            <a:pPr>
              <a:buClr>
                <a:srgbClr val="006FA1"/>
              </a:buClr>
              <a:buFont typeface="Wingdings" panose="05000000000000000000" pitchFamily="2" charset="2"/>
              <a:buChar char="§"/>
            </a:pPr>
            <a:r>
              <a:rPr lang="en-US" b="1" dirty="0"/>
              <a:t>Run Cohen et al.’s code</a:t>
            </a:r>
          </a:p>
          <a:p>
            <a:pPr>
              <a:buClr>
                <a:srgbClr val="006FA1"/>
              </a:buClr>
              <a:buFont typeface="Wingdings" panose="05000000000000000000" pitchFamily="2" charset="2"/>
              <a:buChar char="§"/>
            </a:pPr>
            <a:r>
              <a:rPr lang="en-US" b="1" dirty="0" err="1"/>
              <a:t>Postprocessing</a:t>
            </a:r>
            <a:endParaRPr lang="en-US" b="1"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802707" y="1600237"/>
            <a:ext cx="4074290" cy="3092757"/>
          </a:xfrm>
          <a:prstGeom prst="rect">
            <a:avLst/>
          </a:prstGeom>
        </p:spPr>
      </p:pic>
    </p:spTree>
    <p:extLst>
      <p:ext uri="{BB962C8B-B14F-4D97-AF65-F5344CB8AC3E}">
        <p14:creationId xmlns:p14="http://schemas.microsoft.com/office/powerpoint/2010/main" val="19086211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972273"/>
          </a:xfrm>
        </p:spPr>
        <p:txBody>
          <a:bodyPr/>
          <a:lstStyle/>
          <a:p>
            <a:r>
              <a:rPr lang="en-GB" dirty="0"/>
              <a:t>10- Using Scale-Space Anisotropic Smoothing for Text Line Extraction in Historical Documents</a:t>
            </a:r>
            <a:br>
              <a:rPr lang="en-GB" dirty="0"/>
            </a:br>
            <a:r>
              <a:rPr lang="en-GB" dirty="0">
                <a:solidFill>
                  <a:schemeClr val="tx1"/>
                </a:solidFill>
              </a:rPr>
              <a:t>IJDAR (submitted)</a:t>
            </a:r>
          </a:p>
        </p:txBody>
      </p:sp>
      <p:sp>
        <p:nvSpPr>
          <p:cNvPr id="3" name="Content Placeholder 2"/>
          <p:cNvSpPr>
            <a:spLocks noGrp="1"/>
          </p:cNvSpPr>
          <p:nvPr>
            <p:ph sz="quarter" idx="10"/>
          </p:nvPr>
        </p:nvSpPr>
        <p:spPr>
          <a:xfrm>
            <a:off x="948776" y="1600238"/>
            <a:ext cx="3616323" cy="2934107"/>
          </a:xfrm>
        </p:spPr>
        <p:txBody>
          <a:bodyPr/>
          <a:lstStyle/>
          <a:p>
            <a:r>
              <a:rPr lang="en-US" dirty="0"/>
              <a:t>Tasks carried out:</a:t>
            </a:r>
          </a:p>
          <a:p>
            <a:pPr>
              <a:buClr>
                <a:srgbClr val="006FA1"/>
              </a:buClr>
              <a:buFont typeface="Wingdings" panose="05000000000000000000" pitchFamily="2" charset="2"/>
              <a:buChar char="§"/>
            </a:pPr>
            <a:r>
              <a:rPr lang="en-US" b="1" dirty="0"/>
              <a:t>Ground truth</a:t>
            </a:r>
          </a:p>
          <a:p>
            <a:pPr>
              <a:buClr>
                <a:srgbClr val="006FA1"/>
              </a:buClr>
              <a:buFont typeface="Wingdings" panose="05000000000000000000" pitchFamily="2" charset="2"/>
              <a:buChar char="§"/>
            </a:pPr>
            <a:r>
              <a:rPr lang="en-US" b="1" dirty="0"/>
              <a:t>Generate outputs using different parameters</a:t>
            </a:r>
          </a:p>
          <a:p>
            <a:pPr>
              <a:buClr>
                <a:srgbClr val="006FA1"/>
              </a:buClr>
              <a:buFont typeface="Wingdings" panose="05000000000000000000" pitchFamily="2" charset="2"/>
              <a:buChar char="§"/>
            </a:pPr>
            <a:r>
              <a:rPr lang="en-US" b="1" dirty="0"/>
              <a:t>Code of new metric</a:t>
            </a:r>
          </a:p>
          <a:p>
            <a:pPr>
              <a:buClr>
                <a:srgbClr val="006FA1"/>
              </a:buClr>
              <a:buFont typeface="Wingdings" panose="05000000000000000000" pitchFamily="2" charset="2"/>
              <a:buChar char="§"/>
            </a:pPr>
            <a:r>
              <a:rPr lang="en-US" b="1" dirty="0"/>
              <a:t>Evaluation</a:t>
            </a:r>
          </a:p>
        </p:txBody>
      </p:sp>
    </p:spTree>
    <p:extLst>
      <p:ext uri="{BB962C8B-B14F-4D97-AF65-F5344CB8AC3E}">
        <p14:creationId xmlns:p14="http://schemas.microsoft.com/office/powerpoint/2010/main" val="35585298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603375" y="2571750"/>
            <a:ext cx="2913063" cy="933450"/>
          </a:xfrm>
        </p:spPr>
        <p:txBody>
          <a:bodyPr>
            <a:normAutofit/>
          </a:bodyPr>
          <a:lstStyle/>
          <a:p>
            <a:pPr eaLnBrk="1" fontAlgn="auto" hangingPunct="1">
              <a:spcAft>
                <a:spcPts val="0"/>
              </a:spcAft>
              <a:buFont typeface="Wingdings" charset="0"/>
              <a:buNone/>
              <a:defRPr/>
            </a:pPr>
            <a:r>
              <a:rPr lang="en-US" sz="1800" dirty="0">
                <a:cs typeface="+mn-cs"/>
              </a:rPr>
              <a:t>Future works</a:t>
            </a:r>
            <a:endParaRPr lang="en-US" sz="1800" dirty="0">
              <a:ea typeface="+mn-ea"/>
              <a:cs typeface="+mn-cs"/>
            </a:endParaRPr>
          </a:p>
        </p:txBody>
      </p:sp>
      <p:pic>
        <p:nvPicPr>
          <p:cNvPr id="6" name="Picture Placeholder 5"/>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a:stretch/>
        </p:blipFill>
        <p:spPr>
          <a:xfrm>
            <a:off x="4699317" y="1051366"/>
            <a:ext cx="3335307" cy="2453834"/>
          </a:xfrm>
          <a:prstGeom prst="rect">
            <a:avLst/>
          </a:prstGeom>
        </p:spPr>
      </p:pic>
    </p:spTree>
    <p:extLst>
      <p:ext uri="{BB962C8B-B14F-4D97-AF65-F5344CB8AC3E}">
        <p14:creationId xmlns:p14="http://schemas.microsoft.com/office/powerpoint/2010/main" val="21384080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416689"/>
          </a:xfrm>
        </p:spPr>
        <p:txBody>
          <a:bodyPr/>
          <a:lstStyle/>
          <a:p>
            <a:r>
              <a:rPr lang="en-GB" dirty="0"/>
              <a:t>Page layout analysis using Siamese CNN</a:t>
            </a:r>
            <a:endParaRPr lang="en-GB" dirty="0">
              <a:solidFill>
                <a:schemeClr val="tx1"/>
              </a:solidFill>
            </a:endParaRPr>
          </a:p>
        </p:txBody>
      </p:sp>
      <p:sp>
        <p:nvSpPr>
          <p:cNvPr id="3" name="Content Placeholder 2"/>
          <p:cNvSpPr>
            <a:spLocks noGrp="1"/>
          </p:cNvSpPr>
          <p:nvPr>
            <p:ph sz="quarter" idx="10"/>
          </p:nvPr>
        </p:nvSpPr>
        <p:spPr>
          <a:xfrm>
            <a:off x="948776" y="1114101"/>
            <a:ext cx="3616323" cy="2934107"/>
          </a:xfrm>
        </p:spPr>
        <p:txBody>
          <a:bodyPr/>
          <a:lstStyle/>
          <a:p>
            <a:r>
              <a:rPr lang="en-US" dirty="0"/>
              <a:t>Tasks carried out:</a:t>
            </a:r>
          </a:p>
          <a:p>
            <a:pPr>
              <a:buClr>
                <a:srgbClr val="006FA1"/>
              </a:buClr>
              <a:buFont typeface="Wingdings" panose="05000000000000000000" pitchFamily="2" charset="2"/>
              <a:buChar char="§"/>
            </a:pPr>
            <a:r>
              <a:rPr lang="en-US" b="1" dirty="0"/>
              <a:t>Data preparation</a:t>
            </a:r>
          </a:p>
          <a:p>
            <a:pPr>
              <a:buClr>
                <a:srgbClr val="006FA1"/>
              </a:buClr>
              <a:buFont typeface="Wingdings" panose="05000000000000000000" pitchFamily="2" charset="2"/>
              <a:buChar char="§"/>
            </a:pPr>
            <a:r>
              <a:rPr lang="en-US" b="1" dirty="0"/>
              <a:t>Training </a:t>
            </a:r>
            <a:r>
              <a:rPr lang="en-US" b="1" dirty="0" err="1"/>
              <a:t>siamese</a:t>
            </a:r>
            <a:r>
              <a:rPr lang="en-US" b="1" dirty="0"/>
              <a:t> CNN</a:t>
            </a:r>
          </a:p>
        </p:txBody>
      </p:sp>
      <p:sp>
        <p:nvSpPr>
          <p:cNvPr id="6" name="TextBox 5"/>
          <p:cNvSpPr txBox="1"/>
          <p:nvPr/>
        </p:nvSpPr>
        <p:spPr>
          <a:xfrm>
            <a:off x="2003761" y="4456461"/>
            <a:ext cx="673582"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Back</a:t>
            </a:r>
            <a:endParaRPr lang="en-GB" sz="1600" b="1" dirty="0">
              <a:latin typeface="+mj-lt"/>
              <a:ea typeface="SimHei" panose="02010609060101010101" pitchFamily="49" charset="-122"/>
              <a:cs typeface="Segoe UI Semilight" panose="020B0402040204020203"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48776" y="2459265"/>
            <a:ext cx="1428750" cy="1428750"/>
          </a:xfrm>
          <a:prstGeom prst="rect">
            <a:avLst/>
          </a:prstGeom>
          <a:ln w="19050">
            <a:solidFill>
              <a:schemeClr val="tx1"/>
            </a:solidFill>
          </a:ln>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11076" y="2729396"/>
            <a:ext cx="1428750" cy="1428750"/>
          </a:xfrm>
          <a:prstGeom prst="rect">
            <a:avLst/>
          </a:prstGeom>
          <a:ln w="19050">
            <a:solidFill>
              <a:schemeClr val="tx1"/>
            </a:solidFill>
          </a:ln>
        </p:spPr>
      </p:pic>
      <p:pic>
        <p:nvPicPr>
          <p:cNvPr id="7" name="Picture 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41163" y="3013124"/>
            <a:ext cx="1428750" cy="1428750"/>
          </a:xfrm>
          <a:prstGeom prst="rect">
            <a:avLst/>
          </a:prstGeom>
          <a:ln w="19050">
            <a:solidFill>
              <a:schemeClr val="tx1"/>
            </a:solidFill>
          </a:ln>
        </p:spPr>
      </p:pic>
      <p:pic>
        <p:nvPicPr>
          <p:cNvPr id="8" name="Picture 7"/>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912837" y="2451657"/>
            <a:ext cx="1428750" cy="1428750"/>
          </a:xfrm>
          <a:prstGeom prst="rect">
            <a:avLst/>
          </a:prstGeom>
          <a:ln w="19050">
            <a:solidFill>
              <a:schemeClr val="tx1"/>
            </a:solidFill>
          </a:ln>
        </p:spPr>
      </p:pic>
      <p:pic>
        <p:nvPicPr>
          <p:cNvPr id="10" name="Picture 9"/>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221145" y="2703359"/>
            <a:ext cx="1428750" cy="1428750"/>
          </a:xfrm>
          <a:prstGeom prst="rect">
            <a:avLst/>
          </a:prstGeom>
          <a:ln w="19050">
            <a:solidFill>
              <a:schemeClr val="tx1"/>
            </a:solidFill>
          </a:ln>
        </p:spPr>
      </p:pic>
      <p:pic>
        <p:nvPicPr>
          <p:cNvPr id="11" name="Picture 10"/>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565099" y="3027711"/>
            <a:ext cx="1428750" cy="1428750"/>
          </a:xfrm>
          <a:prstGeom prst="rect">
            <a:avLst/>
          </a:prstGeom>
          <a:ln w="19050">
            <a:solidFill>
              <a:schemeClr val="tx1"/>
            </a:solidFill>
          </a:ln>
        </p:spPr>
      </p:pic>
      <p:pic>
        <p:nvPicPr>
          <p:cNvPr id="12" name="Picture 11"/>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814785" y="2459265"/>
            <a:ext cx="1428750" cy="1428750"/>
          </a:xfrm>
          <a:prstGeom prst="rect">
            <a:avLst/>
          </a:prstGeom>
          <a:ln w="19050">
            <a:solidFill>
              <a:schemeClr val="tx1"/>
            </a:solidFill>
          </a:ln>
        </p:spPr>
      </p:pic>
      <p:pic>
        <p:nvPicPr>
          <p:cNvPr id="13" name="Picture 12"/>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7130740" y="2760144"/>
            <a:ext cx="1428750" cy="1428750"/>
          </a:xfrm>
          <a:prstGeom prst="rect">
            <a:avLst/>
          </a:prstGeom>
          <a:ln w="19050">
            <a:solidFill>
              <a:schemeClr val="tx1"/>
            </a:solidFill>
          </a:ln>
        </p:spPr>
      </p:pic>
      <p:pic>
        <p:nvPicPr>
          <p:cNvPr id="14" name="Picture 13"/>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7446695" y="3013124"/>
            <a:ext cx="1428750" cy="1428750"/>
          </a:xfrm>
          <a:prstGeom prst="rect">
            <a:avLst/>
          </a:prstGeom>
          <a:ln w="19050">
            <a:solidFill>
              <a:schemeClr val="tx1"/>
            </a:solidFill>
          </a:ln>
        </p:spPr>
      </p:pic>
      <p:sp>
        <p:nvSpPr>
          <p:cNvPr id="15" name="TextBox 14"/>
          <p:cNvSpPr txBox="1"/>
          <p:nvPr/>
        </p:nvSpPr>
        <p:spPr>
          <a:xfrm>
            <a:off x="7898480" y="4459557"/>
            <a:ext cx="617477"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Side</a:t>
            </a:r>
            <a:endParaRPr lang="en-GB" sz="1600" b="1" dirty="0">
              <a:latin typeface="+mj-lt"/>
              <a:ea typeface="SimHei" panose="02010609060101010101" pitchFamily="49" charset="-122"/>
              <a:cs typeface="Segoe UI Semilight" panose="020B0402040204020203" pitchFamily="34" charset="0"/>
            </a:endParaRPr>
          </a:p>
        </p:txBody>
      </p:sp>
      <p:sp>
        <p:nvSpPr>
          <p:cNvPr id="16" name="TextBox 15"/>
          <p:cNvSpPr txBox="1"/>
          <p:nvPr/>
        </p:nvSpPr>
        <p:spPr>
          <a:xfrm>
            <a:off x="4928310" y="4459557"/>
            <a:ext cx="652744" cy="338554"/>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Main</a:t>
            </a:r>
            <a:endParaRPr lang="en-GB" sz="1600" b="1" dirty="0">
              <a:latin typeface="+mj-lt"/>
              <a:ea typeface="SimHei" panose="02010609060101010101" pitchFamily="49" charset="-122"/>
              <a:cs typeface="Segoe UI Semilight" panose="020B0402040204020203" pitchFamily="34" charset="0"/>
            </a:endParaRPr>
          </a:p>
        </p:txBody>
      </p:sp>
    </p:spTree>
    <p:extLst>
      <p:ext uri="{BB962C8B-B14F-4D97-AF65-F5344CB8AC3E}">
        <p14:creationId xmlns:p14="http://schemas.microsoft.com/office/powerpoint/2010/main" val="608172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416689"/>
          </a:xfrm>
        </p:spPr>
        <p:txBody>
          <a:bodyPr/>
          <a:lstStyle/>
          <a:p>
            <a:r>
              <a:rPr lang="en-GB" dirty="0"/>
              <a:t>Unsupervised learning for word spotting</a:t>
            </a:r>
            <a:endParaRPr lang="en-GB" dirty="0">
              <a:solidFill>
                <a:schemeClr val="tx1"/>
              </a:solidFill>
            </a:endParaRPr>
          </a:p>
        </p:txBody>
      </p:sp>
      <p:sp>
        <p:nvSpPr>
          <p:cNvPr id="3" name="Content Placeholder 2"/>
          <p:cNvSpPr>
            <a:spLocks noGrp="1"/>
          </p:cNvSpPr>
          <p:nvPr>
            <p:ph sz="quarter" idx="10"/>
          </p:nvPr>
        </p:nvSpPr>
        <p:spPr>
          <a:xfrm>
            <a:off x="948776" y="1114102"/>
            <a:ext cx="3616323" cy="1536502"/>
          </a:xfrm>
        </p:spPr>
        <p:txBody>
          <a:bodyPr/>
          <a:lstStyle/>
          <a:p>
            <a:r>
              <a:rPr lang="en-US" dirty="0"/>
              <a:t>Tasks carried out:</a:t>
            </a:r>
          </a:p>
          <a:p>
            <a:pPr>
              <a:buClr>
                <a:srgbClr val="006FA1"/>
              </a:buClr>
              <a:buFont typeface="Wingdings" panose="05000000000000000000" pitchFamily="2" charset="2"/>
              <a:buChar char="§"/>
            </a:pPr>
            <a:r>
              <a:rPr lang="en-US" b="1" dirty="0"/>
              <a:t>Unsupervised training</a:t>
            </a:r>
          </a:p>
          <a:p>
            <a:pPr>
              <a:buClr>
                <a:srgbClr val="006FA1"/>
              </a:buClr>
              <a:buFont typeface="Wingdings" panose="05000000000000000000" pitchFamily="2" charset="2"/>
              <a:buChar char="§"/>
            </a:pPr>
            <a:r>
              <a:rPr lang="en-US" dirty="0"/>
              <a:t>Website for human performance evaluation</a:t>
            </a:r>
          </a:p>
        </p:txBody>
      </p:sp>
      <p:sp>
        <p:nvSpPr>
          <p:cNvPr id="6" name="TextBox 5"/>
          <p:cNvSpPr txBox="1"/>
          <p:nvPr/>
        </p:nvSpPr>
        <p:spPr>
          <a:xfrm>
            <a:off x="670809" y="3889163"/>
            <a:ext cx="2820003"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Are these in correct order?</a:t>
            </a:r>
          </a:p>
          <a:p>
            <a:pPr algn="ctr"/>
            <a:r>
              <a:rPr lang="en-US" sz="1600" b="1" dirty="0">
                <a:latin typeface="+mj-lt"/>
                <a:ea typeface="SimHei" panose="02010609060101010101" pitchFamily="49" charset="-122"/>
                <a:cs typeface="Segoe UI Semilight" panose="020B0402040204020203" pitchFamily="34" charset="0"/>
              </a:rPr>
              <a:t>YES</a:t>
            </a:r>
            <a:endParaRPr lang="en-GB" sz="1600" b="1" dirty="0">
              <a:latin typeface="+mj-lt"/>
              <a:ea typeface="SimHei" panose="02010609060101010101" pitchFamily="49" charset="-122"/>
              <a:cs typeface="Segoe UI Semilight" panose="020B0402040204020203" pitchFamily="34" charset="0"/>
            </a:endParaRPr>
          </a:p>
        </p:txBody>
      </p:sp>
      <p:pic>
        <p:nvPicPr>
          <p:cNvPr id="40" name="Picture 3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65099" y="1348692"/>
            <a:ext cx="3556000" cy="1016000"/>
          </a:xfrm>
          <a:prstGeom prst="rect">
            <a:avLst/>
          </a:prstGeom>
        </p:spPr>
      </p:pic>
      <p:sp>
        <p:nvSpPr>
          <p:cNvPr id="42" name="Rectangle 41"/>
          <p:cNvSpPr/>
          <p:nvPr/>
        </p:nvSpPr>
        <p:spPr>
          <a:xfrm>
            <a:off x="4565099" y="1348692"/>
            <a:ext cx="1563829" cy="985148"/>
          </a:xfrm>
          <a:prstGeom prst="rect">
            <a:avLst/>
          </a:prstGeom>
          <a:noFill/>
          <a:ln w="57150">
            <a:solidFill>
              <a:srgbClr val="FF0000"/>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3" name="Rectangle 42"/>
          <p:cNvSpPr/>
          <p:nvPr/>
        </p:nvSpPr>
        <p:spPr>
          <a:xfrm>
            <a:off x="6396690" y="1364118"/>
            <a:ext cx="1563829" cy="985148"/>
          </a:xfrm>
          <a:prstGeom prst="rect">
            <a:avLst/>
          </a:prstGeom>
          <a:noFill/>
          <a:ln w="57150">
            <a:solidFill>
              <a:srgbClr val="FF0000"/>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4" name="Picture 43"/>
          <p:cNvPicPr>
            <a:picLocks noChangeAspect="1"/>
          </p:cNvPicPr>
          <p:nvPr/>
        </p:nvPicPr>
        <p:blipFill rotWithShape="1">
          <a:blip r:embed="rId3">
            <a:extLst>
              <a:ext uri="{28A0092B-C50C-407E-A947-70E740481C1C}">
                <a14:useLocalDpi xmlns:a14="http://schemas.microsoft.com/office/drawing/2010/main"/>
              </a:ext>
            </a:extLst>
          </a:blip>
          <a:srcRect r="54721"/>
          <a:stretch/>
        </p:blipFill>
        <p:spPr>
          <a:xfrm>
            <a:off x="356400" y="2784168"/>
            <a:ext cx="1610128" cy="1016000"/>
          </a:xfrm>
          <a:prstGeom prst="rect">
            <a:avLst/>
          </a:prstGeom>
        </p:spPr>
      </p:pic>
      <p:pic>
        <p:nvPicPr>
          <p:cNvPr id="45" name="Picture 44"/>
          <p:cNvPicPr>
            <a:picLocks noChangeAspect="1"/>
          </p:cNvPicPr>
          <p:nvPr/>
        </p:nvPicPr>
        <p:blipFill rotWithShape="1">
          <a:blip r:embed="rId3">
            <a:extLst>
              <a:ext uri="{28A0092B-C50C-407E-A947-70E740481C1C}">
                <a14:useLocalDpi xmlns:a14="http://schemas.microsoft.com/office/drawing/2010/main"/>
              </a:ext>
            </a:extLst>
          </a:blip>
          <a:srcRect l="51464"/>
          <a:stretch/>
        </p:blipFill>
        <p:spPr>
          <a:xfrm>
            <a:off x="2186446" y="2772254"/>
            <a:ext cx="1725953" cy="1016000"/>
          </a:xfrm>
          <a:prstGeom prst="rect">
            <a:avLst/>
          </a:prstGeom>
        </p:spPr>
      </p:pic>
      <p:sp>
        <p:nvSpPr>
          <p:cNvPr id="46" name="TextBox 45"/>
          <p:cNvSpPr txBox="1"/>
          <p:nvPr/>
        </p:nvSpPr>
        <p:spPr>
          <a:xfrm>
            <a:off x="5638273" y="3877249"/>
            <a:ext cx="2820003"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Are these in correct order?</a:t>
            </a:r>
          </a:p>
          <a:p>
            <a:pPr algn="ctr"/>
            <a:r>
              <a:rPr lang="en-US" sz="1600" b="1" dirty="0">
                <a:latin typeface="+mj-lt"/>
                <a:ea typeface="SimHei" panose="02010609060101010101" pitchFamily="49" charset="-122"/>
                <a:cs typeface="Segoe UI Semilight" panose="020B0402040204020203" pitchFamily="34" charset="0"/>
              </a:rPr>
              <a:t>NO</a:t>
            </a:r>
            <a:endParaRPr lang="en-GB" sz="1600" b="1" dirty="0">
              <a:latin typeface="+mj-lt"/>
              <a:ea typeface="SimHei" panose="02010609060101010101" pitchFamily="49" charset="-122"/>
              <a:cs typeface="Segoe UI Semilight" panose="020B0402040204020203" pitchFamily="34" charset="0"/>
            </a:endParaRPr>
          </a:p>
        </p:txBody>
      </p:sp>
      <p:pic>
        <p:nvPicPr>
          <p:cNvPr id="47" name="Picture 46"/>
          <p:cNvPicPr>
            <a:picLocks noChangeAspect="1"/>
          </p:cNvPicPr>
          <p:nvPr/>
        </p:nvPicPr>
        <p:blipFill rotWithShape="1">
          <a:blip r:embed="rId3">
            <a:extLst>
              <a:ext uri="{28A0092B-C50C-407E-A947-70E740481C1C}">
                <a14:useLocalDpi xmlns:a14="http://schemas.microsoft.com/office/drawing/2010/main"/>
              </a:ext>
            </a:extLst>
          </a:blip>
          <a:srcRect r="54721"/>
          <a:stretch/>
        </p:blipFill>
        <p:spPr>
          <a:xfrm>
            <a:off x="7196177" y="2760340"/>
            <a:ext cx="1610128" cy="1016000"/>
          </a:xfrm>
          <a:prstGeom prst="rect">
            <a:avLst/>
          </a:prstGeom>
        </p:spPr>
      </p:pic>
      <p:pic>
        <p:nvPicPr>
          <p:cNvPr id="48" name="Picture 47"/>
          <p:cNvPicPr>
            <a:picLocks noChangeAspect="1"/>
          </p:cNvPicPr>
          <p:nvPr/>
        </p:nvPicPr>
        <p:blipFill rotWithShape="1">
          <a:blip r:embed="rId3">
            <a:extLst>
              <a:ext uri="{28A0092B-C50C-407E-A947-70E740481C1C}">
                <a14:useLocalDpi xmlns:a14="http://schemas.microsoft.com/office/drawing/2010/main"/>
              </a:ext>
            </a:extLst>
          </a:blip>
          <a:srcRect l="51464"/>
          <a:stretch/>
        </p:blipFill>
        <p:spPr>
          <a:xfrm>
            <a:off x="5250306" y="2760340"/>
            <a:ext cx="1725953" cy="1016000"/>
          </a:xfrm>
          <a:prstGeom prst="rect">
            <a:avLst/>
          </a:prstGeom>
        </p:spPr>
      </p:pic>
    </p:spTree>
    <p:extLst>
      <p:ext uri="{BB962C8B-B14F-4D97-AF65-F5344CB8AC3E}">
        <p14:creationId xmlns:p14="http://schemas.microsoft.com/office/powerpoint/2010/main" val="14239012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416689"/>
          </a:xfrm>
        </p:spPr>
        <p:txBody>
          <a:bodyPr/>
          <a:lstStyle/>
          <a:p>
            <a:r>
              <a:rPr lang="en-GB" dirty="0"/>
              <a:t>Unsupervised learning for word spotting</a:t>
            </a:r>
            <a:endParaRPr lang="en-GB" dirty="0">
              <a:solidFill>
                <a:schemeClr val="tx1"/>
              </a:solidFill>
            </a:endParaRPr>
          </a:p>
        </p:txBody>
      </p:sp>
      <p:sp>
        <p:nvSpPr>
          <p:cNvPr id="3" name="Content Placeholder 2"/>
          <p:cNvSpPr>
            <a:spLocks noGrp="1"/>
          </p:cNvSpPr>
          <p:nvPr>
            <p:ph sz="quarter" idx="10"/>
          </p:nvPr>
        </p:nvSpPr>
        <p:spPr>
          <a:xfrm>
            <a:off x="948776" y="1114102"/>
            <a:ext cx="3616323" cy="1536502"/>
          </a:xfrm>
        </p:spPr>
        <p:txBody>
          <a:bodyPr/>
          <a:lstStyle/>
          <a:p>
            <a:r>
              <a:rPr lang="en-US" dirty="0"/>
              <a:t>Tasks carried out:</a:t>
            </a:r>
          </a:p>
          <a:p>
            <a:pPr>
              <a:buClr>
                <a:srgbClr val="006FA1"/>
              </a:buClr>
              <a:buFont typeface="Wingdings" panose="05000000000000000000" pitchFamily="2" charset="2"/>
              <a:buChar char="§"/>
            </a:pPr>
            <a:r>
              <a:rPr lang="en-US" b="1" dirty="0"/>
              <a:t>Unsupervised training</a:t>
            </a:r>
          </a:p>
          <a:p>
            <a:pPr>
              <a:buClr>
                <a:srgbClr val="006FA1"/>
              </a:buClr>
              <a:buFont typeface="Wingdings" panose="05000000000000000000" pitchFamily="2" charset="2"/>
              <a:buChar char="§"/>
            </a:pPr>
            <a:r>
              <a:rPr lang="en-US" dirty="0"/>
              <a:t>Website for human performance evaluation</a:t>
            </a:r>
          </a:p>
        </p:txBody>
      </p:sp>
      <p:grpSp>
        <p:nvGrpSpPr>
          <p:cNvPr id="37" name="Group 36"/>
          <p:cNvGrpSpPr/>
          <p:nvPr/>
        </p:nvGrpSpPr>
        <p:grpSpPr>
          <a:xfrm>
            <a:off x="2161707" y="2650604"/>
            <a:ext cx="5239508" cy="1527497"/>
            <a:chOff x="4802707" y="1088021"/>
            <a:chExt cx="3710097" cy="1081621"/>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44156" y="1489424"/>
              <a:ext cx="285750" cy="28575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16044" y="1489424"/>
              <a:ext cx="285750" cy="285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227054" y="1860743"/>
              <a:ext cx="285750" cy="28575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227054" y="1485957"/>
              <a:ext cx="285750" cy="28575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227054" y="1088021"/>
              <a:ext cx="285750" cy="285750"/>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846571" y="1860743"/>
              <a:ext cx="285750" cy="285750"/>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7846571" y="1487422"/>
              <a:ext cx="285750" cy="285750"/>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7846571" y="1088021"/>
              <a:ext cx="285750" cy="285750"/>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7466088" y="1860743"/>
              <a:ext cx="285750" cy="285750"/>
            </a:xfrm>
            <a:prstGeom prst="rect">
              <a:avLst/>
            </a:prstGeom>
          </p:spPr>
        </p:pic>
        <p:pic>
          <p:nvPicPr>
            <p:cNvPr id="14" name="Picture 13"/>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7085605" y="1101061"/>
              <a:ext cx="285750" cy="285750"/>
            </a:xfrm>
            <a:prstGeom prst="rect">
              <a:avLst/>
            </a:prstGeom>
          </p:spPr>
        </p:pic>
        <p:pic>
          <p:nvPicPr>
            <p:cNvPr id="15" name="Picture 14"/>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6705122" y="1883892"/>
              <a:ext cx="285750" cy="285750"/>
            </a:xfrm>
            <a:prstGeom prst="rect">
              <a:avLst/>
            </a:prstGeom>
          </p:spPr>
        </p:pic>
        <p:pic>
          <p:nvPicPr>
            <p:cNvPr id="16" name="Picture 15"/>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6705122" y="1487422"/>
              <a:ext cx="285750" cy="285750"/>
            </a:xfrm>
            <a:prstGeom prst="rect">
              <a:avLst/>
            </a:prstGeom>
          </p:spPr>
        </p:pic>
        <p:pic>
          <p:nvPicPr>
            <p:cNvPr id="17" name="Picture 16"/>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6705122" y="1098938"/>
              <a:ext cx="285750" cy="285750"/>
            </a:xfrm>
            <a:prstGeom prst="rect">
              <a:avLst/>
            </a:prstGeom>
          </p:spPr>
        </p:pic>
        <p:pic>
          <p:nvPicPr>
            <p:cNvPr id="18" name="Picture 17"/>
            <p:cNvPicPr>
              <a:picLocks noChangeAspect="1"/>
            </p:cNvPicPr>
            <p:nvPr/>
          </p:nvPicPr>
          <p:blipFill>
            <a:blip r:embed="rId16">
              <a:extLst>
                <a:ext uri="{28A0092B-C50C-407E-A947-70E740481C1C}">
                  <a14:useLocalDpi xmlns:a14="http://schemas.microsoft.com/office/drawing/2010/main"/>
                </a:ext>
              </a:extLst>
            </a:blip>
            <a:stretch>
              <a:fillRect/>
            </a:stretch>
          </p:blipFill>
          <p:spPr>
            <a:xfrm>
              <a:off x="6324639" y="1873783"/>
              <a:ext cx="285750" cy="285750"/>
            </a:xfrm>
            <a:prstGeom prst="rect">
              <a:avLst/>
            </a:prstGeom>
          </p:spPr>
        </p:pic>
        <p:pic>
          <p:nvPicPr>
            <p:cNvPr id="19" name="Picture 18"/>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6324639" y="1487422"/>
              <a:ext cx="285750" cy="285750"/>
            </a:xfrm>
            <a:prstGeom prst="rect">
              <a:avLst/>
            </a:prstGeom>
          </p:spPr>
        </p:pic>
        <p:pic>
          <p:nvPicPr>
            <p:cNvPr id="20" name="Picture 19"/>
            <p:cNvPicPr>
              <a:picLocks noChangeAspect="1"/>
            </p:cNvPicPr>
            <p:nvPr/>
          </p:nvPicPr>
          <p:blipFill>
            <a:blip r:embed="rId18">
              <a:extLst>
                <a:ext uri="{28A0092B-C50C-407E-A947-70E740481C1C}">
                  <a14:useLocalDpi xmlns:a14="http://schemas.microsoft.com/office/drawing/2010/main"/>
                </a:ext>
              </a:extLst>
            </a:blip>
            <a:stretch>
              <a:fillRect/>
            </a:stretch>
          </p:blipFill>
          <p:spPr>
            <a:xfrm>
              <a:off x="6324639" y="1088021"/>
              <a:ext cx="285750" cy="285750"/>
            </a:xfrm>
            <a:prstGeom prst="rect">
              <a:avLst/>
            </a:prstGeom>
          </p:spPr>
        </p:pic>
        <p:pic>
          <p:nvPicPr>
            <p:cNvPr id="21" name="Picture 20"/>
            <p:cNvPicPr>
              <a:picLocks noChangeAspect="1"/>
            </p:cNvPicPr>
            <p:nvPr/>
          </p:nvPicPr>
          <p:blipFill>
            <a:blip r:embed="rId19">
              <a:extLst>
                <a:ext uri="{28A0092B-C50C-407E-A947-70E740481C1C}">
                  <a14:useLocalDpi xmlns:a14="http://schemas.microsoft.com/office/drawing/2010/main"/>
                </a:ext>
              </a:extLst>
            </a:blip>
            <a:stretch>
              <a:fillRect/>
            </a:stretch>
          </p:blipFill>
          <p:spPr>
            <a:xfrm>
              <a:off x="5944156" y="1873783"/>
              <a:ext cx="285750" cy="285750"/>
            </a:xfrm>
            <a:prstGeom prst="rect">
              <a:avLst/>
            </a:prstGeom>
          </p:spPr>
        </p:pic>
        <p:pic>
          <p:nvPicPr>
            <p:cNvPr id="23" name="Picture 22"/>
            <p:cNvPicPr>
              <a:picLocks noChangeAspect="1"/>
            </p:cNvPicPr>
            <p:nvPr/>
          </p:nvPicPr>
          <p:blipFill>
            <a:blip r:embed="rId20">
              <a:extLst>
                <a:ext uri="{28A0092B-C50C-407E-A947-70E740481C1C}">
                  <a14:useLocalDpi xmlns:a14="http://schemas.microsoft.com/office/drawing/2010/main"/>
                </a:ext>
              </a:extLst>
            </a:blip>
            <a:stretch>
              <a:fillRect/>
            </a:stretch>
          </p:blipFill>
          <p:spPr>
            <a:xfrm>
              <a:off x="5944156" y="1101061"/>
              <a:ext cx="285750" cy="285750"/>
            </a:xfrm>
            <a:prstGeom prst="rect">
              <a:avLst/>
            </a:prstGeom>
          </p:spPr>
        </p:pic>
        <p:pic>
          <p:nvPicPr>
            <p:cNvPr id="24" name="Picture 23"/>
            <p:cNvPicPr>
              <a:picLocks noChangeAspect="1"/>
            </p:cNvPicPr>
            <p:nvPr/>
          </p:nvPicPr>
          <p:blipFill>
            <a:blip r:embed="rId21">
              <a:extLst>
                <a:ext uri="{28A0092B-C50C-407E-A947-70E740481C1C}">
                  <a14:useLocalDpi xmlns:a14="http://schemas.microsoft.com/office/drawing/2010/main"/>
                </a:ext>
              </a:extLst>
            </a:blip>
            <a:stretch>
              <a:fillRect/>
            </a:stretch>
          </p:blipFill>
          <p:spPr>
            <a:xfrm>
              <a:off x="5563673" y="1873783"/>
              <a:ext cx="285750" cy="285750"/>
            </a:xfrm>
            <a:prstGeom prst="rect">
              <a:avLst/>
            </a:prstGeom>
          </p:spPr>
        </p:pic>
        <p:pic>
          <p:nvPicPr>
            <p:cNvPr id="25" name="Picture 24"/>
            <p:cNvPicPr>
              <a:picLocks noChangeAspect="1"/>
            </p:cNvPicPr>
            <p:nvPr/>
          </p:nvPicPr>
          <p:blipFill>
            <a:blip r:embed="rId22">
              <a:extLst>
                <a:ext uri="{28A0092B-C50C-407E-A947-70E740481C1C}">
                  <a14:useLocalDpi xmlns:a14="http://schemas.microsoft.com/office/drawing/2010/main"/>
                </a:ext>
              </a:extLst>
            </a:blip>
            <a:stretch>
              <a:fillRect/>
            </a:stretch>
          </p:blipFill>
          <p:spPr>
            <a:xfrm>
              <a:off x="5563673" y="1487422"/>
              <a:ext cx="285750" cy="285750"/>
            </a:xfrm>
            <a:prstGeom prst="rect">
              <a:avLst/>
            </a:prstGeom>
          </p:spPr>
        </p:pic>
        <p:pic>
          <p:nvPicPr>
            <p:cNvPr id="26" name="Picture 25"/>
            <p:cNvPicPr>
              <a:picLocks noChangeAspect="1"/>
            </p:cNvPicPr>
            <p:nvPr/>
          </p:nvPicPr>
          <p:blipFill>
            <a:blip r:embed="rId23">
              <a:extLst>
                <a:ext uri="{28A0092B-C50C-407E-A947-70E740481C1C}">
                  <a14:useLocalDpi xmlns:a14="http://schemas.microsoft.com/office/drawing/2010/main"/>
                </a:ext>
              </a:extLst>
            </a:blip>
            <a:stretch>
              <a:fillRect/>
            </a:stretch>
          </p:blipFill>
          <p:spPr>
            <a:xfrm>
              <a:off x="5563673" y="1101061"/>
              <a:ext cx="285750" cy="285750"/>
            </a:xfrm>
            <a:prstGeom prst="rect">
              <a:avLst/>
            </a:prstGeom>
          </p:spPr>
        </p:pic>
        <p:pic>
          <p:nvPicPr>
            <p:cNvPr id="27" name="Picture 26"/>
            <p:cNvPicPr>
              <a:picLocks noChangeAspect="1"/>
            </p:cNvPicPr>
            <p:nvPr/>
          </p:nvPicPr>
          <p:blipFill>
            <a:blip r:embed="rId24">
              <a:extLst>
                <a:ext uri="{28A0092B-C50C-407E-A947-70E740481C1C}">
                  <a14:useLocalDpi xmlns:a14="http://schemas.microsoft.com/office/drawing/2010/main"/>
                </a:ext>
              </a:extLst>
            </a:blip>
            <a:stretch>
              <a:fillRect/>
            </a:stretch>
          </p:blipFill>
          <p:spPr>
            <a:xfrm>
              <a:off x="5183190" y="1860743"/>
              <a:ext cx="285750" cy="285750"/>
            </a:xfrm>
            <a:prstGeom prst="rect">
              <a:avLst/>
            </a:prstGeom>
          </p:spPr>
        </p:pic>
        <p:pic>
          <p:nvPicPr>
            <p:cNvPr id="28" name="Picture 27"/>
            <p:cNvPicPr>
              <a:picLocks noChangeAspect="1"/>
            </p:cNvPicPr>
            <p:nvPr/>
          </p:nvPicPr>
          <p:blipFill>
            <a:blip r:embed="rId25">
              <a:extLst>
                <a:ext uri="{28A0092B-C50C-407E-A947-70E740481C1C}">
                  <a14:useLocalDpi xmlns:a14="http://schemas.microsoft.com/office/drawing/2010/main"/>
                </a:ext>
              </a:extLst>
            </a:blip>
            <a:stretch>
              <a:fillRect/>
            </a:stretch>
          </p:blipFill>
          <p:spPr>
            <a:xfrm>
              <a:off x="5183190" y="1487422"/>
              <a:ext cx="285750" cy="285750"/>
            </a:xfrm>
            <a:prstGeom prst="rect">
              <a:avLst/>
            </a:prstGeom>
          </p:spPr>
        </p:pic>
        <p:pic>
          <p:nvPicPr>
            <p:cNvPr id="29" name="Picture 28"/>
            <p:cNvPicPr>
              <a:picLocks noChangeAspect="1"/>
            </p:cNvPicPr>
            <p:nvPr/>
          </p:nvPicPr>
          <p:blipFill>
            <a:blip r:embed="rId26">
              <a:extLst>
                <a:ext uri="{28A0092B-C50C-407E-A947-70E740481C1C}">
                  <a14:useLocalDpi xmlns:a14="http://schemas.microsoft.com/office/drawing/2010/main"/>
                </a:ext>
              </a:extLst>
            </a:blip>
            <a:stretch>
              <a:fillRect/>
            </a:stretch>
          </p:blipFill>
          <p:spPr>
            <a:xfrm>
              <a:off x="5183190" y="1114101"/>
              <a:ext cx="285750" cy="285750"/>
            </a:xfrm>
            <a:prstGeom prst="rect">
              <a:avLst/>
            </a:prstGeom>
          </p:spPr>
        </p:pic>
        <p:pic>
          <p:nvPicPr>
            <p:cNvPr id="30" name="Picture 29"/>
            <p:cNvPicPr>
              <a:picLocks noChangeAspect="1"/>
            </p:cNvPicPr>
            <p:nvPr/>
          </p:nvPicPr>
          <p:blipFill>
            <a:blip r:embed="rId27">
              <a:extLst>
                <a:ext uri="{28A0092B-C50C-407E-A947-70E740481C1C}">
                  <a14:useLocalDpi xmlns:a14="http://schemas.microsoft.com/office/drawing/2010/main"/>
                </a:ext>
              </a:extLst>
            </a:blip>
            <a:stretch>
              <a:fillRect/>
            </a:stretch>
          </p:blipFill>
          <p:spPr>
            <a:xfrm>
              <a:off x="4802707" y="1860743"/>
              <a:ext cx="285750" cy="285750"/>
            </a:xfrm>
            <a:prstGeom prst="rect">
              <a:avLst/>
            </a:prstGeom>
          </p:spPr>
        </p:pic>
        <p:pic>
          <p:nvPicPr>
            <p:cNvPr id="32" name="Picture 31"/>
            <p:cNvPicPr>
              <a:picLocks noChangeAspect="1"/>
            </p:cNvPicPr>
            <p:nvPr/>
          </p:nvPicPr>
          <p:blipFill>
            <a:blip r:embed="rId28">
              <a:extLst>
                <a:ext uri="{28A0092B-C50C-407E-A947-70E740481C1C}">
                  <a14:useLocalDpi xmlns:a14="http://schemas.microsoft.com/office/drawing/2010/main"/>
                </a:ext>
              </a:extLst>
            </a:blip>
            <a:stretch>
              <a:fillRect/>
            </a:stretch>
          </p:blipFill>
          <p:spPr>
            <a:xfrm>
              <a:off x="4802707" y="1114101"/>
              <a:ext cx="285750" cy="285750"/>
            </a:xfrm>
            <a:prstGeom prst="rect">
              <a:avLst/>
            </a:prstGeom>
          </p:spPr>
        </p:pic>
        <p:pic>
          <p:nvPicPr>
            <p:cNvPr id="33" name="Picture 32"/>
            <p:cNvPicPr>
              <a:picLocks noChangeAspect="1"/>
            </p:cNvPicPr>
            <p:nvPr/>
          </p:nvPicPr>
          <p:blipFill>
            <a:blip r:embed="rId23">
              <a:extLst>
                <a:ext uri="{28A0092B-C50C-407E-A947-70E740481C1C}">
                  <a14:useLocalDpi xmlns:a14="http://schemas.microsoft.com/office/drawing/2010/main"/>
                </a:ext>
              </a:extLst>
            </a:blip>
            <a:stretch>
              <a:fillRect/>
            </a:stretch>
          </p:blipFill>
          <p:spPr>
            <a:xfrm>
              <a:off x="7466088" y="1489424"/>
              <a:ext cx="285750" cy="285750"/>
            </a:xfrm>
            <a:prstGeom prst="rect">
              <a:avLst/>
            </a:prstGeom>
          </p:spPr>
        </p:pic>
        <p:pic>
          <p:nvPicPr>
            <p:cNvPr id="34" name="Picture 33"/>
            <p:cNvPicPr>
              <a:picLocks noChangeAspect="1"/>
            </p:cNvPicPr>
            <p:nvPr/>
          </p:nvPicPr>
          <p:blipFill>
            <a:blip r:embed="rId29">
              <a:extLst>
                <a:ext uri="{28A0092B-C50C-407E-A947-70E740481C1C}">
                  <a14:useLocalDpi xmlns:a14="http://schemas.microsoft.com/office/drawing/2010/main"/>
                </a:ext>
              </a:extLst>
            </a:blip>
            <a:stretch>
              <a:fillRect/>
            </a:stretch>
          </p:blipFill>
          <p:spPr>
            <a:xfrm>
              <a:off x="7466088" y="1101061"/>
              <a:ext cx="285750" cy="285750"/>
            </a:xfrm>
            <a:prstGeom prst="rect">
              <a:avLst/>
            </a:prstGeom>
          </p:spPr>
        </p:pic>
        <p:pic>
          <p:nvPicPr>
            <p:cNvPr id="35" name="Picture 34"/>
            <p:cNvPicPr>
              <a:picLocks noChangeAspect="1"/>
            </p:cNvPicPr>
            <p:nvPr/>
          </p:nvPicPr>
          <p:blipFill>
            <a:blip r:embed="rId30">
              <a:extLst>
                <a:ext uri="{28A0092B-C50C-407E-A947-70E740481C1C}">
                  <a14:useLocalDpi xmlns:a14="http://schemas.microsoft.com/office/drawing/2010/main"/>
                </a:ext>
              </a:extLst>
            </a:blip>
            <a:stretch>
              <a:fillRect/>
            </a:stretch>
          </p:blipFill>
          <p:spPr>
            <a:xfrm>
              <a:off x="7074030" y="1873783"/>
              <a:ext cx="285750" cy="285750"/>
            </a:xfrm>
            <a:prstGeom prst="rect">
              <a:avLst/>
            </a:prstGeom>
          </p:spPr>
        </p:pic>
        <p:pic>
          <p:nvPicPr>
            <p:cNvPr id="36" name="Picture 35"/>
            <p:cNvPicPr>
              <a:picLocks noChangeAspect="1"/>
            </p:cNvPicPr>
            <p:nvPr/>
          </p:nvPicPr>
          <p:blipFill>
            <a:blip r:embed="rId31">
              <a:extLst>
                <a:ext uri="{28A0092B-C50C-407E-A947-70E740481C1C}">
                  <a14:useLocalDpi xmlns:a14="http://schemas.microsoft.com/office/drawing/2010/main"/>
                </a:ext>
              </a:extLst>
            </a:blip>
            <a:stretch>
              <a:fillRect/>
            </a:stretch>
          </p:blipFill>
          <p:spPr>
            <a:xfrm>
              <a:off x="7085605" y="1487422"/>
              <a:ext cx="285750" cy="285750"/>
            </a:xfrm>
            <a:prstGeom prst="rect">
              <a:avLst/>
            </a:prstGeom>
          </p:spPr>
        </p:pic>
      </p:grpSp>
      <p:sp>
        <p:nvSpPr>
          <p:cNvPr id="39" name="TextBox 38"/>
          <p:cNvSpPr txBox="1"/>
          <p:nvPr/>
        </p:nvSpPr>
        <p:spPr>
          <a:xfrm>
            <a:off x="2001594" y="4237291"/>
            <a:ext cx="5693518" cy="338554"/>
          </a:xfrm>
          <a:prstGeom prst="rect">
            <a:avLst/>
          </a:prstGeom>
          <a:noFill/>
        </p:spPr>
        <p:txBody>
          <a:bodyPr wrap="square" rtlCol="0">
            <a:spAutoFit/>
          </a:bodyPr>
          <a:lstStyle/>
          <a:p>
            <a:r>
              <a:rPr lang="en-US" sz="1600" b="1" dirty="0"/>
              <a:t>Visualization of the filters in the first convolutional layer</a:t>
            </a:r>
            <a:endParaRPr lang="en-GB" sz="1600" b="1" dirty="0"/>
          </a:p>
        </p:txBody>
      </p:sp>
    </p:spTree>
    <p:extLst>
      <p:ext uri="{BB962C8B-B14F-4D97-AF65-F5344CB8AC3E}">
        <p14:creationId xmlns:p14="http://schemas.microsoft.com/office/powerpoint/2010/main" val="800150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Significance of the work</a:t>
            </a:r>
            <a:endParaRPr lang="en-GB" dirty="0"/>
          </a:p>
        </p:txBody>
      </p:sp>
      <p:pic>
        <p:nvPicPr>
          <p:cNvPr id="25602" name="Picture 2" descr="Ä°lgili resim"/>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106170" y="1999694"/>
            <a:ext cx="1794308" cy="15909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4">
            <a:extLst>
              <a:ext uri="{28A0092B-C50C-407E-A947-70E740481C1C}">
                <a14:useLocalDpi xmlns:a14="http://schemas.microsoft.com/office/drawing/2010/main"/>
              </a:ext>
            </a:extLst>
          </a:blip>
          <a:srcRect l="8853" t="7701" r="8937" b="10688"/>
          <a:stretch/>
        </p:blipFill>
        <p:spPr>
          <a:xfrm>
            <a:off x="3383262" y="1758851"/>
            <a:ext cx="2087880" cy="2072641"/>
          </a:xfrm>
          <a:prstGeom prst="rect">
            <a:avLst/>
          </a:prstGeom>
        </p:spPr>
      </p:pic>
      <p:sp>
        <p:nvSpPr>
          <p:cNvPr id="8" name="TextBox 7"/>
          <p:cNvSpPr txBox="1"/>
          <p:nvPr/>
        </p:nvSpPr>
        <p:spPr>
          <a:xfrm>
            <a:off x="3294046" y="1460039"/>
            <a:ext cx="982961"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Deep</a:t>
            </a:r>
          </a:p>
          <a:p>
            <a:pPr algn="ctr"/>
            <a:r>
              <a:rPr lang="en-US" sz="1600" b="1" dirty="0">
                <a:latin typeface="+mj-lt"/>
                <a:ea typeface="SimHei" panose="02010609060101010101" pitchFamily="49" charset="-122"/>
                <a:cs typeface="Segoe UI Semilight" panose="020B0402040204020203" pitchFamily="34" charset="0"/>
              </a:rPr>
              <a:t>learning</a:t>
            </a:r>
            <a:endParaRPr lang="en-GB" sz="1600" b="1" dirty="0">
              <a:latin typeface="+mj-lt"/>
              <a:ea typeface="SimHei" panose="02010609060101010101" pitchFamily="49" charset="-122"/>
              <a:cs typeface="Segoe UI Semilight" panose="020B0402040204020203" pitchFamily="34" charset="0"/>
            </a:endParaRPr>
          </a:p>
        </p:txBody>
      </p:sp>
      <p:pic>
        <p:nvPicPr>
          <p:cNvPr id="25604" name="Picture 4" descr="voice recognition ile ilgili gÃ¶rsel sonucu"/>
          <p:cNvPicPr>
            <a:picLocks noChangeAspect="1" noChangeArrowheads="1"/>
          </p:cNvPicPr>
          <p:nvPr/>
        </p:nvPicPr>
        <p:blipFill rotWithShape="1">
          <a:blip r:embed="rId5">
            <a:extLst>
              <a:ext uri="{28A0092B-C50C-407E-A947-70E740481C1C}">
                <a14:useLocalDpi xmlns:a14="http://schemas.microsoft.com/office/drawing/2010/main"/>
              </a:ext>
            </a:extLst>
          </a:blip>
          <a:srcRect/>
          <a:stretch/>
        </p:blipFill>
        <p:spPr bwMode="auto">
          <a:xfrm>
            <a:off x="1167130" y="2245719"/>
            <a:ext cx="1073150" cy="10989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1167131" y="1136741"/>
            <a:ext cx="1073149" cy="898877"/>
          </a:xfrm>
          <a:prstGeom prst="rect">
            <a:avLst/>
          </a:prstGeom>
        </p:spPr>
      </p:pic>
      <p:pic>
        <p:nvPicPr>
          <p:cNvPr id="25606" name="Picture 6" descr="drug discovery icon ile ilgili gÃ¶rsel sonucu"/>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167130" y="3543864"/>
            <a:ext cx="1073150" cy="10731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222165" y="2464645"/>
            <a:ext cx="661052" cy="661052"/>
          </a:xfrm>
          <a:prstGeom prst="rect">
            <a:avLst/>
          </a:prstGeom>
        </p:spPr>
      </p:pic>
      <p:pic>
        <p:nvPicPr>
          <p:cNvPr id="5" name="Picture 4"/>
          <p:cNvPicPr>
            <a:picLocks noChangeAspect="1"/>
          </p:cNvPicPr>
          <p:nvPr/>
        </p:nvPicPr>
        <p:blipFill rotWithShape="1">
          <a:blip r:embed="rId9">
            <a:extLst>
              <a:ext uri="{28A0092B-C50C-407E-A947-70E740481C1C}">
                <a14:useLocalDpi xmlns:a14="http://schemas.microsoft.com/office/drawing/2010/main"/>
              </a:ext>
            </a:extLst>
          </a:blip>
          <a:srcRect l="11405" t="46383" r="19867" b="21024"/>
          <a:stretch/>
        </p:blipFill>
        <p:spPr>
          <a:xfrm>
            <a:off x="5971187" y="2582235"/>
            <a:ext cx="634937" cy="425872"/>
          </a:xfrm>
          <a:prstGeom prst="rect">
            <a:avLst/>
          </a:prstGeom>
        </p:spPr>
      </p:pic>
      <p:sp>
        <p:nvSpPr>
          <p:cNvPr id="15" name="TextBox 14"/>
          <p:cNvSpPr txBox="1"/>
          <p:nvPr/>
        </p:nvSpPr>
        <p:spPr>
          <a:xfrm>
            <a:off x="53292" y="1344220"/>
            <a:ext cx="1157689" cy="523220"/>
          </a:xfrm>
          <a:prstGeom prst="rect">
            <a:avLst/>
          </a:prstGeom>
          <a:noFill/>
        </p:spPr>
        <p:txBody>
          <a:bodyPr wrap="none" rtlCol="0">
            <a:spAutoFit/>
          </a:bodyPr>
          <a:lstStyle/>
          <a:p>
            <a:pPr algn="r"/>
            <a:r>
              <a:rPr lang="en-US" sz="1400" b="1" dirty="0">
                <a:latin typeface="+mj-lt"/>
                <a:ea typeface="SimHei" panose="02010609060101010101" pitchFamily="49" charset="-122"/>
                <a:cs typeface="Segoe UI Semilight" panose="020B0402040204020203" pitchFamily="34" charset="0"/>
              </a:rPr>
              <a:t>Object</a:t>
            </a:r>
          </a:p>
          <a:p>
            <a:pPr algn="r"/>
            <a:r>
              <a:rPr lang="en-US" sz="1400" b="1" dirty="0">
                <a:latin typeface="+mj-lt"/>
                <a:ea typeface="SimHei" panose="02010609060101010101" pitchFamily="49" charset="-122"/>
                <a:cs typeface="Segoe UI Semilight" panose="020B0402040204020203" pitchFamily="34" charset="0"/>
              </a:rPr>
              <a:t>recognition</a:t>
            </a:r>
          </a:p>
        </p:txBody>
      </p:sp>
      <p:sp>
        <p:nvSpPr>
          <p:cNvPr id="16" name="TextBox 15"/>
          <p:cNvSpPr txBox="1"/>
          <p:nvPr/>
        </p:nvSpPr>
        <p:spPr>
          <a:xfrm>
            <a:off x="48077" y="2530831"/>
            <a:ext cx="1157689" cy="523220"/>
          </a:xfrm>
          <a:prstGeom prst="rect">
            <a:avLst/>
          </a:prstGeom>
          <a:noFill/>
        </p:spPr>
        <p:txBody>
          <a:bodyPr wrap="none" rtlCol="0">
            <a:spAutoFit/>
          </a:bodyPr>
          <a:lstStyle/>
          <a:p>
            <a:pPr algn="r"/>
            <a:r>
              <a:rPr lang="en-US" sz="1400" b="1" dirty="0">
                <a:latin typeface="+mj-lt"/>
                <a:ea typeface="SimHei" panose="02010609060101010101" pitchFamily="49" charset="-122"/>
                <a:cs typeface="Segoe UI Semilight" panose="020B0402040204020203" pitchFamily="34" charset="0"/>
              </a:rPr>
              <a:t>Voice</a:t>
            </a:r>
          </a:p>
          <a:p>
            <a:pPr algn="r"/>
            <a:r>
              <a:rPr lang="en-US" sz="1400" b="1" dirty="0">
                <a:latin typeface="+mj-lt"/>
                <a:ea typeface="SimHei" panose="02010609060101010101" pitchFamily="49" charset="-122"/>
                <a:cs typeface="Segoe UI Semilight" panose="020B0402040204020203" pitchFamily="34" charset="0"/>
              </a:rPr>
              <a:t>recognition</a:t>
            </a:r>
          </a:p>
        </p:txBody>
      </p:sp>
      <p:sp>
        <p:nvSpPr>
          <p:cNvPr id="17" name="TextBox 16"/>
          <p:cNvSpPr txBox="1"/>
          <p:nvPr/>
        </p:nvSpPr>
        <p:spPr>
          <a:xfrm>
            <a:off x="175910" y="3850699"/>
            <a:ext cx="1019831" cy="523220"/>
          </a:xfrm>
          <a:prstGeom prst="rect">
            <a:avLst/>
          </a:prstGeom>
          <a:noFill/>
        </p:spPr>
        <p:txBody>
          <a:bodyPr wrap="none" rtlCol="0">
            <a:spAutoFit/>
          </a:bodyPr>
          <a:lstStyle/>
          <a:p>
            <a:pPr algn="r"/>
            <a:r>
              <a:rPr lang="en-US" sz="1400" b="1" dirty="0">
                <a:latin typeface="+mj-lt"/>
                <a:ea typeface="SimHei" panose="02010609060101010101" pitchFamily="49" charset="-122"/>
                <a:cs typeface="Segoe UI Semilight" panose="020B0402040204020203" pitchFamily="34" charset="0"/>
              </a:rPr>
              <a:t>Drug</a:t>
            </a:r>
          </a:p>
          <a:p>
            <a:pPr algn="r"/>
            <a:r>
              <a:rPr lang="en-US" sz="1400" b="1" dirty="0">
                <a:latin typeface="+mj-lt"/>
                <a:ea typeface="SimHei" panose="02010609060101010101" pitchFamily="49" charset="-122"/>
                <a:cs typeface="Segoe UI Semilight" panose="020B0402040204020203" pitchFamily="34" charset="0"/>
              </a:rPr>
              <a:t>discovery</a:t>
            </a:r>
          </a:p>
        </p:txBody>
      </p:sp>
    </p:spTree>
    <p:extLst>
      <p:ext uri="{BB962C8B-B14F-4D97-AF65-F5344CB8AC3E}">
        <p14:creationId xmlns:p14="http://schemas.microsoft.com/office/powerpoint/2010/main" val="32602475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416689"/>
          </a:xfrm>
        </p:spPr>
        <p:txBody>
          <a:bodyPr/>
          <a:lstStyle/>
          <a:p>
            <a:r>
              <a:rPr lang="en-GB" dirty="0"/>
              <a:t>Unsupervised learning for word spotting</a:t>
            </a:r>
            <a:endParaRPr lang="en-GB" dirty="0">
              <a:solidFill>
                <a:schemeClr val="tx1"/>
              </a:solidFill>
            </a:endParaRPr>
          </a:p>
        </p:txBody>
      </p:sp>
      <p:sp>
        <p:nvSpPr>
          <p:cNvPr id="3" name="Content Placeholder 2"/>
          <p:cNvSpPr>
            <a:spLocks noGrp="1"/>
          </p:cNvSpPr>
          <p:nvPr>
            <p:ph sz="quarter" idx="10"/>
          </p:nvPr>
        </p:nvSpPr>
        <p:spPr>
          <a:xfrm>
            <a:off x="948776" y="1114102"/>
            <a:ext cx="3616323" cy="1536502"/>
          </a:xfrm>
        </p:spPr>
        <p:txBody>
          <a:bodyPr/>
          <a:lstStyle/>
          <a:p>
            <a:r>
              <a:rPr lang="en-US" dirty="0"/>
              <a:t>Tasks carried out:</a:t>
            </a:r>
          </a:p>
          <a:p>
            <a:pPr>
              <a:buClr>
                <a:srgbClr val="006FA1"/>
              </a:buClr>
              <a:buFont typeface="Wingdings" panose="05000000000000000000" pitchFamily="2" charset="2"/>
              <a:buChar char="§"/>
            </a:pPr>
            <a:r>
              <a:rPr lang="en-US" dirty="0"/>
              <a:t>Unsupervised training</a:t>
            </a:r>
          </a:p>
          <a:p>
            <a:pPr>
              <a:buClr>
                <a:srgbClr val="006FA1"/>
              </a:buClr>
              <a:buFont typeface="Wingdings" panose="05000000000000000000" pitchFamily="2" charset="2"/>
              <a:buChar char="§"/>
            </a:pPr>
            <a:r>
              <a:rPr lang="en-US" b="1" dirty="0"/>
              <a:t>Website for human performance evaluation</a:t>
            </a:r>
          </a:p>
        </p:txBody>
      </p:sp>
      <p:sp>
        <p:nvSpPr>
          <p:cNvPr id="39" name="TextBox 38"/>
          <p:cNvSpPr txBox="1"/>
          <p:nvPr/>
        </p:nvSpPr>
        <p:spPr>
          <a:xfrm>
            <a:off x="4878928" y="4289768"/>
            <a:ext cx="3413305" cy="338554"/>
          </a:xfrm>
          <a:prstGeom prst="rect">
            <a:avLst/>
          </a:prstGeom>
          <a:noFill/>
        </p:spPr>
        <p:txBody>
          <a:bodyPr wrap="square" rtlCol="0">
            <a:spAutoFit/>
          </a:bodyPr>
          <a:lstStyle/>
          <a:p>
            <a:r>
              <a:rPr lang="en-US" sz="1600" b="1" dirty="0"/>
              <a:t>Web portal for testing humans</a:t>
            </a:r>
            <a:endParaRPr lang="en-GB" sz="1600" b="1"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027163" y="1114102"/>
            <a:ext cx="5116837" cy="3156338"/>
          </a:xfrm>
          <a:prstGeom prst="rect">
            <a:avLst/>
          </a:prstGeom>
        </p:spPr>
      </p:pic>
    </p:spTree>
    <p:extLst>
      <p:ext uri="{BB962C8B-B14F-4D97-AF65-F5344CB8AC3E}">
        <p14:creationId xmlns:p14="http://schemas.microsoft.com/office/powerpoint/2010/main" val="2720870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416689"/>
          </a:xfrm>
        </p:spPr>
        <p:txBody>
          <a:bodyPr/>
          <a:lstStyle/>
          <a:p>
            <a:r>
              <a:rPr lang="en-GB" dirty="0"/>
              <a:t>Restoration of occluded characters</a:t>
            </a:r>
            <a:endParaRPr lang="en-GB" dirty="0">
              <a:solidFill>
                <a:schemeClr val="tx1"/>
              </a:solidFill>
            </a:endParaRPr>
          </a:p>
        </p:txBody>
      </p:sp>
      <p:sp>
        <p:nvSpPr>
          <p:cNvPr id="3" name="Content Placeholder 2"/>
          <p:cNvSpPr>
            <a:spLocks noGrp="1"/>
          </p:cNvSpPr>
          <p:nvPr>
            <p:ph sz="quarter" idx="10"/>
          </p:nvPr>
        </p:nvSpPr>
        <p:spPr>
          <a:xfrm>
            <a:off x="948776" y="1114101"/>
            <a:ext cx="3616323" cy="2934107"/>
          </a:xfrm>
        </p:spPr>
        <p:txBody>
          <a:bodyPr/>
          <a:lstStyle/>
          <a:p>
            <a:r>
              <a:rPr lang="en-US" dirty="0"/>
              <a:t>Tasks carried out:</a:t>
            </a:r>
          </a:p>
          <a:p>
            <a:pPr>
              <a:buClr>
                <a:srgbClr val="006FA1"/>
              </a:buClr>
              <a:buFont typeface="Wingdings" panose="05000000000000000000" pitchFamily="2" charset="2"/>
              <a:buChar char="§"/>
            </a:pPr>
            <a:r>
              <a:rPr lang="en-US" dirty="0"/>
              <a:t>Problem is defined as segmentation using shape priors</a:t>
            </a:r>
          </a:p>
          <a:p>
            <a:pPr>
              <a:buClr>
                <a:srgbClr val="006FA1"/>
              </a:buClr>
              <a:buFont typeface="Wingdings" panose="05000000000000000000" pitchFamily="2" charset="2"/>
              <a:buChar char="§"/>
            </a:pPr>
            <a:r>
              <a:rPr lang="en-US" dirty="0"/>
              <a:t>Seek to solve using</a:t>
            </a:r>
          </a:p>
          <a:p>
            <a:pPr lvl="2">
              <a:buFont typeface="Wingdings" panose="05000000000000000000" pitchFamily="2" charset="2"/>
              <a:buChar char="§"/>
            </a:pPr>
            <a:r>
              <a:rPr lang="en-US" dirty="0"/>
              <a:t>FCN</a:t>
            </a:r>
          </a:p>
          <a:p>
            <a:pPr marL="344488" lvl="2" indent="0">
              <a:buNone/>
            </a:pPr>
            <a:endParaRPr lang="en-US" dirty="0"/>
          </a:p>
          <a:p>
            <a:pPr>
              <a:buClr>
                <a:srgbClr val="006FA1"/>
              </a:buClr>
              <a:buFont typeface="Wingdings" panose="05000000000000000000" pitchFamily="2" charset="2"/>
              <a:buChar char="§"/>
            </a:pPr>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565099" y="920186"/>
            <a:ext cx="3310359" cy="3321935"/>
          </a:xfrm>
          <a:prstGeom prst="rect">
            <a:avLst/>
          </a:prstGeom>
        </p:spPr>
      </p:pic>
      <p:sp>
        <p:nvSpPr>
          <p:cNvPr id="7" name="TextBox 6"/>
          <p:cNvSpPr txBox="1"/>
          <p:nvPr/>
        </p:nvSpPr>
        <p:spPr>
          <a:xfrm>
            <a:off x="4462153" y="4214532"/>
            <a:ext cx="3413305" cy="584775"/>
          </a:xfrm>
          <a:prstGeom prst="rect">
            <a:avLst/>
          </a:prstGeom>
          <a:noFill/>
        </p:spPr>
        <p:txBody>
          <a:bodyPr wrap="square" rtlCol="0">
            <a:spAutoFit/>
          </a:bodyPr>
          <a:lstStyle/>
          <a:p>
            <a:r>
              <a:rPr lang="en-US" sz="1600" b="1" dirty="0"/>
              <a:t>Hebrew characters occluded by Arabic characters</a:t>
            </a:r>
            <a:endParaRPr lang="en-GB" sz="1600" b="1" dirty="0"/>
          </a:p>
        </p:txBody>
      </p:sp>
    </p:spTree>
    <p:extLst>
      <p:ext uri="{BB962C8B-B14F-4D97-AF65-F5344CB8AC3E}">
        <p14:creationId xmlns:p14="http://schemas.microsoft.com/office/powerpoint/2010/main" val="21171366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416689"/>
          </a:xfrm>
        </p:spPr>
        <p:txBody>
          <a:bodyPr/>
          <a:lstStyle/>
          <a:p>
            <a:r>
              <a:rPr lang="en-GB" dirty="0"/>
              <a:t>Text alignment using </a:t>
            </a:r>
            <a:r>
              <a:rPr lang="en-GB" dirty="0" err="1"/>
              <a:t>subwords</a:t>
            </a:r>
            <a:r>
              <a:rPr lang="en-GB" dirty="0"/>
              <a:t> generated by GAN</a:t>
            </a:r>
            <a:endParaRPr lang="en-GB" dirty="0">
              <a:solidFill>
                <a:schemeClr val="tx1"/>
              </a:solidFill>
            </a:endParaRPr>
          </a:p>
        </p:txBody>
      </p:sp>
      <p:sp>
        <p:nvSpPr>
          <p:cNvPr id="3" name="Content Placeholder 2"/>
          <p:cNvSpPr>
            <a:spLocks noGrp="1"/>
          </p:cNvSpPr>
          <p:nvPr>
            <p:ph sz="quarter" idx="10"/>
          </p:nvPr>
        </p:nvSpPr>
        <p:spPr>
          <a:xfrm>
            <a:off x="948776" y="1114101"/>
            <a:ext cx="3616323" cy="2934107"/>
          </a:xfrm>
        </p:spPr>
        <p:txBody>
          <a:bodyPr/>
          <a:lstStyle/>
          <a:p>
            <a:r>
              <a:rPr lang="en-US" dirty="0"/>
              <a:t>Plan to:</a:t>
            </a:r>
          </a:p>
          <a:p>
            <a:pPr>
              <a:buClr>
                <a:srgbClr val="006FA1"/>
              </a:buClr>
              <a:buFont typeface="Wingdings" panose="05000000000000000000" pitchFamily="2" charset="2"/>
              <a:buChar char="§"/>
            </a:pPr>
            <a:r>
              <a:rPr lang="en-US" dirty="0"/>
              <a:t>Generate </a:t>
            </a:r>
            <a:r>
              <a:rPr lang="en-US" dirty="0" err="1"/>
              <a:t>subwords</a:t>
            </a:r>
            <a:r>
              <a:rPr lang="en-US" dirty="0"/>
              <a:t> using conditional GAN</a:t>
            </a:r>
          </a:p>
          <a:p>
            <a:pPr>
              <a:buClr>
                <a:srgbClr val="006FA1"/>
              </a:buClr>
              <a:buFont typeface="Wingdings" panose="05000000000000000000" pitchFamily="2" charset="2"/>
              <a:buChar char="§"/>
            </a:pPr>
            <a:r>
              <a:rPr lang="en-US" dirty="0"/>
              <a:t>Align generated sentence image with original sentence image</a:t>
            </a:r>
          </a:p>
          <a:p>
            <a:pPr>
              <a:buClr>
                <a:srgbClr val="006FA1"/>
              </a:buClr>
              <a:buFont typeface="Wingdings" panose="05000000000000000000" pitchFamily="2" charset="2"/>
              <a:buChar char="§"/>
            </a:pPr>
            <a:endParaRPr lang="en-US" dirty="0"/>
          </a:p>
        </p:txBody>
      </p:sp>
      <p:sp>
        <p:nvSpPr>
          <p:cNvPr id="7" name="TextBox 6"/>
          <p:cNvSpPr txBox="1"/>
          <p:nvPr/>
        </p:nvSpPr>
        <p:spPr>
          <a:xfrm>
            <a:off x="4987724" y="933263"/>
            <a:ext cx="820344" cy="338554"/>
          </a:xfrm>
          <a:prstGeom prst="rect">
            <a:avLst/>
          </a:prstGeom>
          <a:noFill/>
        </p:spPr>
        <p:txBody>
          <a:bodyPr wrap="square" rtlCol="0">
            <a:spAutoFit/>
          </a:bodyPr>
          <a:lstStyle/>
          <a:p>
            <a:r>
              <a:rPr lang="en-US" sz="1600" b="1" dirty="0"/>
              <a:t>Label</a:t>
            </a:r>
            <a:endParaRPr lang="en-GB" sz="1600" b="1"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06317" y="1304222"/>
            <a:ext cx="1869141" cy="2357982"/>
          </a:xfrm>
          <a:prstGeom prst="rect">
            <a:avLst/>
          </a:prstGeom>
        </p:spPr>
      </p:pic>
      <p:sp>
        <p:nvSpPr>
          <p:cNvPr id="8" name="Content Placeholder 2"/>
          <p:cNvSpPr txBox="1">
            <a:spLocks/>
          </p:cNvSpPr>
          <p:nvPr/>
        </p:nvSpPr>
        <p:spPr>
          <a:xfrm>
            <a:off x="5282497" y="1279661"/>
            <a:ext cx="230798" cy="2395990"/>
          </a:xfrm>
          <a:prstGeom prst="rect">
            <a:avLst/>
          </a:prstGeom>
        </p:spPr>
        <p:txBody>
          <a:bodyPr vert="horz" lIns="0" tIns="45720" rIns="0" bIns="45720" rtlCol="0">
            <a:normAutofit/>
          </a:bodyPr>
          <a:lstStyle>
            <a:lvl1pPr marL="342900" indent="-342900" algn="l" defTabSz="457200" rtl="0" eaLnBrk="1" fontAlgn="base" hangingPunct="1">
              <a:spcBef>
                <a:spcPct val="20000"/>
              </a:spcBef>
              <a:spcAft>
                <a:spcPct val="0"/>
              </a:spcAft>
              <a:buClr>
                <a:schemeClr val="bg2"/>
              </a:buClr>
              <a:buFont typeface="Wingdings" charset="2"/>
              <a:defRPr kern="1200" spc="20">
                <a:solidFill>
                  <a:schemeClr val="tx1"/>
                </a:solidFill>
                <a:latin typeface="Arial"/>
                <a:ea typeface="ＭＳ Ｐゴシック" charset="0"/>
                <a:cs typeface="ＭＳ Ｐゴシック" charset="0"/>
              </a:defRPr>
            </a:lvl1pPr>
            <a:lvl2pPr marL="288925" indent="-288925" algn="l" defTabSz="457200" rtl="0" eaLnBrk="1" fontAlgn="base" hangingPunct="1">
              <a:spcBef>
                <a:spcPct val="20000"/>
              </a:spcBef>
              <a:spcAft>
                <a:spcPct val="0"/>
              </a:spcAft>
              <a:buClr>
                <a:srgbClr val="006FA1"/>
              </a:buClr>
              <a:buFont typeface="Wingdings" charset="2"/>
              <a:buChar char="§"/>
              <a:defRPr kern="1200">
                <a:solidFill>
                  <a:srgbClr val="595959"/>
                </a:solidFill>
                <a:latin typeface="Arial"/>
                <a:ea typeface="ＭＳ Ｐゴシック" charset="0"/>
                <a:cs typeface="+mn-cs"/>
              </a:defRPr>
            </a:lvl2pPr>
            <a:lvl3pPr marL="569913" indent="-225425" algn="l" defTabSz="457200" rtl="0" eaLnBrk="1" fontAlgn="base" hangingPunct="1">
              <a:spcBef>
                <a:spcPct val="20000"/>
              </a:spcBef>
              <a:spcAft>
                <a:spcPct val="0"/>
              </a:spcAft>
              <a:buClr>
                <a:srgbClr val="006FA1"/>
              </a:buClr>
              <a:buSzPct val="102000"/>
              <a:buFont typeface="Source Sans Pro" charset="0"/>
              <a:buChar char="›"/>
              <a:defRPr kern="1200">
                <a:solidFill>
                  <a:srgbClr val="595959"/>
                </a:solidFill>
                <a:latin typeface="Arial"/>
                <a:ea typeface="ＭＳ Ｐゴシック" charset="0"/>
                <a:cs typeface="+mn-cs"/>
              </a:defRPr>
            </a:lvl3pPr>
            <a:lvl4pPr marL="914400" indent="-227013" algn="l" defTabSz="457200" rtl="0" eaLnBrk="1" fontAlgn="base" hangingPunct="1">
              <a:spcBef>
                <a:spcPct val="20000"/>
              </a:spcBef>
              <a:spcAft>
                <a:spcPct val="0"/>
              </a:spcAft>
              <a:buClr>
                <a:srgbClr val="006FA1"/>
              </a:buClr>
              <a:buFont typeface="Arial" charset="0"/>
              <a:buChar char="•"/>
              <a:defRPr kern="1200">
                <a:solidFill>
                  <a:srgbClr val="595959"/>
                </a:solidFill>
                <a:latin typeface="Arial"/>
                <a:ea typeface="ＭＳ Ｐゴシック" charset="0"/>
                <a:cs typeface="+mn-cs"/>
              </a:defRPr>
            </a:lvl4pPr>
            <a:lvl5pPr marL="1258888" indent="-227013" algn="l" defTabSz="457200" rtl="0" eaLnBrk="1" fontAlgn="base" hangingPunct="1">
              <a:spcBef>
                <a:spcPct val="20000"/>
              </a:spcBef>
              <a:spcAft>
                <a:spcPct val="0"/>
              </a:spcAft>
              <a:buClr>
                <a:srgbClr val="006FA1"/>
              </a:buClr>
              <a:buFont typeface="Source Sans Pro" charset="0"/>
              <a:buChar char="–"/>
              <a:defRPr kern="1200">
                <a:solidFill>
                  <a:srgbClr val="595959"/>
                </a:solidFill>
                <a:latin typeface="Arial"/>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0</a:t>
            </a:r>
          </a:p>
          <a:p>
            <a:r>
              <a:rPr lang="en-US" dirty="0"/>
              <a:t>1</a:t>
            </a:r>
          </a:p>
          <a:p>
            <a:r>
              <a:rPr lang="en-US" dirty="0"/>
              <a:t>2</a:t>
            </a:r>
          </a:p>
          <a:p>
            <a:r>
              <a:rPr lang="en-US" dirty="0"/>
              <a:t>3</a:t>
            </a:r>
          </a:p>
          <a:p>
            <a:r>
              <a:rPr lang="en-US" dirty="0"/>
              <a:t>4</a:t>
            </a:r>
          </a:p>
          <a:p>
            <a:r>
              <a:rPr lang="en-US" dirty="0"/>
              <a:t>5</a:t>
            </a:r>
          </a:p>
          <a:p>
            <a:r>
              <a:rPr lang="en-US" dirty="0"/>
              <a:t>6</a:t>
            </a:r>
          </a:p>
        </p:txBody>
      </p:sp>
      <p:cxnSp>
        <p:nvCxnSpPr>
          <p:cNvPr id="9" name="Straight Arrow Connector 8"/>
          <p:cNvCxnSpPr/>
          <p:nvPr/>
        </p:nvCxnSpPr>
        <p:spPr>
          <a:xfrm>
            <a:off x="5513295" y="1479176"/>
            <a:ext cx="40341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5513295" y="1811521"/>
            <a:ext cx="40341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5513295" y="2143866"/>
            <a:ext cx="40341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5513295" y="2476211"/>
            <a:ext cx="40341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5513295" y="2808556"/>
            <a:ext cx="40341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5513295" y="3140901"/>
            <a:ext cx="40341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5513295" y="3473247"/>
            <a:ext cx="40341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6006317" y="944824"/>
            <a:ext cx="2125924" cy="338554"/>
          </a:xfrm>
          <a:prstGeom prst="rect">
            <a:avLst/>
          </a:prstGeom>
          <a:noFill/>
        </p:spPr>
        <p:txBody>
          <a:bodyPr wrap="square" rtlCol="0">
            <a:spAutoFit/>
          </a:bodyPr>
          <a:lstStyle/>
          <a:p>
            <a:r>
              <a:rPr lang="en-US" sz="1600" b="1" dirty="0"/>
              <a:t>Generated images</a:t>
            </a:r>
            <a:endParaRPr lang="en-GB" sz="1600" b="1" dirty="0"/>
          </a:p>
        </p:txBody>
      </p:sp>
    </p:spTree>
    <p:extLst>
      <p:ext uri="{BB962C8B-B14F-4D97-AF65-F5344CB8AC3E}">
        <p14:creationId xmlns:p14="http://schemas.microsoft.com/office/powerpoint/2010/main" val="2081176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776" y="324091"/>
            <a:ext cx="7707862" cy="416689"/>
          </a:xfrm>
        </p:spPr>
        <p:txBody>
          <a:bodyPr/>
          <a:lstStyle/>
          <a:p>
            <a:r>
              <a:rPr lang="en-GB" dirty="0"/>
              <a:t>Unsupervised transcription</a:t>
            </a:r>
            <a:endParaRPr lang="en-GB" dirty="0">
              <a:solidFill>
                <a:schemeClr val="tx1"/>
              </a:solidFill>
            </a:endParaRPr>
          </a:p>
        </p:txBody>
      </p:sp>
      <p:sp>
        <p:nvSpPr>
          <p:cNvPr id="3" name="Content Placeholder 2"/>
          <p:cNvSpPr>
            <a:spLocks noGrp="1"/>
          </p:cNvSpPr>
          <p:nvPr>
            <p:ph sz="quarter" idx="10"/>
          </p:nvPr>
        </p:nvSpPr>
        <p:spPr>
          <a:xfrm>
            <a:off x="948776" y="1114101"/>
            <a:ext cx="7055972" cy="2934107"/>
          </a:xfrm>
        </p:spPr>
        <p:txBody>
          <a:bodyPr>
            <a:normAutofit/>
          </a:bodyPr>
          <a:lstStyle/>
          <a:p>
            <a:r>
              <a:rPr lang="en-US" dirty="0"/>
              <a:t>Plan to:</a:t>
            </a:r>
          </a:p>
          <a:p>
            <a:pPr>
              <a:buClr>
                <a:srgbClr val="006FA1"/>
              </a:buClr>
              <a:buFont typeface="Wingdings" panose="05000000000000000000" pitchFamily="2" charset="2"/>
              <a:buChar char="§"/>
            </a:pPr>
            <a:r>
              <a:rPr lang="en-US" dirty="0"/>
              <a:t>Cluster </a:t>
            </a:r>
            <a:r>
              <a:rPr lang="en-US" dirty="0" err="1"/>
              <a:t>subwords</a:t>
            </a:r>
            <a:endParaRPr lang="en-US" dirty="0"/>
          </a:p>
          <a:p>
            <a:pPr>
              <a:buClr>
                <a:srgbClr val="006FA1"/>
              </a:buClr>
              <a:buFont typeface="Wingdings" panose="05000000000000000000" pitchFamily="2" charset="2"/>
              <a:buChar char="§"/>
            </a:pPr>
            <a:r>
              <a:rPr lang="en-US" dirty="0"/>
              <a:t>Assign class probabilities to </a:t>
            </a:r>
            <a:r>
              <a:rPr lang="en-US" dirty="0" err="1"/>
              <a:t>subwords</a:t>
            </a:r>
            <a:r>
              <a:rPr lang="en-US" dirty="0"/>
              <a:t> using an OCR</a:t>
            </a:r>
          </a:p>
          <a:p>
            <a:pPr>
              <a:buClr>
                <a:srgbClr val="006FA1"/>
              </a:buClr>
              <a:buFont typeface="Wingdings" panose="05000000000000000000" pitchFamily="2" charset="2"/>
              <a:buChar char="§"/>
            </a:pPr>
            <a:r>
              <a:rPr lang="en-US" dirty="0"/>
              <a:t>Label the clusters using the class probabilities of </a:t>
            </a:r>
            <a:r>
              <a:rPr lang="en-US" dirty="0" err="1"/>
              <a:t>subwords</a:t>
            </a:r>
            <a:r>
              <a:rPr lang="en-US" dirty="0"/>
              <a:t> and Hungarian algorithm</a:t>
            </a:r>
          </a:p>
          <a:p>
            <a:pPr>
              <a:buClr>
                <a:srgbClr val="006FA1"/>
              </a:buClr>
              <a:buFont typeface="Wingdings" panose="05000000000000000000" pitchFamily="2" charset="2"/>
              <a:buChar char="§"/>
            </a:pPr>
            <a:r>
              <a:rPr lang="en-US" dirty="0"/>
              <a:t>Retrain OCR</a:t>
            </a:r>
          </a:p>
          <a:p>
            <a:pPr marL="0" indent="0">
              <a:buClr>
                <a:srgbClr val="006FA1"/>
              </a:buClr>
            </a:pPr>
            <a:endParaRPr lang="en-US" dirty="0"/>
          </a:p>
        </p:txBody>
      </p:sp>
    </p:spTree>
    <p:extLst>
      <p:ext uri="{BB962C8B-B14F-4D97-AF65-F5344CB8AC3E}">
        <p14:creationId xmlns:p14="http://schemas.microsoft.com/office/powerpoint/2010/main" val="14934107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endParaRPr lang="en-GB" dirty="0"/>
          </a:p>
        </p:txBody>
      </p:sp>
      <p:sp>
        <p:nvSpPr>
          <p:cNvPr id="3" name="Content Placeholder 2"/>
          <p:cNvSpPr>
            <a:spLocks noGrp="1"/>
          </p:cNvSpPr>
          <p:nvPr>
            <p:ph sz="quarter" idx="10"/>
          </p:nvPr>
        </p:nvSpPr>
        <p:spPr/>
        <p:txBody>
          <a:bodyPr/>
          <a:lstStyle/>
          <a:p>
            <a:pPr>
              <a:buClr>
                <a:srgbClr val="006FA1"/>
              </a:buClr>
              <a:buFont typeface="Wingdings" panose="05000000000000000000" pitchFamily="2" charset="2"/>
              <a:buChar char="§"/>
            </a:pPr>
            <a:r>
              <a:rPr lang="en-US" dirty="0"/>
              <a:t>Deep learning has been successfully used for historical document image processing</a:t>
            </a:r>
          </a:p>
          <a:p>
            <a:pPr lvl="2">
              <a:buFont typeface="Wingdings" panose="05000000000000000000" pitchFamily="2" charset="2"/>
              <a:buChar char="§"/>
            </a:pPr>
            <a:r>
              <a:rPr lang="en-US" dirty="0"/>
              <a:t>Page layout analysis</a:t>
            </a:r>
          </a:p>
          <a:p>
            <a:pPr lvl="2">
              <a:buFont typeface="Wingdings" panose="05000000000000000000" pitchFamily="2" charset="2"/>
              <a:buChar char="§"/>
            </a:pPr>
            <a:r>
              <a:rPr lang="en-US" dirty="0"/>
              <a:t>Text line segmentation</a:t>
            </a:r>
          </a:p>
          <a:p>
            <a:pPr>
              <a:buClr>
                <a:srgbClr val="006FA1"/>
              </a:buClr>
              <a:buFont typeface="Wingdings" panose="05000000000000000000" pitchFamily="2" charset="2"/>
              <a:buChar char="§"/>
            </a:pPr>
            <a:r>
              <a:rPr lang="en-US" dirty="0"/>
              <a:t>Plan to use deep learning</a:t>
            </a:r>
          </a:p>
          <a:p>
            <a:pPr lvl="2">
              <a:buFont typeface="Wingdings" panose="05000000000000000000" pitchFamily="2" charset="2"/>
              <a:buChar char="§"/>
            </a:pPr>
            <a:r>
              <a:rPr lang="en-US" dirty="0"/>
              <a:t>Text alignment</a:t>
            </a:r>
          </a:p>
          <a:p>
            <a:pPr lvl="2">
              <a:buFont typeface="Wingdings" panose="05000000000000000000" pitchFamily="2" charset="2"/>
              <a:buChar char="§"/>
            </a:pPr>
            <a:r>
              <a:rPr lang="en-US" dirty="0"/>
              <a:t>Unsupervised methods</a:t>
            </a:r>
          </a:p>
          <a:p>
            <a:pPr marL="0" indent="0">
              <a:buClr>
                <a:srgbClr val="006FA1"/>
              </a:buClr>
            </a:pPr>
            <a:endParaRPr lang="en-US" dirty="0"/>
          </a:p>
          <a:p>
            <a:endParaRPr lang="en-GB" dirty="0"/>
          </a:p>
        </p:txBody>
      </p:sp>
    </p:spTree>
    <p:extLst>
      <p:ext uri="{BB962C8B-B14F-4D97-AF65-F5344CB8AC3E}">
        <p14:creationId xmlns:p14="http://schemas.microsoft.com/office/powerpoint/2010/main" val="3312122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Hypothesis</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44686" y="975069"/>
            <a:ext cx="834802" cy="83480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55083" y="2283600"/>
            <a:ext cx="834802" cy="83480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44686" y="3694908"/>
            <a:ext cx="834802" cy="834802"/>
          </a:xfrm>
          <a:prstGeom prst="rect">
            <a:avLst/>
          </a:prstGeom>
        </p:spPr>
      </p:pic>
      <p:sp>
        <p:nvSpPr>
          <p:cNvPr id="8" name="TextBox 7"/>
          <p:cNvSpPr txBox="1"/>
          <p:nvPr/>
        </p:nvSpPr>
        <p:spPr>
          <a:xfrm>
            <a:off x="129515" y="1130860"/>
            <a:ext cx="1188146" cy="523220"/>
          </a:xfrm>
          <a:prstGeom prst="rect">
            <a:avLst/>
          </a:prstGeom>
          <a:noFill/>
        </p:spPr>
        <p:txBody>
          <a:bodyPr wrap="none" rtlCol="0">
            <a:spAutoFit/>
          </a:bodyPr>
          <a:lstStyle/>
          <a:p>
            <a:pPr algn="r"/>
            <a:r>
              <a:rPr lang="en-US" sz="1400" b="1" dirty="0">
                <a:latin typeface="+mj-lt"/>
                <a:ea typeface="SimHei" panose="02010609060101010101" pitchFamily="49" charset="-122"/>
                <a:cs typeface="Segoe UI Semilight" panose="020B0402040204020203" pitchFamily="34" charset="0"/>
              </a:rPr>
              <a:t>Page layout</a:t>
            </a:r>
          </a:p>
          <a:p>
            <a:pPr algn="r"/>
            <a:r>
              <a:rPr lang="en-US" sz="1400" b="1" dirty="0">
                <a:latin typeface="+mj-lt"/>
                <a:ea typeface="SimHei" panose="02010609060101010101" pitchFamily="49" charset="-122"/>
                <a:cs typeface="Segoe UI Semilight" panose="020B0402040204020203" pitchFamily="34" charset="0"/>
              </a:rPr>
              <a:t>analysis</a:t>
            </a:r>
            <a:endParaRPr lang="en-GB" sz="1400" b="1" dirty="0">
              <a:latin typeface="+mj-lt"/>
              <a:ea typeface="SimHei" panose="02010609060101010101" pitchFamily="49" charset="-122"/>
              <a:cs typeface="Segoe UI Semilight" panose="020B0402040204020203" pitchFamily="34" charset="0"/>
            </a:endParaRPr>
          </a:p>
        </p:txBody>
      </p:sp>
      <p:sp>
        <p:nvSpPr>
          <p:cNvPr id="9" name="TextBox 8"/>
          <p:cNvSpPr txBox="1"/>
          <p:nvPr/>
        </p:nvSpPr>
        <p:spPr>
          <a:xfrm>
            <a:off x="-34398" y="2439391"/>
            <a:ext cx="1346844" cy="523220"/>
          </a:xfrm>
          <a:prstGeom prst="rect">
            <a:avLst/>
          </a:prstGeom>
          <a:noFill/>
        </p:spPr>
        <p:txBody>
          <a:bodyPr wrap="none" rtlCol="0">
            <a:spAutoFit/>
          </a:bodyPr>
          <a:lstStyle/>
          <a:p>
            <a:pPr algn="r"/>
            <a:r>
              <a:rPr lang="en-US" sz="1400" b="1" dirty="0" err="1">
                <a:latin typeface="+mj-lt"/>
                <a:ea typeface="SimHei" panose="02010609060101010101" pitchFamily="49" charset="-122"/>
                <a:cs typeface="Segoe UI Semilight" panose="020B0402040204020203" pitchFamily="34" charset="0"/>
              </a:rPr>
              <a:t>Textline</a:t>
            </a:r>
            <a:endParaRPr lang="en-US" sz="1400" b="1" dirty="0">
              <a:latin typeface="+mj-lt"/>
              <a:ea typeface="SimHei" panose="02010609060101010101" pitchFamily="49" charset="-122"/>
              <a:cs typeface="Segoe UI Semilight" panose="020B0402040204020203" pitchFamily="34" charset="0"/>
            </a:endParaRPr>
          </a:p>
          <a:p>
            <a:pPr algn="r"/>
            <a:r>
              <a:rPr lang="en-US" sz="1400" b="1" dirty="0">
                <a:latin typeface="+mj-lt"/>
                <a:ea typeface="SimHei" panose="02010609060101010101" pitchFamily="49" charset="-122"/>
                <a:cs typeface="Segoe UI Semilight" panose="020B0402040204020203" pitchFamily="34" charset="0"/>
              </a:rPr>
              <a:t>segmentation</a:t>
            </a:r>
            <a:endParaRPr lang="en-GB" sz="1400" b="1" dirty="0">
              <a:latin typeface="+mj-lt"/>
              <a:ea typeface="SimHei" panose="02010609060101010101" pitchFamily="49" charset="-122"/>
              <a:cs typeface="Segoe UI Semilight" panose="020B0402040204020203" pitchFamily="34" charset="0"/>
            </a:endParaRPr>
          </a:p>
        </p:txBody>
      </p:sp>
      <p:sp>
        <p:nvSpPr>
          <p:cNvPr id="10" name="TextBox 9"/>
          <p:cNvSpPr txBox="1"/>
          <p:nvPr/>
        </p:nvSpPr>
        <p:spPr>
          <a:xfrm>
            <a:off x="272972" y="3850699"/>
            <a:ext cx="1029449" cy="523220"/>
          </a:xfrm>
          <a:prstGeom prst="rect">
            <a:avLst/>
          </a:prstGeom>
          <a:noFill/>
        </p:spPr>
        <p:txBody>
          <a:bodyPr wrap="none" rtlCol="0">
            <a:spAutoFit/>
          </a:bodyPr>
          <a:lstStyle/>
          <a:p>
            <a:pPr algn="r"/>
            <a:r>
              <a:rPr lang="en-US" sz="1400" b="1" dirty="0">
                <a:latin typeface="+mj-lt"/>
                <a:ea typeface="SimHei" panose="02010609060101010101" pitchFamily="49" charset="-122"/>
                <a:cs typeface="Segoe UI Semilight" panose="020B0402040204020203" pitchFamily="34" charset="0"/>
              </a:rPr>
              <a:t>Text</a:t>
            </a:r>
          </a:p>
          <a:p>
            <a:pPr algn="r"/>
            <a:r>
              <a:rPr lang="en-US" sz="1400" b="1" dirty="0">
                <a:latin typeface="+mj-lt"/>
                <a:ea typeface="SimHei" panose="02010609060101010101" pitchFamily="49" charset="-122"/>
                <a:cs typeface="Segoe UI Semilight" panose="020B0402040204020203" pitchFamily="34" charset="0"/>
              </a:rPr>
              <a:t>alignment</a:t>
            </a:r>
            <a:endParaRPr lang="en-GB" sz="1400" b="1" dirty="0">
              <a:latin typeface="+mj-lt"/>
              <a:ea typeface="SimHei" panose="02010609060101010101" pitchFamily="49" charset="-122"/>
              <a:cs typeface="Segoe UI Semilight" panose="020B0402040204020203" pitchFamily="34" charset="0"/>
            </a:endParaRPr>
          </a:p>
        </p:txBody>
      </p:sp>
      <p:pic>
        <p:nvPicPr>
          <p:cNvPr id="14" name="Picture 2" descr="Ä°lgili resim"/>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106170" y="1999694"/>
            <a:ext cx="1794308" cy="159095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7">
            <a:extLst>
              <a:ext uri="{28A0092B-C50C-407E-A947-70E740481C1C}">
                <a14:useLocalDpi xmlns:a14="http://schemas.microsoft.com/office/drawing/2010/main"/>
              </a:ext>
            </a:extLst>
          </a:blip>
          <a:srcRect l="8853" t="7701" r="8937" b="10688"/>
          <a:stretch/>
        </p:blipFill>
        <p:spPr>
          <a:xfrm>
            <a:off x="3383262" y="1758851"/>
            <a:ext cx="2087880" cy="2072641"/>
          </a:xfrm>
          <a:prstGeom prst="rect">
            <a:avLst/>
          </a:prstGeom>
        </p:spPr>
      </p:pic>
      <p:sp>
        <p:nvSpPr>
          <p:cNvPr id="16" name="TextBox 15"/>
          <p:cNvSpPr txBox="1"/>
          <p:nvPr/>
        </p:nvSpPr>
        <p:spPr>
          <a:xfrm>
            <a:off x="3294046" y="1460039"/>
            <a:ext cx="982961" cy="584775"/>
          </a:xfrm>
          <a:prstGeom prst="rect">
            <a:avLst/>
          </a:prstGeom>
          <a:noFill/>
        </p:spPr>
        <p:txBody>
          <a:bodyPr wrap="none" rtlCol="0">
            <a:spAutoFit/>
          </a:bodyPr>
          <a:lstStyle/>
          <a:p>
            <a:pPr algn="ctr"/>
            <a:r>
              <a:rPr lang="en-US" sz="1600" b="1" dirty="0">
                <a:latin typeface="+mj-lt"/>
                <a:ea typeface="SimHei" panose="02010609060101010101" pitchFamily="49" charset="-122"/>
                <a:cs typeface="Segoe UI Semilight" panose="020B0402040204020203" pitchFamily="34" charset="0"/>
              </a:rPr>
              <a:t>Deep</a:t>
            </a:r>
          </a:p>
          <a:p>
            <a:pPr algn="ctr"/>
            <a:r>
              <a:rPr lang="en-US" sz="1600" b="1" dirty="0">
                <a:latin typeface="+mj-lt"/>
                <a:ea typeface="SimHei" panose="02010609060101010101" pitchFamily="49" charset="-122"/>
                <a:cs typeface="Segoe UI Semilight" panose="020B0402040204020203" pitchFamily="34" charset="0"/>
              </a:rPr>
              <a:t>learning</a:t>
            </a:r>
            <a:endParaRPr lang="en-GB" sz="1600" b="1" dirty="0">
              <a:latin typeface="+mj-lt"/>
              <a:ea typeface="SimHei" panose="02010609060101010101" pitchFamily="49" charset="-122"/>
              <a:cs typeface="Segoe UI Semilight" panose="020B0402040204020203" pitchFamily="34" charset="0"/>
            </a:endParaRPr>
          </a:p>
        </p:txBody>
      </p:sp>
      <p:pic>
        <p:nvPicPr>
          <p:cNvPr id="17" name="Picture 16"/>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222165" y="2464645"/>
            <a:ext cx="661052" cy="661052"/>
          </a:xfrm>
          <a:prstGeom prst="rect">
            <a:avLst/>
          </a:prstGeom>
        </p:spPr>
      </p:pic>
      <p:pic>
        <p:nvPicPr>
          <p:cNvPr id="18" name="Picture 17"/>
          <p:cNvPicPr>
            <a:picLocks noChangeAspect="1"/>
          </p:cNvPicPr>
          <p:nvPr/>
        </p:nvPicPr>
        <p:blipFill rotWithShape="1">
          <a:blip r:embed="rId9">
            <a:extLst>
              <a:ext uri="{28A0092B-C50C-407E-A947-70E740481C1C}">
                <a14:useLocalDpi xmlns:a14="http://schemas.microsoft.com/office/drawing/2010/main"/>
              </a:ext>
            </a:extLst>
          </a:blip>
          <a:srcRect l="11405" t="46383" r="19867" b="21024"/>
          <a:stretch/>
        </p:blipFill>
        <p:spPr>
          <a:xfrm>
            <a:off x="5971187" y="2582235"/>
            <a:ext cx="634937" cy="425872"/>
          </a:xfrm>
          <a:prstGeom prst="rect">
            <a:avLst/>
          </a:prstGeom>
        </p:spPr>
      </p:pic>
    </p:spTree>
    <p:extLst>
      <p:ext uri="{BB962C8B-B14F-4D97-AF65-F5344CB8AC3E}">
        <p14:creationId xmlns:p14="http://schemas.microsoft.com/office/powerpoint/2010/main" val="455985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603375" y="2571750"/>
            <a:ext cx="2913063" cy="933450"/>
          </a:xfrm>
        </p:spPr>
        <p:txBody>
          <a:bodyPr>
            <a:normAutofit/>
          </a:bodyPr>
          <a:lstStyle/>
          <a:p>
            <a:pPr eaLnBrk="1" fontAlgn="auto" hangingPunct="1">
              <a:spcAft>
                <a:spcPts val="0"/>
              </a:spcAft>
              <a:buFont typeface="Wingdings" charset="0"/>
              <a:buNone/>
              <a:defRPr/>
            </a:pPr>
            <a:r>
              <a:rPr lang="en-US" sz="1800" dirty="0"/>
              <a:t>Literature review</a:t>
            </a:r>
            <a:endParaRPr lang="en-US" sz="1800" dirty="0">
              <a:ea typeface="+mn-ea"/>
              <a:cs typeface="+mn-cs"/>
            </a:endParaRPr>
          </a:p>
        </p:txBody>
      </p:sp>
      <p:pic>
        <p:nvPicPr>
          <p:cNvPr id="26628" name="Picture 4" descr="earliest known medical description of the eye, ninth-century    Hunayn ibn Ishaq"/>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a:ext>
            </a:extLst>
          </a:blip>
          <a:srcRect t="-593"/>
          <a:stretch/>
        </p:blipFill>
        <p:spPr bwMode="auto">
          <a:xfrm>
            <a:off x="4665662" y="1173480"/>
            <a:ext cx="1951038" cy="265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273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Page layout analysis literature</a:t>
            </a:r>
            <a:endParaRPr lang="en-GB" dirty="0"/>
          </a:p>
        </p:txBody>
      </p:sp>
      <p:sp>
        <p:nvSpPr>
          <p:cNvPr id="3" name="Content Placeholder 2"/>
          <p:cNvSpPr>
            <a:spLocks noGrp="1"/>
          </p:cNvSpPr>
          <p:nvPr>
            <p:ph sz="quarter" idx="10"/>
          </p:nvPr>
        </p:nvSpPr>
        <p:spPr>
          <a:xfrm>
            <a:off x="413598" y="908685"/>
            <a:ext cx="3951603" cy="3759042"/>
          </a:xfrm>
          <a:ln>
            <a:solidFill>
              <a:srgbClr val="006FA1"/>
            </a:solidFill>
          </a:ln>
        </p:spPr>
        <p:style>
          <a:lnRef idx="2">
            <a:schemeClr val="accent1"/>
          </a:lnRef>
          <a:fillRef idx="1">
            <a:schemeClr val="lt1"/>
          </a:fillRef>
          <a:effectRef idx="0">
            <a:schemeClr val="accent1"/>
          </a:effectRef>
          <a:fontRef idx="minor">
            <a:schemeClr val="dk1"/>
          </a:fontRef>
        </p:style>
        <p:txBody>
          <a:bodyPr lIns="180000" tIns="180000"/>
          <a:lstStyle/>
          <a:p>
            <a:r>
              <a:rPr lang="en-US" b="1" dirty="0">
                <a:solidFill>
                  <a:schemeClr val="tx1"/>
                </a:solidFill>
                <a:latin typeface="Arial" panose="020B0604020202020204" pitchFamily="34" charset="0"/>
                <a:cs typeface="Arial" panose="020B0604020202020204" pitchFamily="34" charset="0"/>
              </a:rPr>
              <a:t>Top-down methods</a:t>
            </a:r>
          </a:p>
          <a:p>
            <a:pPr>
              <a:buClr>
                <a:schemeClr val="tx1"/>
              </a:buClr>
              <a:buFont typeface="+mj-lt"/>
              <a:buAutoNum type="arabicPeriod"/>
            </a:pPr>
            <a:r>
              <a:rPr lang="en-US" dirty="0">
                <a:latin typeface="Arial" panose="020B0604020202020204" pitchFamily="34" charset="0"/>
                <a:cs typeface="Arial" panose="020B0604020202020204" pitchFamily="34" charset="0"/>
              </a:rPr>
              <a:t>Wong et al., 1982</a:t>
            </a:r>
          </a:p>
          <a:p>
            <a:pPr>
              <a:buClr>
                <a:schemeClr val="tx1"/>
              </a:buClr>
              <a:buFont typeface="+mj-lt"/>
              <a:buAutoNum type="arabicPeriod"/>
            </a:pPr>
            <a:r>
              <a:rPr lang="en-US" dirty="0">
                <a:latin typeface="Arial" panose="020B0604020202020204" pitchFamily="34" charset="0"/>
                <a:cs typeface="Arial" panose="020B0604020202020204" pitchFamily="34" charset="0"/>
              </a:rPr>
              <a:t>Akiyama and </a:t>
            </a:r>
            <a:r>
              <a:rPr lang="en-US" dirty="0" err="1">
                <a:latin typeface="Arial" panose="020B0604020202020204" pitchFamily="34" charset="0"/>
                <a:cs typeface="Arial" panose="020B0604020202020204" pitchFamily="34" charset="0"/>
              </a:rPr>
              <a:t>Hagita</a:t>
            </a:r>
            <a:r>
              <a:rPr lang="en-US" dirty="0">
                <a:latin typeface="Arial" panose="020B0604020202020204" pitchFamily="34" charset="0"/>
                <a:cs typeface="Arial" panose="020B0604020202020204" pitchFamily="34" charset="0"/>
              </a:rPr>
              <a:t>, 1990</a:t>
            </a:r>
          </a:p>
          <a:p>
            <a:pPr>
              <a:buClr>
                <a:schemeClr val="tx1"/>
              </a:buClr>
              <a:buFont typeface="+mj-lt"/>
              <a:buAutoNum type="arabicPeriod"/>
            </a:pPr>
            <a:r>
              <a:rPr lang="en-US" dirty="0" err="1">
                <a:latin typeface="Arial" panose="020B0604020202020204" pitchFamily="34" charset="0"/>
                <a:cs typeface="Arial" panose="020B0604020202020204" pitchFamily="34" charset="0"/>
              </a:rPr>
              <a:t>Antanacopoulus</a:t>
            </a:r>
            <a:r>
              <a:rPr lang="en-US" dirty="0">
                <a:latin typeface="Arial" panose="020B0604020202020204" pitchFamily="34" charset="0"/>
                <a:cs typeface="Arial" panose="020B0604020202020204" pitchFamily="34" charset="0"/>
              </a:rPr>
              <a:t> and </a:t>
            </a:r>
            <a:r>
              <a:rPr lang="en-US" dirty="0" err="1">
                <a:latin typeface="Arial" panose="020B0604020202020204" pitchFamily="34" charset="0"/>
                <a:cs typeface="Arial" panose="020B0604020202020204" pitchFamily="34" charset="0"/>
              </a:rPr>
              <a:t>Apostolos</a:t>
            </a:r>
            <a:r>
              <a:rPr lang="en-US" dirty="0">
                <a:latin typeface="Arial" panose="020B0604020202020204" pitchFamily="34" charset="0"/>
                <a:cs typeface="Arial" panose="020B0604020202020204" pitchFamily="34" charset="0"/>
              </a:rPr>
              <a:t>, 1998</a:t>
            </a:r>
          </a:p>
          <a:p>
            <a:endParaRPr lang="en-GB"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4778799" y="908685"/>
            <a:ext cx="3951603" cy="3759042"/>
          </a:xfrm>
          <a:prstGeom prst="rect">
            <a:avLst/>
          </a:prstGeom>
          <a:ln w="26425" cap="flat" cmpd="sng" algn="ctr">
            <a:solidFill>
              <a:srgbClr val="006FA1"/>
            </a:solidFill>
            <a:prstDash val="solid"/>
          </a:ln>
        </p:spPr>
        <p:style>
          <a:lnRef idx="2">
            <a:schemeClr val="accent1"/>
          </a:lnRef>
          <a:fillRef idx="1">
            <a:schemeClr val="lt1"/>
          </a:fillRef>
          <a:effectRef idx="0">
            <a:schemeClr val="accent1"/>
          </a:effectRef>
          <a:fontRef idx="minor">
            <a:schemeClr val="dk1"/>
          </a:fontRef>
        </p:style>
        <p:txBody>
          <a:bodyPr vert="horz" lIns="180000" tIns="180000" rIns="0" bIns="45720" rtlCol="0">
            <a:normAutofit lnSpcReduction="10000"/>
          </a:bodyPr>
          <a:lstStyle>
            <a:lvl1pPr marL="342900" indent="-342900" algn="l" defTabSz="457200" rtl="0" eaLnBrk="1" fontAlgn="base" hangingPunct="1">
              <a:spcBef>
                <a:spcPct val="20000"/>
              </a:spcBef>
              <a:spcAft>
                <a:spcPct val="0"/>
              </a:spcAft>
              <a:buClr>
                <a:schemeClr val="bg2"/>
              </a:buClr>
              <a:buFont typeface="Wingdings" charset="2"/>
              <a:defRPr kern="1200" spc="20">
                <a:solidFill>
                  <a:schemeClr val="dk1"/>
                </a:solidFill>
                <a:latin typeface="+mn-lt"/>
                <a:ea typeface="+mn-ea"/>
                <a:cs typeface="+mn-cs"/>
              </a:defRPr>
            </a:lvl1pPr>
            <a:lvl2pPr marL="288925" indent="-288925" algn="l" defTabSz="457200" rtl="0" eaLnBrk="1" fontAlgn="base" hangingPunct="1">
              <a:spcBef>
                <a:spcPct val="20000"/>
              </a:spcBef>
              <a:spcAft>
                <a:spcPct val="0"/>
              </a:spcAft>
              <a:buClr>
                <a:srgbClr val="006FA1"/>
              </a:buClr>
              <a:buFont typeface="Wingdings" charset="2"/>
              <a:buChar char="§"/>
              <a:defRPr kern="1200">
                <a:solidFill>
                  <a:schemeClr val="dk1"/>
                </a:solidFill>
                <a:latin typeface="+mn-lt"/>
                <a:ea typeface="+mn-ea"/>
                <a:cs typeface="+mn-cs"/>
              </a:defRPr>
            </a:lvl2pPr>
            <a:lvl3pPr marL="569913" indent="-225425" algn="l" defTabSz="457200" rtl="0" eaLnBrk="1" fontAlgn="base" hangingPunct="1">
              <a:spcBef>
                <a:spcPct val="20000"/>
              </a:spcBef>
              <a:spcAft>
                <a:spcPct val="0"/>
              </a:spcAft>
              <a:buClr>
                <a:srgbClr val="006FA1"/>
              </a:buClr>
              <a:buSzPct val="102000"/>
              <a:buFont typeface="Source Sans Pro" charset="0"/>
              <a:buChar char="›"/>
              <a:defRPr kern="1200">
                <a:solidFill>
                  <a:schemeClr val="dk1"/>
                </a:solidFill>
                <a:latin typeface="+mn-lt"/>
                <a:ea typeface="+mn-ea"/>
                <a:cs typeface="+mn-cs"/>
              </a:defRPr>
            </a:lvl3pPr>
            <a:lvl4pPr marL="914400" indent="-227013" algn="l" defTabSz="457200" rtl="0" eaLnBrk="1" fontAlgn="base" hangingPunct="1">
              <a:spcBef>
                <a:spcPct val="20000"/>
              </a:spcBef>
              <a:spcAft>
                <a:spcPct val="0"/>
              </a:spcAft>
              <a:buClr>
                <a:srgbClr val="006FA1"/>
              </a:buClr>
              <a:buFont typeface="Arial" charset="0"/>
              <a:buChar char="•"/>
              <a:defRPr kern="1200">
                <a:solidFill>
                  <a:schemeClr val="dk1"/>
                </a:solidFill>
                <a:latin typeface="+mn-lt"/>
                <a:ea typeface="+mn-ea"/>
                <a:cs typeface="+mn-cs"/>
              </a:defRPr>
            </a:lvl4pPr>
            <a:lvl5pPr marL="1258888" indent="-227013" algn="l" defTabSz="457200" rtl="0" eaLnBrk="1" fontAlgn="base" hangingPunct="1">
              <a:spcBef>
                <a:spcPct val="20000"/>
              </a:spcBef>
              <a:spcAft>
                <a:spcPct val="0"/>
              </a:spcAft>
              <a:buClr>
                <a:srgbClr val="006FA1"/>
              </a:buClr>
              <a:buFont typeface="Source Sans Pro" charset="0"/>
              <a:buChar char="–"/>
              <a:defRPr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r>
              <a:rPr lang="en-US" b="1" dirty="0">
                <a:solidFill>
                  <a:schemeClr val="tx1"/>
                </a:solidFill>
                <a:latin typeface="Arial" panose="020B0604020202020204" pitchFamily="34" charset="0"/>
                <a:cs typeface="Arial" panose="020B0604020202020204" pitchFamily="34" charset="0"/>
              </a:rPr>
              <a:t>Bottom-up methods</a:t>
            </a:r>
          </a:p>
          <a:p>
            <a:pPr>
              <a:buClr>
                <a:schemeClr val="tx1"/>
              </a:buClr>
              <a:buFont typeface="+mj-lt"/>
              <a:buAutoNum type="arabicPeriod"/>
            </a:pPr>
            <a:r>
              <a:rPr lang="en-US" sz="1500" dirty="0" err="1">
                <a:latin typeface="Arial" panose="020B0604020202020204" pitchFamily="34" charset="0"/>
                <a:cs typeface="Arial" panose="020B0604020202020204" pitchFamily="34" charset="0"/>
              </a:rPr>
              <a:t>Garz</a:t>
            </a:r>
            <a:r>
              <a:rPr lang="en-US" sz="1500" dirty="0">
                <a:latin typeface="Arial" panose="020B0604020202020204" pitchFamily="34" charset="0"/>
                <a:cs typeface="Arial" panose="020B0604020202020204" pitchFamily="34" charset="0"/>
              </a:rPr>
              <a:t> et al., 2011</a:t>
            </a:r>
          </a:p>
          <a:p>
            <a:pPr>
              <a:buClr>
                <a:schemeClr val="tx1"/>
              </a:buClr>
              <a:buFont typeface="+mj-lt"/>
              <a:buAutoNum type="arabicPeriod"/>
            </a:pPr>
            <a:r>
              <a:rPr lang="en-US" sz="1500" dirty="0" err="1">
                <a:latin typeface="Arial" panose="020B0604020202020204" pitchFamily="34" charset="0"/>
                <a:cs typeface="Arial" panose="020B0604020202020204" pitchFamily="34" charset="0"/>
              </a:rPr>
              <a:t>Journet</a:t>
            </a:r>
            <a:r>
              <a:rPr lang="en-US" sz="1500" dirty="0">
                <a:latin typeface="Arial" panose="020B0604020202020204" pitchFamily="34" charset="0"/>
                <a:cs typeface="Arial" panose="020B0604020202020204" pitchFamily="34" charset="0"/>
              </a:rPr>
              <a:t> et al., 2008</a:t>
            </a:r>
          </a:p>
          <a:p>
            <a:pPr>
              <a:buClr>
                <a:schemeClr val="tx1"/>
              </a:buClr>
              <a:buFont typeface="+mj-lt"/>
              <a:buAutoNum type="arabicPeriod"/>
            </a:pPr>
            <a:r>
              <a:rPr lang="en-US" sz="1500" dirty="0" err="1">
                <a:latin typeface="Arial" panose="020B0604020202020204" pitchFamily="34" charset="0"/>
                <a:cs typeface="Arial" panose="020B0604020202020204" pitchFamily="34" charset="0"/>
              </a:rPr>
              <a:t>Mehri</a:t>
            </a:r>
            <a:r>
              <a:rPr lang="en-US" sz="1500" dirty="0">
                <a:latin typeface="Arial" panose="020B0604020202020204" pitchFamily="34" charset="0"/>
                <a:cs typeface="Arial" panose="020B0604020202020204" pitchFamily="34" charset="0"/>
              </a:rPr>
              <a:t> et al., 2013</a:t>
            </a:r>
          </a:p>
          <a:p>
            <a:pPr>
              <a:buClr>
                <a:schemeClr val="tx1"/>
              </a:buClr>
              <a:buFont typeface="+mj-lt"/>
              <a:buAutoNum type="arabicPeriod"/>
            </a:pPr>
            <a:r>
              <a:rPr lang="en-US" sz="1500" dirty="0" err="1">
                <a:latin typeface="Arial" panose="020B0604020202020204" pitchFamily="34" charset="0"/>
                <a:cs typeface="Arial" panose="020B0604020202020204" pitchFamily="34" charset="0"/>
              </a:rPr>
              <a:t>Mehri</a:t>
            </a:r>
            <a:r>
              <a:rPr lang="en-US" sz="1500" dirty="0">
                <a:latin typeface="Arial" panose="020B0604020202020204" pitchFamily="34" charset="0"/>
                <a:cs typeface="Arial" panose="020B0604020202020204" pitchFamily="34" charset="0"/>
              </a:rPr>
              <a:t> et al., 2014</a:t>
            </a:r>
          </a:p>
          <a:p>
            <a:pPr>
              <a:buClr>
                <a:schemeClr val="tx1"/>
              </a:buClr>
              <a:buFont typeface="+mj-lt"/>
              <a:buAutoNum type="arabicPeriod"/>
            </a:pPr>
            <a:r>
              <a:rPr lang="en-US" sz="1500" dirty="0">
                <a:latin typeface="Arial" panose="020B0604020202020204" pitchFamily="34" charset="0"/>
                <a:cs typeface="Arial" panose="020B0604020202020204" pitchFamily="34" charset="0"/>
              </a:rPr>
              <a:t>Bukhari et al., 2012</a:t>
            </a:r>
          </a:p>
          <a:p>
            <a:pPr>
              <a:buClr>
                <a:schemeClr val="tx1"/>
              </a:buClr>
              <a:buFont typeface="+mj-lt"/>
              <a:buAutoNum type="arabicPeriod"/>
            </a:pPr>
            <a:r>
              <a:rPr lang="en-US" sz="1500" dirty="0" err="1">
                <a:latin typeface="Arial" panose="020B0604020202020204" pitchFamily="34" charset="0"/>
                <a:cs typeface="Arial" panose="020B0604020202020204" pitchFamily="34" charset="0"/>
              </a:rPr>
              <a:t>Asi</a:t>
            </a:r>
            <a:r>
              <a:rPr lang="en-US" sz="1500" dirty="0">
                <a:latin typeface="Arial" panose="020B0604020202020204" pitchFamily="34" charset="0"/>
                <a:cs typeface="Arial" panose="020B0604020202020204" pitchFamily="34" charset="0"/>
              </a:rPr>
              <a:t> et al., 2014</a:t>
            </a:r>
          </a:p>
          <a:p>
            <a:pPr>
              <a:buClr>
                <a:schemeClr val="tx1"/>
              </a:buClr>
              <a:buFont typeface="+mj-lt"/>
              <a:buAutoNum type="arabicPeriod"/>
            </a:pPr>
            <a:r>
              <a:rPr lang="en-US" sz="1500" dirty="0">
                <a:latin typeface="Arial" panose="020B0604020202020204" pitchFamily="34" charset="0"/>
                <a:cs typeface="Arial" panose="020B0604020202020204" pitchFamily="34" charset="0"/>
              </a:rPr>
              <a:t>Wei et al., 2013</a:t>
            </a:r>
          </a:p>
          <a:p>
            <a:pPr>
              <a:buClr>
                <a:schemeClr val="tx1"/>
              </a:buClr>
              <a:buFont typeface="+mj-lt"/>
              <a:buAutoNum type="arabicPeriod"/>
            </a:pPr>
            <a:r>
              <a:rPr lang="en-US" sz="1500" dirty="0">
                <a:latin typeface="Arial" panose="020B0604020202020204" pitchFamily="34" charset="0"/>
                <a:cs typeface="Arial" panose="020B0604020202020204" pitchFamily="34" charset="0"/>
              </a:rPr>
              <a:t>Chen et al., 2014</a:t>
            </a:r>
          </a:p>
          <a:p>
            <a:pPr>
              <a:buClr>
                <a:schemeClr val="tx1"/>
              </a:buClr>
              <a:buFont typeface="+mj-lt"/>
              <a:buAutoNum type="arabicPeriod"/>
            </a:pPr>
            <a:r>
              <a:rPr lang="en-US" sz="1500" dirty="0">
                <a:latin typeface="Arial" panose="020B0604020202020204" pitchFamily="34" charset="0"/>
                <a:cs typeface="Arial" panose="020B0604020202020204" pitchFamily="34" charset="0"/>
              </a:rPr>
              <a:t>Wei et al., 2014</a:t>
            </a:r>
          </a:p>
          <a:p>
            <a:pPr>
              <a:buClr>
                <a:schemeClr val="tx1"/>
              </a:buClr>
              <a:buFont typeface="+mj-lt"/>
              <a:buAutoNum type="arabicPeriod"/>
            </a:pPr>
            <a:r>
              <a:rPr lang="en-US" sz="1500" dirty="0">
                <a:latin typeface="Arial" panose="020B0604020202020204" pitchFamily="34" charset="0"/>
                <a:cs typeface="Arial" panose="020B0604020202020204" pitchFamily="34" charset="0"/>
              </a:rPr>
              <a:t>Chen et al., 2015</a:t>
            </a:r>
          </a:p>
          <a:p>
            <a:pPr>
              <a:buClr>
                <a:schemeClr val="tx1"/>
              </a:buClr>
              <a:buFont typeface="+mj-lt"/>
              <a:buAutoNum type="arabicPeriod"/>
            </a:pPr>
            <a:r>
              <a:rPr lang="en-US" sz="1500" dirty="0">
                <a:latin typeface="Arial" panose="020B0604020202020204" pitchFamily="34" charset="0"/>
                <a:cs typeface="Arial" panose="020B0604020202020204" pitchFamily="34" charset="0"/>
              </a:rPr>
              <a:t>Wei et al., 2015</a:t>
            </a:r>
          </a:p>
          <a:p>
            <a:pPr>
              <a:buClr>
                <a:schemeClr val="tx1"/>
              </a:buClr>
              <a:buFont typeface="+mj-lt"/>
              <a:buAutoNum type="arabicPeriod"/>
            </a:pPr>
            <a:r>
              <a:rPr lang="en-US" sz="1500" dirty="0">
                <a:latin typeface="Arial" panose="020B0604020202020204" pitchFamily="34" charset="0"/>
                <a:cs typeface="Arial" panose="020B0604020202020204" pitchFamily="34" charset="0"/>
              </a:rPr>
              <a:t>Chen et al., 2017</a:t>
            </a:r>
          </a:p>
        </p:txBody>
      </p:sp>
    </p:spTree>
    <p:extLst>
      <p:ext uri="{BB962C8B-B14F-4D97-AF65-F5344CB8AC3E}">
        <p14:creationId xmlns:p14="http://schemas.microsoft.com/office/powerpoint/2010/main" val="1706535862"/>
      </p:ext>
    </p:extLst>
  </p:cSld>
  <p:clrMapOvr>
    <a:masterClrMapping/>
  </p:clrMapOvr>
</p:sld>
</file>

<file path=ppt/theme/theme1.xml><?xml version="1.0" encoding="utf-8"?>
<a:theme xmlns:a="http://schemas.openxmlformats.org/drawingml/2006/main" name="SU_Preso_16x9_v6">
  <a:themeElements>
    <a:clrScheme name="Stanford2">
      <a:dk1>
        <a:srgbClr val="000000"/>
      </a:dk1>
      <a:lt1>
        <a:srgbClr val="FFFFFF"/>
      </a:lt1>
      <a:dk2>
        <a:srgbClr val="DAD7CB"/>
      </a:dk2>
      <a:lt2>
        <a:srgbClr val="8C1515"/>
      </a:lt2>
      <a:accent1>
        <a:srgbClr val="8D3C1E"/>
      </a:accent1>
      <a:accent2>
        <a:srgbClr val="00505C"/>
      </a:accent2>
      <a:accent3>
        <a:srgbClr val="53284F"/>
      </a:accent3>
      <a:accent4>
        <a:srgbClr val="175E54"/>
      </a:accent4>
      <a:accent5>
        <a:srgbClr val="4D4F53"/>
      </a:accent5>
      <a:accent6>
        <a:srgbClr val="D2C295"/>
      </a:accent6>
      <a:hlink>
        <a:srgbClr val="A4001D"/>
      </a:hlink>
      <a:folHlink>
        <a:srgbClr val="000000"/>
      </a:folHlink>
    </a:clrScheme>
    <a:fontScheme name="Stanford">
      <a:majorFont>
        <a:latin typeface="Source Sans Pro Semibold"/>
        <a:ea typeface=""/>
        <a:cs typeface=""/>
      </a:majorFont>
      <a:minorFont>
        <a:latin typeface="Source Sans Pro"/>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se-centennial-presentation-template.pptx" id="{EE28E992-A010-4D7B-9C87-352F3D973EA6}" vid="{77A16575-A229-44E4-ADC4-1DBBA23CF2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16962</TotalTime>
  <Words>4194</Words>
  <Application>Microsoft Macintosh PowerPoint</Application>
  <PresentationFormat>On-screen Show (16:9)</PresentationFormat>
  <Paragraphs>639</Paragraphs>
  <Slides>64</Slides>
  <Notes>64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64</vt:i4>
      </vt:variant>
    </vt:vector>
  </HeadingPairs>
  <TitlesOfParts>
    <vt:vector size="73" baseType="lpstr">
      <vt:lpstr>Arial</vt:lpstr>
      <vt:lpstr>Calibri</vt:lpstr>
      <vt:lpstr>Cambria Math</vt:lpstr>
      <vt:lpstr>Segoe UI Semilight</vt:lpstr>
      <vt:lpstr>Source Sans Pro</vt:lpstr>
      <vt:lpstr>Source Sans Pro Semibold</vt:lpstr>
      <vt:lpstr>Times New Roman</vt:lpstr>
      <vt:lpstr>Wingdings</vt:lpstr>
      <vt:lpstr>SU_Preso_16x9_v6</vt:lpstr>
      <vt:lpstr>Deep Learning for Historical Document Image Processing</vt:lpstr>
      <vt:lpstr>Contents </vt:lpstr>
      <vt:lpstr>PowerPoint Presentation</vt:lpstr>
      <vt:lpstr>Goal of the research</vt:lpstr>
      <vt:lpstr>Significance of the work</vt:lpstr>
      <vt:lpstr>Significance of the work</vt:lpstr>
      <vt:lpstr>Hypothesis</vt:lpstr>
      <vt:lpstr>PowerPoint Presentation</vt:lpstr>
      <vt:lpstr>Page layout analysis literature</vt:lpstr>
      <vt:lpstr>PowerPoint Presentation</vt:lpstr>
      <vt:lpstr>Wong et al., 1982</vt:lpstr>
      <vt:lpstr>Akiyama and Hagita, 1990</vt:lpstr>
      <vt:lpstr>PowerPoint Presentation</vt:lpstr>
      <vt:lpstr>Garz et al., 2011</vt:lpstr>
      <vt:lpstr>PowerPoint Presentation</vt:lpstr>
      <vt:lpstr>Bukhari et al., 2012</vt:lpstr>
      <vt:lpstr>Wei et al., 2013</vt:lpstr>
      <vt:lpstr>Chen et al., 2017</vt:lpstr>
      <vt:lpstr>Text line segmentation literature</vt:lpstr>
      <vt:lpstr>PowerPoint Presentation</vt:lpstr>
      <vt:lpstr>Ha et al., 1995, Manmatha et al., 1998</vt:lpstr>
      <vt:lpstr>Arivazgahan et al., 2007, BarYosef et al., 2009</vt:lpstr>
      <vt:lpstr>PowerPoint Presentation</vt:lpstr>
      <vt:lpstr>Shi et al., 2004</vt:lpstr>
      <vt:lpstr>Alaei et al., 2011</vt:lpstr>
      <vt:lpstr>PowerPoint Presentation</vt:lpstr>
      <vt:lpstr>Bukhari et al., 2009</vt:lpstr>
      <vt:lpstr>Saabni et al., 2014</vt:lpstr>
      <vt:lpstr>Pastor et al., 2016</vt:lpstr>
      <vt:lpstr>Text alignment literature</vt:lpstr>
      <vt:lpstr>PowerPoint Presentation</vt:lpstr>
      <vt:lpstr>Rabaev et al., 2015</vt:lpstr>
      <vt:lpstr>PowerPoint Presentation</vt:lpstr>
      <vt:lpstr>Kassis et al., 2017</vt:lpstr>
      <vt:lpstr>PowerPoint Presentation</vt:lpstr>
      <vt:lpstr>1- Experiment study on utilizing CNN to recognize historical Arabic handwritten text ASAR 2017</vt:lpstr>
      <vt:lpstr>2- Synthesising versus Augmentation for Arabic Word Recognition with CNN ASAR 2018</vt:lpstr>
      <vt:lpstr>2- Synthesising versus Augmentation for Arabic Word Recognition with CNN ASAR 2018</vt:lpstr>
      <vt:lpstr>2- Synthesising versus Augmentation for Arabic Word Recognition with CNN ASAR 2018</vt:lpstr>
      <vt:lpstr>3- Case Study: Fine Writing Style Classification Using Siamese Neural Network ASAR 2018</vt:lpstr>
      <vt:lpstr>4- Word Spotting Using Convolutional Siamese Network DAS 2018</vt:lpstr>
      <vt:lpstr>4- Word Spotting Using Convolutional Siamese Network DAS 2018</vt:lpstr>
      <vt:lpstr>4- Word Spotting Using Convolutional Siamese Network DAS 2018</vt:lpstr>
      <vt:lpstr>4- Word Spotting Using Convolutional Siamese Network DAS 2018</vt:lpstr>
      <vt:lpstr>5- Binarization Free Layout Analysis for Arabic Historical Documents Using Fully Convolutional Networks  ASAR 2018</vt:lpstr>
      <vt:lpstr>5- Binarization Free Layout Analysis for Arabic Historical Documents Using Fully Convolutional Networks  ASAR 2018</vt:lpstr>
      <vt:lpstr>6- Page Layout Analysis Competition ASAR 2018 (1st place in classification challenge)</vt:lpstr>
      <vt:lpstr>7- Text Line Segmentation for Challenging Handwritten Document Images using Fully Convolutional Network ICFHR 2018</vt:lpstr>
      <vt:lpstr>7- Text Line Segmentation for Challenging Handwritten Document Images using Fully Convolutional Network ICFHR 2018</vt:lpstr>
      <vt:lpstr>7- Text Line Segmentation for Challenging Handwritten Document Images using Fully Convolutional Network ICFHR 2018</vt:lpstr>
      <vt:lpstr>7- Text Line Segmentation for Challenging Handwritten Document Images using Fully Convolutional Network ICFHR 2018</vt:lpstr>
      <vt:lpstr>7- Text Line Segmentation for Challenging Handwritten Document Images using Fully Convolutional Network ICFHR 2018</vt:lpstr>
      <vt:lpstr>8- Competition on Page Layout Analysis of Historical Arabic Scientific Manuscripts ICFHR 2018 (Results to be announced)</vt:lpstr>
      <vt:lpstr>9- Competition on Text Line Segmentation of Historical Arabic Scientific Manuscripts ICFHR 2018 (Results to be announced)</vt:lpstr>
      <vt:lpstr>10- Using Scale-Space Anisotropic Smoothing for Text Line Extraction in Historical Documents IJDAR (submitted)</vt:lpstr>
      <vt:lpstr>PowerPoint Presentation</vt:lpstr>
      <vt:lpstr>Page layout analysis using Siamese CNN</vt:lpstr>
      <vt:lpstr>Unsupervised learning for word spotting</vt:lpstr>
      <vt:lpstr>Unsupervised learning for word spotting</vt:lpstr>
      <vt:lpstr>Unsupervised learning for word spotting</vt:lpstr>
      <vt:lpstr>Restoration of occluded characters</vt:lpstr>
      <vt:lpstr>Text alignment using subwords generated by GAN</vt:lpstr>
      <vt:lpstr>Unsupervised transcription</vt:lpstr>
      <vt:lpstr>Conclusion</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Guidelines</dc:title>
  <dc:creator>Microsoft Office User</dc:creator>
  <dc:description>2012 PowerPoint template redesign</dc:description>
  <cp:lastModifiedBy>Berat Barakat</cp:lastModifiedBy>
  <cp:revision>366</cp:revision>
  <dcterms:created xsi:type="dcterms:W3CDTF">2017-05-23T22:51:30Z</dcterms:created>
  <dcterms:modified xsi:type="dcterms:W3CDTF">2026-08-02T09:31:18Z</dcterms:modified>
</cp:coreProperties>
</file>