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jpeg" ContentType="image/jpeg"/>
  <Override PartName="/ppt/notesSlides/notesSlide3.xml" ContentType="application/vnd.openxmlformats-officedocument.presentationml.notesSlide+xml"/>
  <Override PartName="/ppt/media/image2.jpeg" ContentType="image/jpeg"/>
  <Override PartName="/ppt/notesSlides/notesSlide4.xml" ContentType="application/vnd.openxmlformats-officedocument.presentationml.notesSlide+xml"/>
  <Override PartName="/ppt/media/image3.jpeg" ContentType="image/jpeg"/>
  <Override PartName="/ppt/media/image4.jpeg" ContentType="image/jpeg"/>
  <Override PartName="/ppt/media/image5.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media/image6.jpeg" ContentType="image/jpeg"/>
  <Override PartName="/ppt/media/image7.jpeg" ContentType="image/jpeg"/>
  <Override PartName="/ppt/media/image8.jpeg" ContentType="image/jpeg"/>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1pPr>
    <a:lvl2pPr marL="0" marR="0" indent="4572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2pPr>
    <a:lvl3pPr marL="0" marR="0" indent="9144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3pPr>
    <a:lvl4pPr marL="0" marR="0" indent="13716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4pPr>
    <a:lvl5pPr marL="0" marR="0" indent="18288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5pPr>
    <a:lvl6pPr marL="0" marR="0" indent="22860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6pPr>
    <a:lvl7pPr marL="0" marR="0" indent="27432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7pPr>
    <a:lvl8pPr marL="0" marR="0" indent="32004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8pPr>
    <a:lvl9pPr marL="0" marR="0" indent="365760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solidFill>
        </a:fill>
      </a:tcStyle>
    </a:band2H>
    <a:firstCo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b="def" i="def"/>
      <a:tcStyle>
        <a:tcBdr/>
        <a:fill>
          <a:solidFill>
            <a:srgbClr val="FFFFFF"/>
          </a:solidFill>
        </a:fill>
      </a:tcStyle>
    </a:band2H>
    <a:firstCo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ACDCB"/>
          </a:solidFill>
        </a:fill>
      </a:tcStyle>
    </a:wholeTbl>
    <a:band2H>
      <a:tcTxStyle b="def" i="def"/>
      <a:tcStyle>
        <a:tcBdr/>
        <a:fill>
          <a:solidFill>
            <a:srgbClr val="ED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BCF"/>
          </a:solidFill>
        </a:fill>
      </a:tcStyle>
    </a:wholeTbl>
    <a:band2H>
      <a:tcTxStyle b="def" i="def"/>
      <a:tcStyle>
        <a:tcBdr/>
        <a:fill>
          <a:solidFill>
            <a:srgbClr val="E9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EE9DC"/>
          </a:solidFill>
        </a:fill>
      </a:tcStyle>
    </a:wholeTbl>
    <a:band2H>
      <a:tcTxStyle b="def" i="def"/>
      <a:tcStyle>
        <a:tcBdr/>
        <a:fill>
          <a:solidFill>
            <a:srgbClr val="F7F4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5" name="Shape 185"/>
          <p:cNvSpPr/>
          <p:nvPr>
            <p:ph type="sldImg"/>
          </p:nvPr>
        </p:nvSpPr>
        <p:spPr>
          <a:xfrm>
            <a:off x="1143000" y="685800"/>
            <a:ext cx="4572000" cy="3429000"/>
          </a:xfrm>
          <a:prstGeom prst="rect">
            <a:avLst/>
          </a:prstGeom>
        </p:spPr>
        <p:txBody>
          <a:bodyPr/>
          <a:lstStyle/>
          <a:p>
            <a:pPr/>
          </a:p>
        </p:txBody>
      </p:sp>
      <p:sp>
        <p:nvSpPr>
          <p:cNvPr id="186" name="Shape 18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1400">
        <a:latin typeface="+mn-lt"/>
        <a:ea typeface="+mn-ea"/>
        <a:cs typeface="+mn-cs"/>
        <a:sym typeface="Helvetica Neue"/>
      </a:defRPr>
    </a:lvl1pPr>
    <a:lvl2pPr indent="228600" defTabSz="457200" latinLnBrk="0">
      <a:lnSpc>
        <a:spcPct val="117999"/>
      </a:lnSpc>
      <a:defRPr sz="1400">
        <a:latin typeface="+mn-lt"/>
        <a:ea typeface="+mn-ea"/>
        <a:cs typeface="+mn-cs"/>
        <a:sym typeface="Helvetica Neue"/>
      </a:defRPr>
    </a:lvl2pPr>
    <a:lvl3pPr indent="457200" defTabSz="457200" latinLnBrk="0">
      <a:lnSpc>
        <a:spcPct val="117999"/>
      </a:lnSpc>
      <a:defRPr sz="1400">
        <a:latin typeface="+mn-lt"/>
        <a:ea typeface="+mn-ea"/>
        <a:cs typeface="+mn-cs"/>
        <a:sym typeface="Helvetica Neue"/>
      </a:defRPr>
    </a:lvl3pPr>
    <a:lvl4pPr indent="685800" defTabSz="457200" latinLnBrk="0">
      <a:lnSpc>
        <a:spcPct val="117999"/>
      </a:lnSpc>
      <a:defRPr sz="1400">
        <a:latin typeface="+mn-lt"/>
        <a:ea typeface="+mn-ea"/>
        <a:cs typeface="+mn-cs"/>
        <a:sym typeface="Helvetica Neue"/>
      </a:defRPr>
    </a:lvl4pPr>
    <a:lvl5pPr indent="914400" defTabSz="457200" latinLnBrk="0">
      <a:lnSpc>
        <a:spcPct val="117999"/>
      </a:lnSpc>
      <a:defRPr sz="1400">
        <a:latin typeface="+mn-lt"/>
        <a:ea typeface="+mn-ea"/>
        <a:cs typeface="+mn-cs"/>
        <a:sym typeface="Helvetica Neue"/>
      </a:defRPr>
    </a:lvl5pPr>
    <a:lvl6pPr indent="1143000" defTabSz="457200" latinLnBrk="0">
      <a:lnSpc>
        <a:spcPct val="117999"/>
      </a:lnSpc>
      <a:defRPr sz="1400">
        <a:latin typeface="+mn-lt"/>
        <a:ea typeface="+mn-ea"/>
        <a:cs typeface="+mn-cs"/>
        <a:sym typeface="Helvetica Neue"/>
      </a:defRPr>
    </a:lvl6pPr>
    <a:lvl7pPr indent="1371600" defTabSz="457200" latinLnBrk="0">
      <a:lnSpc>
        <a:spcPct val="117999"/>
      </a:lnSpc>
      <a:defRPr sz="1400">
        <a:latin typeface="+mn-lt"/>
        <a:ea typeface="+mn-ea"/>
        <a:cs typeface="+mn-cs"/>
        <a:sym typeface="Helvetica Neue"/>
      </a:defRPr>
    </a:lvl7pPr>
    <a:lvl8pPr indent="1600200" defTabSz="457200" latinLnBrk="0">
      <a:lnSpc>
        <a:spcPct val="117999"/>
      </a:lnSpc>
      <a:defRPr sz="1400">
        <a:latin typeface="+mn-lt"/>
        <a:ea typeface="+mn-ea"/>
        <a:cs typeface="+mn-cs"/>
        <a:sym typeface="Helvetica Neue"/>
      </a:defRPr>
    </a:lvl8pPr>
    <a:lvl9pPr indent="1828800" defTabSz="457200" latinLnBrk="0">
      <a:lnSpc>
        <a:spcPct val="117999"/>
      </a:lnSpc>
      <a:defRPr sz="14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47.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8.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9.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0.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51.xml.rels><?xml version="1.0" encoding="UTF-8"?>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_rels/notesSlide52.xml.rels><?xml version="1.0" encoding="UTF-8"?>
<Relationships xmlns="http://schemas.openxmlformats.org/package/2006/relationships"><Relationship Id="rId1" Type="http://schemas.openxmlformats.org/officeDocument/2006/relationships/slide" Target="../slides/slide52.xml"/><Relationship Id="rId2" Type="http://schemas.openxmlformats.org/officeDocument/2006/relationships/notesMaster" Target="../notesMasters/notesMaster1.xml"/></Relationships>

</file>

<file path=ppt/notesSlides/_rels/notesSlide53.xml.rels><?xml version="1.0" encoding="UTF-8"?>
<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Shape 191"/>
          <p:cNvSpPr/>
          <p:nvPr>
            <p:ph type="sldImg"/>
          </p:nvPr>
        </p:nvSpPr>
        <p:spPr>
          <a:prstGeom prst="rect">
            <a:avLst/>
          </a:prstGeom>
        </p:spPr>
        <p:txBody>
          <a:bodyPr/>
          <a:lstStyle/>
          <a:p>
            <a:pPr/>
          </a:p>
        </p:txBody>
      </p:sp>
      <p:sp>
        <p:nvSpPr>
          <p:cNvPr id="192" name="Shape 192"/>
          <p:cNvSpPr/>
          <p:nvPr>
            <p:ph type="body" sz="quarter" idx="1"/>
          </p:nvPr>
        </p:nvSpPr>
        <p:spPr>
          <a:prstGeom prst="rect">
            <a:avLst/>
          </a:prstGeom>
        </p:spPr>
        <p:txBody>
          <a:bodyPr/>
          <a:lstStyle/>
          <a:p>
            <a:pPr/>
            <a:r>
              <a:t>Hi my name is Berat. </a:t>
            </a:r>
          </a:p>
          <a:p>
            <a:pPr/>
            <a:r>
              <a:t>I am a PhD student of Professor Jihad El-Sana.</a:t>
            </a:r>
          </a:p>
          <a:p>
            <a:pPr/>
            <a:r>
              <a:t>We research how to use deep learning methods for historical handwritten document image processing.</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Shape 276"/>
          <p:cNvSpPr/>
          <p:nvPr>
            <p:ph type="sldImg"/>
          </p:nvPr>
        </p:nvSpPr>
        <p:spPr>
          <a:prstGeom prst="rect">
            <a:avLst/>
          </a:prstGeom>
        </p:spPr>
        <p:txBody>
          <a:bodyPr/>
          <a:lstStyle/>
          <a:p>
            <a:pPr/>
          </a:p>
        </p:txBody>
      </p:sp>
      <p:sp>
        <p:nvSpPr>
          <p:cNvPr id="277" name="Shape 277"/>
          <p:cNvSpPr/>
          <p:nvPr>
            <p:ph type="body" sz="quarter" idx="1"/>
          </p:nvPr>
        </p:nvSpPr>
        <p:spPr>
          <a:prstGeom prst="rect">
            <a:avLst/>
          </a:prstGeom>
        </p:spPr>
        <p:txBody>
          <a:bodyPr/>
          <a:lstStyle/>
          <a:p>
            <a:pPr/>
            <a:r>
              <a:t>The goal of our research is application of deep learning algorithms for page segmentation, text line segmentation and transcription of historical handwritten document images.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Shape 292"/>
          <p:cNvSpPr/>
          <p:nvPr>
            <p:ph type="sldImg"/>
          </p:nvPr>
        </p:nvSpPr>
        <p:spPr>
          <a:prstGeom prst="rect">
            <a:avLst/>
          </a:prstGeom>
        </p:spPr>
        <p:txBody>
          <a:bodyPr/>
          <a:lstStyle/>
          <a:p>
            <a:pPr/>
          </a:p>
        </p:txBody>
      </p:sp>
      <p:sp>
        <p:nvSpPr>
          <p:cNvPr id="293" name="Shape 293"/>
          <p:cNvSpPr/>
          <p:nvPr>
            <p:ph type="body" sz="quarter" idx="1"/>
          </p:nvPr>
        </p:nvSpPr>
        <p:spPr>
          <a:prstGeom prst="rect">
            <a:avLst/>
          </a:prstGeom>
        </p:spPr>
        <p:txBody>
          <a:bodyPr/>
          <a:lstStyle/>
          <a:p>
            <a:pPr/>
            <a:r>
              <a:t>Because deep learning has improved state-of-the-art in several pattern recognition problems such as image recognition, voice recognition and drug discovery.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8" name="Shape 308"/>
          <p:cNvSpPr/>
          <p:nvPr>
            <p:ph type="sldImg"/>
          </p:nvPr>
        </p:nvSpPr>
        <p:spPr>
          <a:prstGeom prst="rect">
            <a:avLst/>
          </a:prstGeom>
        </p:spPr>
        <p:txBody>
          <a:bodyPr/>
          <a:lstStyle/>
          <a:p>
            <a:pPr/>
          </a:p>
        </p:txBody>
      </p:sp>
      <p:sp>
        <p:nvSpPr>
          <p:cNvPr id="309" name="Shape 309"/>
          <p:cNvSpPr/>
          <p:nvPr>
            <p:ph type="body" sz="quarter" idx="1"/>
          </p:nvPr>
        </p:nvSpPr>
        <p:spPr>
          <a:prstGeom prst="rect">
            <a:avLst/>
          </a:prstGeom>
        </p:spPr>
        <p:txBody>
          <a:bodyPr/>
          <a:lstStyle/>
          <a:p>
            <a:pPr/>
            <a:r>
              <a:t>Therefore we hypothesize that  deep learning can leverage the complexity of historical documents and improve the performance of page  segmentation, text line segmentation and transcription algorithms.</a:t>
            </a:r>
            <a:r>
              <a:t> </a:t>
            </a:r>
            <a:r>
              <a:t>However effective training of deep learning algorithms requires much labeled data. We have much data but, limited labeled data. Therefore in addition to using supervised learning, we also formulated these tasks as unsupervised learning problems.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Shape 313"/>
          <p:cNvSpPr/>
          <p:nvPr>
            <p:ph type="sldImg"/>
          </p:nvPr>
        </p:nvSpPr>
        <p:spPr>
          <a:prstGeom prst="rect">
            <a:avLst/>
          </a:prstGeom>
        </p:spPr>
        <p:txBody>
          <a:bodyPr/>
          <a:lstStyle/>
          <a:p>
            <a:pPr/>
          </a:p>
        </p:txBody>
      </p:sp>
      <p:sp>
        <p:nvSpPr>
          <p:cNvPr id="314" name="Shape 314"/>
          <p:cNvSpPr/>
          <p:nvPr>
            <p:ph type="body" sz="quarter" idx="1"/>
          </p:nvPr>
        </p:nvSpPr>
        <p:spPr>
          <a:prstGeom prst="rect">
            <a:avLst/>
          </a:prstGeom>
        </p:spPr>
        <p:txBody>
          <a:bodyPr/>
          <a:lstStyle/>
          <a:p>
            <a:pPr/>
            <a:r>
              <a:t>Let us start with page segmentation problem. I am going to talk about two works related to page segmentation. First is a paper work and second is the results of an international competition that we participated using the algorithm proposed in this paper.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Shape 320"/>
          <p:cNvSpPr/>
          <p:nvPr>
            <p:ph type="sldImg"/>
          </p:nvPr>
        </p:nvSpPr>
        <p:spPr>
          <a:prstGeom prst="rect">
            <a:avLst/>
          </a:prstGeom>
        </p:spPr>
        <p:txBody>
          <a:bodyPr/>
          <a:lstStyle/>
          <a:p>
            <a:pPr/>
          </a:p>
        </p:txBody>
      </p:sp>
      <p:sp>
        <p:nvSpPr>
          <p:cNvPr id="321" name="Shape 321"/>
          <p:cNvSpPr/>
          <p:nvPr>
            <p:ph type="body" sz="quarter" idx="1"/>
          </p:nvPr>
        </p:nvSpPr>
        <p:spPr>
          <a:prstGeom prst="rect">
            <a:avLst/>
          </a:prstGeom>
        </p:spPr>
        <p:txBody>
          <a:bodyPr/>
          <a:lstStyle/>
          <a:p>
            <a:pPr/>
            <a:r>
              <a:t>In the paper work we propose to use fully convolutional network for page segmentation problem. This work has been published in Arabic Script Analysis conference in 2018.</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Shape 340"/>
          <p:cNvSpPr/>
          <p:nvPr>
            <p:ph type="sldImg"/>
          </p:nvPr>
        </p:nvSpPr>
        <p:spPr>
          <a:prstGeom prst="rect">
            <a:avLst/>
          </a:prstGeom>
        </p:spPr>
        <p:txBody>
          <a:bodyPr/>
          <a:lstStyle/>
          <a:p>
            <a:pPr/>
          </a:p>
        </p:txBody>
      </p:sp>
      <p:sp>
        <p:nvSpPr>
          <p:cNvPr id="341" name="Shape 341"/>
          <p:cNvSpPr/>
          <p:nvPr>
            <p:ph type="body" sz="quarter" idx="1"/>
          </p:nvPr>
        </p:nvSpPr>
        <p:spPr>
          <a:prstGeom prst="rect">
            <a:avLst/>
          </a:prstGeom>
        </p:spPr>
        <p:txBody>
          <a:bodyPr/>
          <a:lstStyle/>
          <a:p>
            <a:pPr/>
            <a:r>
              <a:t>The page segmentation problem is that given a document image we are required to group its pixels such that each group would contain homogeneous patterns from the document image. Then we are required to classify these regions such as main text and side text.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Shape 346"/>
          <p:cNvSpPr/>
          <p:nvPr>
            <p:ph type="sldImg"/>
          </p:nvPr>
        </p:nvSpPr>
        <p:spPr>
          <a:prstGeom prst="rect">
            <a:avLst/>
          </a:prstGeom>
        </p:spPr>
        <p:txBody>
          <a:bodyPr/>
          <a:lstStyle/>
          <a:p>
            <a:pPr/>
          </a:p>
        </p:txBody>
      </p:sp>
      <p:sp>
        <p:nvSpPr>
          <p:cNvPr id="347" name="Shape 347"/>
          <p:cNvSpPr/>
          <p:nvPr>
            <p:ph type="body" sz="quarter" idx="1"/>
          </p:nvPr>
        </p:nvSpPr>
        <p:spPr>
          <a:prstGeom prst="rect">
            <a:avLst/>
          </a:prstGeom>
        </p:spPr>
        <p:txBody>
          <a:bodyPr/>
          <a:lstStyle/>
          <a:p>
            <a:pPr/>
            <a:r>
              <a:t>A feasible solution is proposed by Bukhari et al. They used multilayer perceptron to classify the connected components according to their context features which in turn leads to redundant and expensive computation in their overlapping context.</a:t>
            </a:r>
          </a:p>
          <a:p>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5" name="Shape 355"/>
          <p:cNvSpPr/>
          <p:nvPr>
            <p:ph type="sldImg"/>
          </p:nvPr>
        </p:nvSpPr>
        <p:spPr>
          <a:prstGeom prst="rect">
            <a:avLst/>
          </a:prstGeom>
        </p:spPr>
        <p:txBody>
          <a:bodyPr/>
          <a:lstStyle/>
          <a:p>
            <a:pPr/>
          </a:p>
        </p:txBody>
      </p:sp>
      <p:sp>
        <p:nvSpPr>
          <p:cNvPr id="356" name="Shape 356"/>
          <p:cNvSpPr/>
          <p:nvPr>
            <p:ph type="body" sz="quarter" idx="1"/>
          </p:nvPr>
        </p:nvSpPr>
        <p:spPr>
          <a:prstGeom prst="rect">
            <a:avLst/>
          </a:prstGeom>
        </p:spPr>
        <p:txBody>
          <a:bodyPr/>
          <a:lstStyle/>
          <a:p>
            <a:pPr/>
            <a:r>
              <a:t>Moreover the raw prediction (as shown in the left side) does not seem to discriminate the diacritics from the side text. This is probably because the physical sizes of diacritics and the side text elements are similar. That's why they needed to use a post processing step that assigns each connected component to the majority label of the neighbouring components. The post processing is also in component level using overlapping context and costs an additional enormous time. But resultantly they achieved a good result as shown in the right side.</a:t>
            </a:r>
          </a:p>
          <a:p>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0" name="Shape 400"/>
          <p:cNvSpPr/>
          <p:nvPr>
            <p:ph type="sldImg"/>
          </p:nvPr>
        </p:nvSpPr>
        <p:spPr>
          <a:prstGeom prst="rect">
            <a:avLst/>
          </a:prstGeom>
        </p:spPr>
        <p:txBody>
          <a:bodyPr/>
          <a:lstStyle/>
          <a:p>
            <a:pPr/>
          </a:p>
        </p:txBody>
      </p:sp>
      <p:sp>
        <p:nvSpPr>
          <p:cNvPr id="401" name="Shape 401"/>
          <p:cNvSpPr/>
          <p:nvPr>
            <p:ph type="body" sz="quarter" idx="1"/>
          </p:nvPr>
        </p:nvSpPr>
        <p:spPr>
          <a:prstGeom prst="rect">
            <a:avLst/>
          </a:prstGeom>
        </p:spPr>
        <p:txBody>
          <a:bodyPr/>
          <a:lstStyle/>
          <a:p>
            <a:pPr/>
            <a:r>
              <a:t>We propose to use fully convolutional network, namely FCN, for page segmentation problem. The FCN is originally proposed for semantic segmentation. The input is a color image of the size m by n. Then we have convolutional blocks. Each block consists of several convolutional layers and a maxpooling layer.</a:t>
            </a:r>
            <a:r>
              <a:t> </a:t>
            </a:r>
            <a:r>
              <a:t>First five blocks follow the design of VGG16 network except the final layer is replaced with two convolutional layers, 6 and 7.</a:t>
            </a:r>
            <a:r>
              <a:t> </a:t>
            </a:r>
            <a:r>
              <a:t>This is a conventional Convolutional Network and is called the encoder part of the FCN. Through the encoder, input image is downsampled by the pooling layers. Then the decoder part upsamples the downsampled outputs to the input image size. Resulting output is a matrix of m by n by number of classes. Our number of classes is 3 which are main text, side text and background pixels.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Shape 408"/>
          <p:cNvSpPr/>
          <p:nvPr>
            <p:ph type="sldImg"/>
          </p:nvPr>
        </p:nvSpPr>
        <p:spPr>
          <a:prstGeom prst="rect">
            <a:avLst/>
          </a:prstGeom>
        </p:spPr>
        <p:txBody>
          <a:bodyPr/>
          <a:lstStyle/>
          <a:p>
            <a:pPr/>
          </a:p>
        </p:txBody>
      </p:sp>
      <p:sp>
        <p:nvSpPr>
          <p:cNvPr id="409" name="Shape 409"/>
          <p:cNvSpPr/>
          <p:nvPr>
            <p:ph type="body" sz="quarter" idx="1"/>
          </p:nvPr>
        </p:nvSpPr>
        <p:spPr>
          <a:prstGeom prst="rect">
            <a:avLst/>
          </a:prstGeom>
        </p:spPr>
        <p:txBody>
          <a:bodyPr/>
          <a:lstStyle/>
          <a:p>
            <a:pPr/>
            <a:r>
              <a:t>We used  a dataset of 20 pages for training, 4 pages for validation and 8 pages for testing.</a:t>
            </a:r>
          </a:p>
          <a:p>
            <a:pPr/>
            <a:r>
              <a:t>Since the GPU memory is not enough to hold a single page at one time we randomly generated 100.000 patches for training and 20.000 patches for validation. Since most of the labels are background, we tried to handle imbalanced labels by continuing the training on another dataset generated in the same way but eliminating the patches with density of less than a threshold. And the density is defined as the ratio of number of foreground pixels to the total number of pixels in a patch.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hape 196"/>
          <p:cNvSpPr/>
          <p:nvPr>
            <p:ph type="sldImg"/>
          </p:nvPr>
        </p:nvSpPr>
        <p:spPr>
          <a:prstGeom prst="rect">
            <a:avLst/>
          </a:prstGeom>
        </p:spPr>
        <p:txBody>
          <a:bodyPr/>
          <a:lstStyle/>
          <a:p>
            <a:pPr/>
          </a:p>
        </p:txBody>
      </p:sp>
      <p:sp>
        <p:nvSpPr>
          <p:cNvPr id="197" name="Shape 197"/>
          <p:cNvSpPr/>
          <p:nvPr>
            <p:ph type="body" sz="quarter" idx="1"/>
          </p:nvPr>
        </p:nvSpPr>
        <p:spPr>
          <a:prstGeom prst="rect">
            <a:avLst/>
          </a:prstGeom>
        </p:spPr>
        <p:txBody>
          <a:bodyPr/>
          <a:lstStyle/>
          <a:p>
            <a:pPr/>
            <a:r>
              <a:t>I will start the presentation by introducing the overall story and remarking where our motivation takes place in this story.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4" name="Shape 414"/>
          <p:cNvSpPr/>
          <p:nvPr>
            <p:ph type="sldImg"/>
          </p:nvPr>
        </p:nvSpPr>
        <p:spPr>
          <a:prstGeom prst="rect">
            <a:avLst/>
          </a:prstGeom>
        </p:spPr>
        <p:txBody>
          <a:bodyPr/>
          <a:lstStyle/>
          <a:p>
            <a:pPr/>
          </a:p>
        </p:txBody>
      </p:sp>
      <p:sp>
        <p:nvSpPr>
          <p:cNvPr id="415" name="Shape 415"/>
          <p:cNvSpPr/>
          <p:nvPr>
            <p:ph type="body" sz="quarter" idx="1"/>
          </p:nvPr>
        </p:nvSpPr>
        <p:spPr>
          <a:prstGeom prst="rect">
            <a:avLst/>
          </a:prstGeom>
        </p:spPr>
        <p:txBody>
          <a:bodyPr/>
          <a:lstStyle/>
          <a:p>
            <a:pPr/>
            <a:r>
              <a:t>Here are the quantitative results of page segmentation compared with the results of Bukhari et al.</a:t>
            </a:r>
          </a:p>
          <a:p>
            <a:pPr/>
            <a:r>
              <a:t>First row shows FCN performance after training on set 1.</a:t>
            </a:r>
          </a:p>
          <a:p>
            <a:pPr/>
            <a:r>
              <a:t>Second row shows FCN performance after further training on set 2.</a:t>
            </a:r>
          </a:p>
          <a:p>
            <a:pPr/>
            <a:r>
              <a:t>Further training in set 2 improved the results but did not outperform Bukhari et al. in either class.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5" name="Shape 425"/>
          <p:cNvSpPr/>
          <p:nvPr>
            <p:ph type="sldImg"/>
          </p:nvPr>
        </p:nvSpPr>
        <p:spPr>
          <a:prstGeom prst="rect">
            <a:avLst/>
          </a:prstGeom>
        </p:spPr>
        <p:txBody>
          <a:bodyPr/>
          <a:lstStyle/>
          <a:p>
            <a:pPr/>
          </a:p>
        </p:txBody>
      </p:sp>
      <p:sp>
        <p:nvSpPr>
          <p:cNvPr id="426" name="Shape 426"/>
          <p:cNvSpPr/>
          <p:nvPr>
            <p:ph type="body" sz="quarter" idx="1"/>
          </p:nvPr>
        </p:nvSpPr>
        <p:spPr>
          <a:prstGeom prst="rect">
            <a:avLst/>
          </a:prstGeom>
        </p:spPr>
        <p:txBody>
          <a:bodyPr/>
          <a:lstStyle/>
          <a:p>
            <a:pPr/>
            <a:r>
              <a:t>Here are the qualitative results of page segmentation. The leftmost one is a page segmented by FCN. The middle one is the same page segmented by Bukhari et al. and rightmost one is their result after postprocessing. Considering their component based classification for prediction and for postprocessing, our method's advantage is in terms of time efficiency as the FCN can predict one page in around 15 seconds.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0" name="Shape 430"/>
          <p:cNvSpPr/>
          <p:nvPr>
            <p:ph type="sldImg"/>
          </p:nvPr>
        </p:nvSpPr>
        <p:spPr>
          <a:prstGeom prst="rect">
            <a:avLst/>
          </a:prstGeom>
        </p:spPr>
        <p:txBody>
          <a:bodyPr/>
          <a:lstStyle/>
          <a:p>
            <a:pPr/>
          </a:p>
        </p:txBody>
      </p:sp>
      <p:sp>
        <p:nvSpPr>
          <p:cNvPr id="431" name="Shape 431"/>
          <p:cNvSpPr/>
          <p:nvPr>
            <p:ph type="body" sz="quarter" idx="1"/>
          </p:nvPr>
        </p:nvSpPr>
        <p:spPr>
          <a:prstGeom prst="rect">
            <a:avLst/>
          </a:prstGeom>
        </p:spPr>
        <p:txBody>
          <a:bodyPr/>
          <a:lstStyle/>
          <a:p>
            <a:pPr/>
            <a:r>
              <a:t>Now I am going to talk about our second work in page segmentation problem which is participating an international competition.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6" name="Shape 436"/>
          <p:cNvSpPr/>
          <p:nvPr>
            <p:ph type="sldImg"/>
          </p:nvPr>
        </p:nvSpPr>
        <p:spPr>
          <a:prstGeom prst="rect">
            <a:avLst/>
          </a:prstGeom>
        </p:spPr>
        <p:txBody>
          <a:bodyPr/>
          <a:lstStyle/>
          <a:p>
            <a:pPr/>
          </a:p>
        </p:txBody>
      </p:sp>
      <p:sp>
        <p:nvSpPr>
          <p:cNvPr id="437" name="Shape 437"/>
          <p:cNvSpPr/>
          <p:nvPr>
            <p:ph type="body" sz="quarter" idx="1"/>
          </p:nvPr>
        </p:nvSpPr>
        <p:spPr>
          <a:prstGeom prst="rect">
            <a:avLst/>
          </a:prstGeom>
        </p:spPr>
        <p:txBody>
          <a:bodyPr/>
          <a:lstStyle/>
          <a:p>
            <a:pPr/>
            <a:r>
              <a:t>It is a competition launched as a part of the International Conference on Frontiers in Handwriting Recognition held in 2018. The competition focussed on segmenting Arabic scientific manuscripts into main text, side text and nontext regions.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2" name="Shape 442"/>
          <p:cNvSpPr/>
          <p:nvPr>
            <p:ph type="sldImg"/>
          </p:nvPr>
        </p:nvSpPr>
        <p:spPr>
          <a:prstGeom prst="rect">
            <a:avLst/>
          </a:prstGeom>
        </p:spPr>
        <p:txBody>
          <a:bodyPr/>
          <a:lstStyle/>
          <a:p>
            <a:pPr/>
          </a:p>
        </p:txBody>
      </p:sp>
      <p:sp>
        <p:nvSpPr>
          <p:cNvPr id="443" name="Shape 443"/>
          <p:cNvSpPr/>
          <p:nvPr>
            <p:ph type="body" sz="quarter" idx="1"/>
          </p:nvPr>
        </p:nvSpPr>
        <p:spPr>
          <a:prstGeom prst="rect">
            <a:avLst/>
          </a:prstGeom>
        </p:spPr>
        <p:txBody>
          <a:bodyPr/>
          <a:lstStyle/>
          <a:p>
            <a:pPr/>
            <a:r>
              <a:t>Our method was announced as the winner of the segmentation track. It is represented here as KFCN. It achieved a success rate of 87.9 whereas in the second place google achieves a success rate of 70.6 by far.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7" name="Shape 447"/>
          <p:cNvSpPr/>
          <p:nvPr>
            <p:ph type="sldImg"/>
          </p:nvPr>
        </p:nvSpPr>
        <p:spPr>
          <a:prstGeom prst="rect">
            <a:avLst/>
          </a:prstGeom>
        </p:spPr>
        <p:txBody>
          <a:bodyPr/>
          <a:lstStyle/>
          <a:p>
            <a:pPr/>
          </a:p>
        </p:txBody>
      </p:sp>
      <p:sp>
        <p:nvSpPr>
          <p:cNvPr id="448" name="Shape 448"/>
          <p:cNvSpPr/>
          <p:nvPr>
            <p:ph type="body" sz="quarter" idx="1"/>
          </p:nvPr>
        </p:nvSpPr>
        <p:spPr>
          <a:prstGeom prst="rect">
            <a:avLst/>
          </a:prstGeom>
        </p:spPr>
        <p:txBody>
          <a:bodyPr/>
          <a:lstStyle/>
          <a:p>
            <a:pPr/>
            <a:r>
              <a:t>Now let us continue with text line segmentation problem. I am going to talk about three paper works related to text line segmentation. Two of them propose supervised deep learning and the last one proposes an unsupervised deep learning for the text line segmentation problem.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9" name="Shape 459"/>
          <p:cNvSpPr/>
          <p:nvPr>
            <p:ph type="sldImg"/>
          </p:nvPr>
        </p:nvSpPr>
        <p:spPr>
          <a:prstGeom prst="rect">
            <a:avLst/>
          </a:prstGeom>
        </p:spPr>
        <p:txBody>
          <a:bodyPr/>
          <a:lstStyle/>
          <a:p>
            <a:pPr/>
          </a:p>
        </p:txBody>
      </p:sp>
      <p:sp>
        <p:nvSpPr>
          <p:cNvPr id="460" name="Shape 460"/>
          <p:cNvSpPr/>
          <p:nvPr>
            <p:ph type="body" sz="quarter" idx="1"/>
          </p:nvPr>
        </p:nvSpPr>
        <p:spPr>
          <a:prstGeom prst="rect">
            <a:avLst/>
          </a:prstGeom>
        </p:spPr>
        <p:txBody>
          <a:bodyPr/>
          <a:lstStyle/>
          <a:p>
            <a:pPr/>
            <a:r>
              <a:t>But before we proceed I would like to clarify the text line segmentation term. In computer vision segmentation is a broad term that is the task of dividing an image into parts that are easier to analyse. This corresponds to two terms in document image analysis, text line detection and text line extraction. Text line detection identifies the location of each text line and represent them in means of baselines or blob lines. A baseline passes through the bottom part of the main body of each letter in a text line. A blob line connects the main body components of the letters in a text line. On the other hand text line extraction identifies the pixels of each text line and represent them as a list pixel coordinates or bounding polygons. In other saying, detection is a coarse grained representation and extraction is a fine grained representation. Extraction is preferable but detection is easier.</a:t>
            </a:r>
          </a:p>
          <a:p>
            <a:pPr/>
          </a:p>
          <a:p>
            <a:p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8" name="Shape 468"/>
          <p:cNvSpPr/>
          <p:nvPr>
            <p:ph type="sldImg"/>
          </p:nvPr>
        </p:nvSpPr>
        <p:spPr>
          <a:prstGeom prst="rect">
            <a:avLst/>
          </a:prstGeom>
        </p:spPr>
        <p:txBody>
          <a:bodyPr/>
          <a:lstStyle/>
          <a:p>
            <a:pPr/>
          </a:p>
        </p:txBody>
      </p:sp>
      <p:sp>
        <p:nvSpPr>
          <p:cNvPr id="469" name="Shape 469"/>
          <p:cNvSpPr/>
          <p:nvPr>
            <p:ph type="body" sz="quarter" idx="1"/>
          </p:nvPr>
        </p:nvSpPr>
        <p:spPr>
          <a:prstGeom prst="rect">
            <a:avLst/>
          </a:prstGeom>
        </p:spPr>
        <p:txBody>
          <a:bodyPr/>
          <a:lstStyle/>
          <a:p>
            <a:pPr/>
            <a:r>
              <a:t>The first paper work has been published in Frontiers in handwriting recognition conference. The paper proposes to use fully convolutional network for text line detection on challenging historical handwritten documents.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0" name="Shape 500"/>
          <p:cNvSpPr/>
          <p:nvPr>
            <p:ph type="sldImg"/>
          </p:nvPr>
        </p:nvSpPr>
        <p:spPr>
          <a:prstGeom prst="rect">
            <a:avLst/>
          </a:prstGeom>
        </p:spPr>
        <p:txBody>
          <a:bodyPr/>
          <a:lstStyle/>
          <a:p>
            <a:pPr/>
          </a:p>
        </p:txBody>
      </p:sp>
      <p:sp>
        <p:nvSpPr>
          <p:cNvPr id="501" name="Shape 501"/>
          <p:cNvSpPr/>
          <p:nvPr>
            <p:ph type="body" sz="quarter" idx="1"/>
          </p:nvPr>
        </p:nvSpPr>
        <p:spPr>
          <a:prstGeom prst="rect">
            <a:avLst/>
          </a:prstGeom>
        </p:spPr>
        <p:txBody>
          <a:bodyPr/>
          <a:lstStyle/>
          <a:p>
            <a:pPr/>
            <a:r>
              <a:t>It is challenging because these manuscript images contain narrow interline spaces with touching and overlapping components, crowded diacritics and inconsistent font types and sizes. Moreover, they contain multi-skewed text lines, for example 150 degree, 30 degree and 90 degree. Multi-directed text lines for example from left to right, from right to left, from up to down, form down to up. Curved text lines in different arc directions.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6" name="Shape 516"/>
          <p:cNvSpPr/>
          <p:nvPr>
            <p:ph type="sldImg"/>
          </p:nvPr>
        </p:nvSpPr>
        <p:spPr>
          <a:prstGeom prst="rect">
            <a:avLst/>
          </a:prstGeom>
        </p:spPr>
        <p:txBody>
          <a:bodyPr/>
          <a:lstStyle/>
          <a:p>
            <a:pPr/>
          </a:p>
        </p:txBody>
      </p:sp>
      <p:sp>
        <p:nvSpPr>
          <p:cNvPr id="517" name="Shape 517"/>
          <p:cNvSpPr/>
          <p:nvPr>
            <p:ph type="body" sz="quarter" idx="1"/>
          </p:nvPr>
        </p:nvSpPr>
        <p:spPr>
          <a:prstGeom prst="rect">
            <a:avLst/>
          </a:prstGeom>
        </p:spPr>
        <p:txBody>
          <a:bodyPr/>
          <a:lstStyle/>
          <a:p>
            <a:pPr/>
            <a:r>
              <a:t>We formulated the text line detection problem as a binary dense prediction problem.  Given an input document image we train an FCN so that it can dense predict whether a pixel is a blob line or not. The question is why didn't we formulated text line detection as a baseline prediction problem? The answer is because the baseline of a text line does not have a clear definition for a non-latin and interpenetrating script like Arabic.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204"/>
          <p:cNvSpPr/>
          <p:nvPr>
            <p:ph type="sldImg"/>
          </p:nvPr>
        </p:nvSpPr>
        <p:spPr>
          <a:prstGeom prst="rect">
            <a:avLst/>
          </a:prstGeom>
        </p:spPr>
        <p:txBody>
          <a:bodyPr/>
          <a:lstStyle/>
          <a:p>
            <a:pPr/>
          </a:p>
        </p:txBody>
      </p:sp>
      <p:sp>
        <p:nvSpPr>
          <p:cNvPr id="205" name="Shape 205"/>
          <p:cNvSpPr/>
          <p:nvPr>
            <p:ph type="body" sz="quarter" idx="1"/>
          </p:nvPr>
        </p:nvSpPr>
        <p:spPr>
          <a:prstGeom prst="rect">
            <a:avLst/>
          </a:prstGeom>
        </p:spPr>
        <p:txBody>
          <a:bodyPr/>
          <a:lstStyle/>
          <a:p>
            <a:pPr/>
            <a:r>
              <a:t>Historical documents are being digitized plentifully for preservation and dissemination.</a:t>
            </a:r>
          </a:p>
          <a:p>
            <a:pPr/>
            <a:r>
              <a:t>But digital documents further need to be transcribed for easy explorability.</a:t>
            </a:r>
          </a:p>
          <a:p>
            <a:pPr/>
            <a:r>
              <a:t>Hence there is a significant need for reliable historical document image processing algorithms.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2" name="Shape 522"/>
          <p:cNvSpPr/>
          <p:nvPr>
            <p:ph type="sldImg"/>
          </p:nvPr>
        </p:nvSpPr>
        <p:spPr>
          <a:prstGeom prst="rect">
            <a:avLst/>
          </a:prstGeom>
        </p:spPr>
        <p:txBody>
          <a:bodyPr/>
          <a:lstStyle/>
          <a:p>
            <a:pPr/>
          </a:p>
        </p:txBody>
      </p:sp>
      <p:sp>
        <p:nvSpPr>
          <p:cNvPr id="523" name="Shape 523"/>
          <p:cNvSpPr/>
          <p:nvPr>
            <p:ph type="body" sz="quarter" idx="1"/>
          </p:nvPr>
        </p:nvSpPr>
        <p:spPr>
          <a:prstGeom prst="rect">
            <a:avLst/>
          </a:prstGeom>
        </p:spPr>
        <p:txBody>
          <a:bodyPr/>
          <a:lstStyle/>
          <a:p>
            <a:pPr/>
            <a:r>
              <a:t>The training details are such as:</a:t>
            </a:r>
          </a:p>
          <a:p>
            <a:pPr/>
            <a:r>
              <a:t>The dataset contains 30 pages. We applied 6 fold cross validation scheme for the experiments. Each fold is split into train, validation and test sets. 50.000 random patches are generated for the training and 6.000 random patches are generated for validation. In each fold we used the model with the least validation loss for predicting the test set. The network achieved an average validation accuracy of 88%.</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9" name="Shape 529"/>
          <p:cNvSpPr/>
          <p:nvPr>
            <p:ph type="sldImg"/>
          </p:nvPr>
        </p:nvSpPr>
        <p:spPr>
          <a:prstGeom prst="rect">
            <a:avLst/>
          </a:prstGeom>
        </p:spPr>
        <p:txBody>
          <a:bodyPr/>
          <a:lstStyle/>
          <a:p>
            <a:pPr/>
          </a:p>
        </p:txBody>
      </p:sp>
      <p:sp>
        <p:nvSpPr>
          <p:cNvPr id="530" name="Shape 530"/>
          <p:cNvSpPr/>
          <p:nvPr>
            <p:ph type="body" sz="quarter" idx="1"/>
          </p:nvPr>
        </p:nvSpPr>
        <p:spPr>
          <a:prstGeom prst="rect">
            <a:avLst/>
          </a:prstGeom>
        </p:spPr>
        <p:txBody>
          <a:bodyPr/>
          <a:lstStyle/>
          <a:p>
            <a:pPr/>
            <a:r>
              <a:t>That's why we made a sanity check and visualized the first convolutional layer filters.</a:t>
            </a:r>
          </a:p>
          <a:p>
            <a:pPr/>
            <a:r>
              <a:t>We observed  that the filters have conversion hence the network is learning. But the side notes spatially cover smaller area and this leads to less number of random patches with side note text lines in relative to the number of random patches with main text lines. Our take home message was that we need more labeled data.</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6" name="Shape 556"/>
          <p:cNvSpPr/>
          <p:nvPr>
            <p:ph type="sldImg"/>
          </p:nvPr>
        </p:nvSpPr>
        <p:spPr>
          <a:prstGeom prst="rect">
            <a:avLst/>
          </a:prstGeom>
        </p:spPr>
        <p:txBody>
          <a:bodyPr/>
          <a:lstStyle/>
          <a:p>
            <a:pPr/>
          </a:p>
        </p:txBody>
      </p:sp>
      <p:sp>
        <p:nvSpPr>
          <p:cNvPr id="557" name="Shape 557"/>
          <p:cNvSpPr/>
          <p:nvPr>
            <p:ph type="body" sz="quarter" idx="1"/>
          </p:nvPr>
        </p:nvSpPr>
        <p:spPr>
          <a:prstGeom prst="rect">
            <a:avLst/>
          </a:prstGeom>
        </p:spPr>
        <p:txBody>
          <a:bodyPr/>
          <a:lstStyle/>
          <a:p>
            <a:pPr/>
            <a:r>
              <a:t>Because we didn't have more labeled data, we needed to post-process the FCN output. Given a predicted blob lines image, first the orientation of each blob line is computed by fitting ellipses. Then the image is split into N layers where each layer contains the blob lines with same orientation. And alfa, which is the elongation rate of a fitted ellipse, indicates how sure are we about the orientation of the blob line. Finally each blob line is dilated using a narrow kernel in the blob direction.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6" name="Shape 566"/>
          <p:cNvSpPr/>
          <p:nvPr>
            <p:ph type="sldImg"/>
          </p:nvPr>
        </p:nvSpPr>
        <p:spPr>
          <a:prstGeom prst="rect">
            <a:avLst/>
          </a:prstGeom>
        </p:spPr>
        <p:txBody>
          <a:bodyPr/>
          <a:lstStyle/>
          <a:p>
            <a:pPr/>
          </a:p>
        </p:txBody>
      </p:sp>
      <p:sp>
        <p:nvSpPr>
          <p:cNvPr id="567" name="Shape 567"/>
          <p:cNvSpPr/>
          <p:nvPr>
            <p:ph type="body" sz="quarter" idx="1"/>
          </p:nvPr>
        </p:nvSpPr>
        <p:spPr>
          <a:prstGeom prst="rect">
            <a:avLst/>
          </a:prstGeom>
        </p:spPr>
        <p:txBody>
          <a:bodyPr/>
          <a:lstStyle/>
          <a:p>
            <a:pPr/>
            <a:r>
              <a:t>Given the input document image, on the left most side, we can see the difference between the raw FCN prediction which is in the middle and the post-processed FCN prediction which is on the right most side.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1" name="Shape 571"/>
          <p:cNvSpPr/>
          <p:nvPr>
            <p:ph type="sldImg"/>
          </p:nvPr>
        </p:nvSpPr>
        <p:spPr>
          <a:prstGeom prst="rect">
            <a:avLst/>
          </a:prstGeom>
        </p:spPr>
        <p:txBody>
          <a:bodyPr/>
          <a:lstStyle/>
          <a:p>
            <a:pPr/>
          </a:p>
        </p:txBody>
      </p:sp>
      <p:sp>
        <p:nvSpPr>
          <p:cNvPr id="572" name="Shape 572"/>
          <p:cNvSpPr/>
          <p:nvPr>
            <p:ph type="body" sz="quarter" idx="1"/>
          </p:nvPr>
        </p:nvSpPr>
        <p:spPr>
          <a:prstGeom prst="rect">
            <a:avLst/>
          </a:prstGeom>
        </p:spPr>
        <p:txBody>
          <a:bodyPr/>
          <a:lstStyle/>
          <a:p>
            <a:pPr/>
            <a:r>
              <a:t>Previously Cohen et al proposed a method for such challenging historical documents. Their method is based on automatic scale detection using Laplacian of anisotropic gaussian filters. Given the ground truth of a document image in the middle, the left most image shows the blob lines detected by Cohen et al and the right most image shows the blob lines detected by FCN. Cohen et al's result has a relatively low precision value which indicates the under segmentations in its visual results. In the same way FCN result has a low precision value in relative to its recall value which indicates the under segmentations in its visual results.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0" name="Shape 580"/>
          <p:cNvSpPr/>
          <p:nvPr>
            <p:ph type="sldImg"/>
          </p:nvPr>
        </p:nvSpPr>
        <p:spPr>
          <a:prstGeom prst="rect">
            <a:avLst/>
          </a:prstGeom>
        </p:spPr>
        <p:txBody>
          <a:bodyPr/>
          <a:lstStyle/>
          <a:p>
            <a:pPr/>
          </a:p>
        </p:txBody>
      </p:sp>
      <p:sp>
        <p:nvSpPr>
          <p:cNvPr id="581" name="Shape 581"/>
          <p:cNvSpPr/>
          <p:nvPr>
            <p:ph type="body" sz="quarter" idx="1"/>
          </p:nvPr>
        </p:nvSpPr>
        <p:spPr>
          <a:prstGeom prst="rect">
            <a:avLst/>
          </a:prstGeom>
        </p:spPr>
        <p:txBody>
          <a:bodyPr/>
          <a:lstStyle/>
          <a:p>
            <a:pPr/>
            <a:r>
              <a:t>Here are the quantitative results compared with the results of Cohen et al.</a:t>
            </a:r>
          </a:p>
          <a:p>
            <a:pPr/>
            <a:r>
              <a:t>First row shows FCN performance.</a:t>
            </a:r>
          </a:p>
          <a:p>
            <a:pPr/>
            <a:r>
              <a:t>Second row shows Cohen et al's performance which FCN overperforms by far.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8" name="Shape 588"/>
          <p:cNvSpPr/>
          <p:nvPr>
            <p:ph type="sldImg"/>
          </p:nvPr>
        </p:nvSpPr>
        <p:spPr>
          <a:prstGeom prst="rect">
            <a:avLst/>
          </a:prstGeom>
        </p:spPr>
        <p:txBody>
          <a:bodyPr/>
          <a:lstStyle/>
          <a:p>
            <a:pPr/>
          </a:p>
        </p:txBody>
      </p:sp>
      <p:sp>
        <p:nvSpPr>
          <p:cNvPr id="589" name="Shape 589"/>
          <p:cNvSpPr/>
          <p:nvPr>
            <p:ph type="body" sz="quarter" idx="1"/>
          </p:nvPr>
        </p:nvSpPr>
        <p:spPr>
          <a:prstGeom prst="rect">
            <a:avLst/>
          </a:prstGeom>
        </p:spPr>
        <p:txBody>
          <a:bodyPr/>
          <a:lstStyle/>
          <a:p>
            <a:pPr/>
            <a:r>
              <a:t>The second paper work has been published in the international workshop on pattern recognition for cultural heritage.</a:t>
            </a:r>
          </a:p>
          <a:p>
            <a:pPr/>
            <a:r>
              <a:t>The paper proposes to extract text lines by first detecting the text lines using an FCN, then extracting the text lines by using an energy minimization framework that is guided by the detected blob lines. We hypothesize that this combination is an optimal solution for text line extraction of complex layout documents. Because the both, FCN and energy minimization, do not have to assume any text line orientation, character size and interline space.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6" name="Shape 596"/>
          <p:cNvSpPr/>
          <p:nvPr>
            <p:ph type="sldImg"/>
          </p:nvPr>
        </p:nvSpPr>
        <p:spPr>
          <a:prstGeom prst="rect">
            <a:avLst/>
          </a:prstGeom>
        </p:spPr>
        <p:txBody>
          <a:bodyPr/>
          <a:lstStyle/>
          <a:p>
            <a:pPr/>
          </a:p>
        </p:txBody>
      </p:sp>
      <p:sp>
        <p:nvSpPr>
          <p:cNvPr id="597" name="Shape 597"/>
          <p:cNvSpPr/>
          <p:nvPr>
            <p:ph type="body" sz="quarter" idx="1"/>
          </p:nvPr>
        </p:nvSpPr>
        <p:spPr>
          <a:prstGeom prst="rect">
            <a:avLst/>
          </a:prstGeom>
        </p:spPr>
        <p:txBody>
          <a:bodyPr/>
          <a:lstStyle/>
          <a:p>
            <a:pPr/>
            <a:r>
              <a:t>The method works like this: Given an input document image we use an FCN for detecting the blob lines that strike through the text lines. Then we use the detected blob lines to guide an energy minimization function for extracting the text lines.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3" name="Shape 603"/>
          <p:cNvSpPr/>
          <p:nvPr>
            <p:ph type="sldImg"/>
          </p:nvPr>
        </p:nvSpPr>
        <p:spPr>
          <a:prstGeom prst="rect">
            <a:avLst/>
          </a:prstGeom>
        </p:spPr>
        <p:txBody>
          <a:bodyPr/>
          <a:lstStyle/>
          <a:p>
            <a:pPr/>
          </a:p>
        </p:txBody>
      </p:sp>
      <p:sp>
        <p:nvSpPr>
          <p:cNvPr id="604" name="Shape 604"/>
          <p:cNvSpPr/>
          <p:nvPr>
            <p:ph type="body" sz="quarter" idx="1"/>
          </p:nvPr>
        </p:nvSpPr>
        <p:spPr>
          <a:prstGeom prst="rect">
            <a:avLst/>
          </a:prstGeom>
        </p:spPr>
        <p:txBody>
          <a:bodyPr/>
          <a:lstStyle/>
          <a:p>
            <a:pPr/>
            <a:r>
              <a:t>We have already talk about the blob line detection using FCN. I am going to talk about the energy minimization part of the method. Let L be the set of binary blob lines, and E be the set of binary elements in the document image. Then energy minimization finds a labeling f that assigns each element e, to a label le, so that the energy function E(f) has the minimum.</a:t>
            </a:r>
          </a:p>
          <a:p>
            <a:pPr/>
            <a:r>
              <a:t>The energy function contains a data cost and a smoothness cost. Data cost is the cost of assigning an element to a label, and it is measured by the Euclidean distance between the element and the blob line that it is assigned. So in other saying it tends to assign every element to the nearest blob line. But what about the satellite elements that are not touched by a blob line? We use the smoothness cost for them. Smoothness cost is the cost of assigning neighbour elements to different labels, and it has an inverse ratio with the normalized distance between two neighbour elements that are assigned to different labels.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1" name="Shape 611"/>
          <p:cNvSpPr/>
          <p:nvPr>
            <p:ph type="sldImg"/>
          </p:nvPr>
        </p:nvSpPr>
        <p:spPr>
          <a:prstGeom prst="rect">
            <a:avLst/>
          </a:prstGeom>
        </p:spPr>
        <p:txBody>
          <a:bodyPr/>
          <a:lstStyle/>
          <a:p>
            <a:pPr/>
          </a:p>
        </p:txBody>
      </p:sp>
      <p:sp>
        <p:nvSpPr>
          <p:cNvPr id="612" name="Shape 612"/>
          <p:cNvSpPr/>
          <p:nvPr>
            <p:ph type="body" sz="quarter" idx="1"/>
          </p:nvPr>
        </p:nvSpPr>
        <p:spPr>
          <a:prstGeom prst="rect">
            <a:avLst/>
          </a:prstGeom>
        </p:spPr>
        <p:txBody>
          <a:bodyPr/>
          <a:lstStyle/>
          <a:p>
            <a:pPr/>
            <a:r>
              <a:t>The philosophy of the smoothness cost comes from the Gestalt principles of human behaviour in grouping the objects. Accordingly, as proximate as two objects humans tend to group them together. We can see its illustration in this figure. In the first row we can see that the diacritics are correctly assigned to the label of the nearest element instead of the label of the nearest blob line. And in the second row they are wrongly assigned to the label of the nearest blob line because the lack of smoothness cost.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Our target is to help humanities scientists in exploring the content of historical handwritten document images. So they can search and reach the information that they need in couple of seconds only by typing their keywords.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8" name="Shape 618"/>
          <p:cNvSpPr/>
          <p:nvPr>
            <p:ph type="sldImg"/>
          </p:nvPr>
        </p:nvSpPr>
        <p:spPr>
          <a:prstGeom prst="rect">
            <a:avLst/>
          </a:prstGeom>
        </p:spPr>
        <p:txBody>
          <a:bodyPr/>
          <a:lstStyle/>
          <a:p>
            <a:pPr/>
          </a:p>
        </p:txBody>
      </p:sp>
      <p:sp>
        <p:nvSpPr>
          <p:cNvPr id="619" name="Shape 619"/>
          <p:cNvSpPr/>
          <p:nvPr>
            <p:ph type="body" sz="quarter" idx="1"/>
          </p:nvPr>
        </p:nvSpPr>
        <p:spPr>
          <a:prstGeom prst="rect">
            <a:avLst/>
          </a:prstGeom>
        </p:spPr>
        <p:txBody>
          <a:bodyPr/>
          <a:lstStyle/>
          <a:p>
            <a:pPr/>
            <a:r>
              <a:t>Here are the results on a multiply oriented and skewed text line dataset. The results are compared with the results from Cohen et al. who uses automatic scale selection using laplacian of anisotropic gaussian filters. Our results are far below theirs.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5" name="Shape 625"/>
          <p:cNvSpPr/>
          <p:nvPr>
            <p:ph type="sldImg"/>
          </p:nvPr>
        </p:nvSpPr>
        <p:spPr>
          <a:prstGeom prst="rect">
            <a:avLst/>
          </a:prstGeom>
        </p:spPr>
        <p:txBody>
          <a:bodyPr/>
          <a:lstStyle/>
          <a:p>
            <a:pPr/>
          </a:p>
        </p:txBody>
      </p:sp>
      <p:sp>
        <p:nvSpPr>
          <p:cNvPr id="626" name="Shape 626"/>
          <p:cNvSpPr/>
          <p:nvPr>
            <p:ph type="body" sz="quarter" idx="1"/>
          </p:nvPr>
        </p:nvSpPr>
        <p:spPr>
          <a:prstGeom prst="rect">
            <a:avLst/>
          </a:prstGeom>
        </p:spPr>
        <p:txBody>
          <a:bodyPr/>
          <a:lstStyle/>
          <a:p>
            <a:pPr/>
            <a:r>
              <a:t>Here are the results on an Arabic handwritten dataset. The results are compared with the results of Mask-RCNN which is a deep learning method for instance segmentation. Our results overperforms Mask-RCNN.</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2" name="Shape 632"/>
          <p:cNvSpPr/>
          <p:nvPr>
            <p:ph type="sldImg"/>
          </p:nvPr>
        </p:nvSpPr>
        <p:spPr>
          <a:prstGeom prst="rect">
            <a:avLst/>
          </a:prstGeom>
        </p:spPr>
        <p:txBody>
          <a:bodyPr/>
          <a:lstStyle/>
          <a:p>
            <a:pPr/>
          </a:p>
        </p:txBody>
      </p:sp>
      <p:sp>
        <p:nvSpPr>
          <p:cNvPr id="633" name="Shape 633"/>
          <p:cNvSpPr/>
          <p:nvPr>
            <p:ph type="body" sz="quarter" idx="1"/>
          </p:nvPr>
        </p:nvSpPr>
        <p:spPr>
          <a:prstGeom prst="rect">
            <a:avLst/>
          </a:prstGeom>
        </p:spPr>
        <p:txBody>
          <a:bodyPr/>
          <a:lstStyle/>
          <a:p>
            <a:pPr/>
            <a:r>
              <a:t>Here are the results on a Latin handwritten dataset. The results are compared with state of the art result. Our results over performs the state of the art but on par.</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9" name="Shape 639"/>
          <p:cNvSpPr/>
          <p:nvPr>
            <p:ph type="sldImg"/>
          </p:nvPr>
        </p:nvSpPr>
        <p:spPr>
          <a:prstGeom prst="rect">
            <a:avLst/>
          </a:prstGeom>
        </p:spPr>
        <p:txBody>
          <a:bodyPr/>
          <a:lstStyle/>
          <a:p>
            <a:pPr/>
          </a:p>
        </p:txBody>
      </p:sp>
      <p:sp>
        <p:nvSpPr>
          <p:cNvPr id="640" name="Shape 640"/>
          <p:cNvSpPr/>
          <p:nvPr>
            <p:ph type="body" sz="quarter" idx="1"/>
          </p:nvPr>
        </p:nvSpPr>
        <p:spPr>
          <a:prstGeom prst="rect">
            <a:avLst/>
          </a:prstGeom>
        </p:spPr>
        <p:txBody>
          <a:bodyPr/>
          <a:lstStyle/>
          <a:p>
            <a:pPr/>
            <a:r>
              <a:t>The third paper work proposes an unsupervised deep learning method for text line extraction problem. It has been recently published in ICPR2020</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8" name="Shape 648"/>
          <p:cNvSpPr/>
          <p:nvPr>
            <p:ph type="sldImg"/>
          </p:nvPr>
        </p:nvSpPr>
        <p:spPr>
          <a:prstGeom prst="rect">
            <a:avLst/>
          </a:prstGeom>
        </p:spPr>
        <p:txBody>
          <a:bodyPr/>
          <a:lstStyle/>
          <a:p>
            <a:pPr/>
          </a:p>
        </p:txBody>
      </p:sp>
      <p:sp>
        <p:nvSpPr>
          <p:cNvPr id="649" name="Shape 649"/>
          <p:cNvSpPr/>
          <p:nvPr>
            <p:ph type="body" sz="quarter" idx="1"/>
          </p:nvPr>
        </p:nvSpPr>
        <p:spPr>
          <a:prstGeom prst="rect">
            <a:avLst/>
          </a:prstGeom>
        </p:spPr>
        <p:txBody>
          <a:bodyPr/>
          <a:lstStyle/>
          <a:p>
            <a:pPr/>
            <a:r>
              <a:t>The method works like this: Given an input document image we train a two stream network for predicting whether the two input patches are similar or different. Then in the prediction phase, we use only the single stream to extract the features of the patches of a document. For every patch we consider the first 3 principals of its features to generate the pseudo-rgb image. Then we threshold the pseudo-rgb image  into binary blob lines. Finally we extract the text lines using the energy minimization framework assisted by the detected blob lines.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4" name="Shape 654"/>
          <p:cNvSpPr/>
          <p:nvPr>
            <p:ph type="sldImg"/>
          </p:nvPr>
        </p:nvSpPr>
        <p:spPr>
          <a:prstGeom prst="rect">
            <a:avLst/>
          </a:prstGeom>
        </p:spPr>
        <p:txBody>
          <a:bodyPr/>
          <a:lstStyle/>
          <a:p>
            <a:pPr/>
          </a:p>
        </p:txBody>
      </p:sp>
      <p:sp>
        <p:nvSpPr>
          <p:cNvPr id="655" name="Shape 655"/>
          <p:cNvSpPr/>
          <p:nvPr>
            <p:ph type="body" sz="quarter" idx="1"/>
          </p:nvPr>
        </p:nvSpPr>
        <p:spPr>
          <a:prstGeom prst="rect">
            <a:avLst/>
          </a:prstGeom>
        </p:spPr>
        <p:txBody>
          <a:bodyPr/>
          <a:lstStyle/>
          <a:p>
            <a:pPr/>
            <a:r>
              <a:t>Here is the architecture of the two stream network for predicting whether the two input patches are similar or different. Notice that the streams share the common weights during the training.</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3" name="Shape 663"/>
          <p:cNvSpPr/>
          <p:nvPr>
            <p:ph type="sldImg"/>
          </p:nvPr>
        </p:nvSpPr>
        <p:spPr>
          <a:prstGeom prst="rect">
            <a:avLst/>
          </a:prstGeom>
        </p:spPr>
        <p:txBody>
          <a:bodyPr/>
          <a:lstStyle/>
          <a:p>
            <a:pPr/>
          </a:p>
        </p:txBody>
      </p:sp>
      <p:sp>
        <p:nvSpPr>
          <p:cNvPr id="664" name="Shape 664"/>
          <p:cNvSpPr/>
          <p:nvPr>
            <p:ph type="body" sz="quarter" idx="1"/>
          </p:nvPr>
        </p:nvSpPr>
        <p:spPr>
          <a:prstGeom prst="rect">
            <a:avLst/>
          </a:prstGeom>
        </p:spPr>
        <p:txBody>
          <a:bodyPr/>
          <a:lstStyle/>
          <a:p>
            <a:pPr/>
            <a:r>
              <a:t>So how do we generate the training data? Its philosophy comes from the fact that a human can annotate the text lines of a language that he does not spoke. This is explained by the gestalt principals that human tends to group the proximate elements together. We formulated this fact by a similarity score. Given two patches let their number of foreground pixels be a1 and a2. Then the similarity score measures the relative amount of their foreground pixels. So for the similar patches this score converges to 1.</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2" name="Shape 672"/>
          <p:cNvSpPr/>
          <p:nvPr>
            <p:ph type="sldImg"/>
          </p:nvPr>
        </p:nvSpPr>
        <p:spPr>
          <a:prstGeom prst="rect">
            <a:avLst/>
          </a:prstGeom>
        </p:spPr>
        <p:txBody>
          <a:bodyPr/>
          <a:lstStyle/>
          <a:p>
            <a:pPr/>
          </a:p>
        </p:txBody>
      </p:sp>
      <p:sp>
        <p:nvSpPr>
          <p:cNvPr id="673" name="Shape 673"/>
          <p:cNvSpPr/>
          <p:nvPr>
            <p:ph type="body" sz="quarter" idx="1"/>
          </p:nvPr>
        </p:nvSpPr>
        <p:spPr>
          <a:prstGeom prst="rect">
            <a:avLst/>
          </a:prstGeom>
        </p:spPr>
        <p:txBody>
          <a:bodyPr/>
          <a:lstStyle/>
          <a:p>
            <a:pPr/>
            <a:r>
              <a:t>And for the different patches the similarity score converges to 0.</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8" name="Shape 678"/>
          <p:cNvSpPr/>
          <p:nvPr>
            <p:ph type="sldImg"/>
          </p:nvPr>
        </p:nvSpPr>
        <p:spPr>
          <a:prstGeom prst="rect">
            <a:avLst/>
          </a:prstGeom>
        </p:spPr>
        <p:txBody>
          <a:bodyPr/>
          <a:lstStyle/>
          <a:p>
            <a:pPr/>
          </a:p>
        </p:txBody>
      </p:sp>
      <p:sp>
        <p:nvSpPr>
          <p:cNvPr id="679" name="Shape 679"/>
          <p:cNvSpPr/>
          <p:nvPr>
            <p:ph type="body" sz="quarter" idx="1"/>
          </p:nvPr>
        </p:nvSpPr>
        <p:spPr>
          <a:prstGeom prst="rect">
            <a:avLst/>
          </a:prstGeom>
        </p:spPr>
        <p:txBody>
          <a:bodyPr/>
          <a:lstStyle/>
          <a:p>
            <a:pPr/>
            <a:r>
              <a:t>So we need to decide a threshold value for discriminating the similar patches from the different patches.</a:t>
            </a:r>
          </a:p>
          <a:p>
            <a:pPr/>
            <a:r>
              <a:t>In the figure the green line shows that the performance increases as the similarity score for the similar pairs increases. And the blue line shows that the performance increases as the similarity score for the different pairs decreases.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0" name="Shape 690"/>
          <p:cNvSpPr/>
          <p:nvPr>
            <p:ph type="sldImg"/>
          </p:nvPr>
        </p:nvSpPr>
        <p:spPr>
          <a:prstGeom prst="rect">
            <a:avLst/>
          </a:prstGeom>
        </p:spPr>
        <p:txBody>
          <a:bodyPr/>
          <a:lstStyle/>
          <a:p>
            <a:pPr/>
          </a:p>
        </p:txBody>
      </p:sp>
      <p:sp>
        <p:nvSpPr>
          <p:cNvPr id="691" name="Shape 691"/>
          <p:cNvSpPr/>
          <p:nvPr>
            <p:ph type="body" sz="quarter" idx="1"/>
          </p:nvPr>
        </p:nvSpPr>
        <p:spPr>
          <a:prstGeom prst="rect">
            <a:avLst/>
          </a:prstGeom>
        </p:spPr>
        <p:txBody>
          <a:bodyPr/>
          <a:lstStyle/>
          <a:p>
            <a:pPr/>
            <a:r>
              <a:t>Here are the results on an Arabic handwritten dataset. The results are compared with the results of Mask-RCNN which is a deep learning method for instance segmentation and our previous method FCN+EM. Our results are on par with the supervised methods.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Shape 223"/>
          <p:cNvSpPr/>
          <p:nvPr>
            <p:ph type="sldImg"/>
          </p:nvPr>
        </p:nvSpPr>
        <p:spPr>
          <a:prstGeom prst="rect">
            <a:avLst/>
          </a:prstGeom>
        </p:spPr>
        <p:txBody>
          <a:bodyPr/>
          <a:lstStyle/>
          <a:p>
            <a:pPr/>
          </a:p>
        </p:txBody>
      </p:sp>
      <p:sp>
        <p:nvSpPr>
          <p:cNvPr id="224" name="Shape 224"/>
          <p:cNvSpPr/>
          <p:nvPr>
            <p:ph type="body" sz="quarter" idx="1"/>
          </p:nvPr>
        </p:nvSpPr>
        <p:spPr>
          <a:prstGeom prst="rect">
            <a:avLst/>
          </a:prstGeom>
        </p:spPr>
        <p:txBody>
          <a:bodyPr/>
          <a:lstStyle/>
          <a:p>
            <a:pPr/>
            <a:r>
              <a:t>In order to grant access to the context by textual search, the images should be transcribed into digital text. But this task is error prone and conventional methods such as OCR falter when faced with odd challenges and the alienness of the historical document images.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2" name="Shape 702"/>
          <p:cNvSpPr/>
          <p:nvPr>
            <p:ph type="sldImg"/>
          </p:nvPr>
        </p:nvSpPr>
        <p:spPr>
          <a:prstGeom prst="rect">
            <a:avLst/>
          </a:prstGeom>
        </p:spPr>
        <p:txBody>
          <a:bodyPr/>
          <a:lstStyle/>
          <a:p>
            <a:pPr/>
          </a:p>
        </p:txBody>
      </p:sp>
      <p:sp>
        <p:nvSpPr>
          <p:cNvPr id="703" name="Shape 703"/>
          <p:cNvSpPr/>
          <p:nvPr>
            <p:ph type="body" sz="quarter" idx="1"/>
          </p:nvPr>
        </p:nvSpPr>
        <p:spPr>
          <a:prstGeom prst="rect">
            <a:avLst/>
          </a:prstGeom>
        </p:spPr>
        <p:txBody>
          <a:bodyPr/>
          <a:lstStyle/>
          <a:p>
            <a:pPr/>
            <a:r>
              <a:t>Here are the results on a modern handwritten dataset. The results are compared with state of the art result.  Their results over perform by far.</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4" name="Shape 714"/>
          <p:cNvSpPr/>
          <p:nvPr>
            <p:ph type="sldImg"/>
          </p:nvPr>
        </p:nvSpPr>
        <p:spPr>
          <a:prstGeom prst="rect">
            <a:avLst/>
          </a:prstGeom>
        </p:spPr>
        <p:txBody>
          <a:bodyPr/>
          <a:lstStyle/>
          <a:p>
            <a:pPr/>
          </a:p>
        </p:txBody>
      </p:sp>
      <p:sp>
        <p:nvSpPr>
          <p:cNvPr id="715" name="Shape 715"/>
          <p:cNvSpPr/>
          <p:nvPr>
            <p:ph type="body" sz="quarter" idx="1"/>
          </p:nvPr>
        </p:nvSpPr>
        <p:spPr>
          <a:prstGeom prst="rect">
            <a:avLst/>
          </a:prstGeom>
        </p:spPr>
        <p:txBody>
          <a:bodyPr/>
          <a:lstStyle/>
          <a:p>
            <a:pPr/>
            <a:r>
              <a:t>Here are the results on a Latin handwritten dataset. The results are compared with state of the art result.  Their results over perform by far.</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9" name="Shape 719"/>
          <p:cNvSpPr/>
          <p:nvPr>
            <p:ph type="sldImg"/>
          </p:nvPr>
        </p:nvSpPr>
        <p:spPr>
          <a:prstGeom prst="rect">
            <a:avLst/>
          </a:prstGeom>
        </p:spPr>
        <p:txBody>
          <a:bodyPr/>
          <a:lstStyle/>
          <a:p>
            <a:pPr/>
          </a:p>
        </p:txBody>
      </p:sp>
      <p:sp>
        <p:nvSpPr>
          <p:cNvPr id="720" name="Shape 720"/>
          <p:cNvSpPr/>
          <p:nvPr>
            <p:ph type="body" sz="quarter" idx="1"/>
          </p:nvPr>
        </p:nvSpPr>
        <p:spPr>
          <a:prstGeom prst="rect">
            <a:avLst/>
          </a:prstGeom>
        </p:spPr>
        <p:txBody>
          <a:bodyPr/>
          <a:lstStyle/>
          <a:p>
            <a:pPr/>
            <a:r>
              <a:t>And I am going to finalize by a short conclusion and a future work.</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8" name="Shape 738"/>
          <p:cNvSpPr/>
          <p:nvPr>
            <p:ph type="sldImg"/>
          </p:nvPr>
        </p:nvSpPr>
        <p:spPr>
          <a:prstGeom prst="rect">
            <a:avLst/>
          </a:prstGeom>
        </p:spPr>
        <p:txBody>
          <a:bodyPr/>
          <a:lstStyle/>
          <a:p>
            <a:pPr/>
          </a:p>
        </p:txBody>
      </p:sp>
      <p:sp>
        <p:nvSpPr>
          <p:cNvPr id="739" name="Shape 739"/>
          <p:cNvSpPr/>
          <p:nvPr>
            <p:ph type="body" sz="quarter" idx="1"/>
          </p:nvPr>
        </p:nvSpPr>
        <p:spPr>
          <a:prstGeom prst="rect">
            <a:avLst/>
          </a:prstGeom>
        </p:spPr>
        <p:txBody>
          <a:bodyPr/>
          <a:lstStyle/>
          <a:p>
            <a:pPr/>
            <a:r>
              <a:t>So now we are working to find an unsupervised formulation without ad-hoc parameters. In the preliminary work we train the machine to learn that randomly cropped two patches contain the same text line pattern. And to learn that they contain different text line pattern if one of them is rotated. Given the input document, here is the prediction result from the machine trained in such way.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Shape 231"/>
          <p:cNvSpPr/>
          <p:nvPr>
            <p:ph type="sldImg"/>
          </p:nvPr>
        </p:nvSpPr>
        <p:spPr>
          <a:prstGeom prst="rect">
            <a:avLst/>
          </a:prstGeom>
        </p:spPr>
        <p:txBody>
          <a:bodyPr/>
          <a:lstStyle/>
          <a:p>
            <a:pPr/>
          </a:p>
        </p:txBody>
      </p:sp>
      <p:sp>
        <p:nvSpPr>
          <p:cNvPr id="232" name="Shape 232"/>
          <p:cNvSpPr/>
          <p:nvPr>
            <p:ph type="body" sz="quarter" idx="1"/>
          </p:nvPr>
        </p:nvSpPr>
        <p:spPr>
          <a:prstGeom prst="rect">
            <a:avLst/>
          </a:prstGeom>
        </p:spPr>
        <p:txBody>
          <a:bodyPr/>
          <a:lstStyle/>
          <a:p>
            <a:pPr/>
            <a:r>
              <a:t>An example pathway for solving this problem is first to segment the document image into homogeneous text regions and classify these regions such as main text and side text regions.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Shape 240"/>
          <p:cNvSpPr/>
          <p:nvPr>
            <p:ph type="sldImg"/>
          </p:nvPr>
        </p:nvSpPr>
        <p:spPr>
          <a:prstGeom prst="rect">
            <a:avLst/>
          </a:prstGeom>
        </p:spPr>
        <p:txBody>
          <a:bodyPr/>
          <a:lstStyle/>
          <a:p>
            <a:pPr/>
          </a:p>
        </p:txBody>
      </p:sp>
      <p:sp>
        <p:nvSpPr>
          <p:cNvPr id="241" name="Shape 241"/>
          <p:cNvSpPr/>
          <p:nvPr>
            <p:ph type="body" sz="quarter" idx="1"/>
          </p:nvPr>
        </p:nvSpPr>
        <p:spPr>
          <a:prstGeom prst="rect">
            <a:avLst/>
          </a:prstGeom>
        </p:spPr>
        <p:txBody>
          <a:bodyPr/>
          <a:lstStyle/>
          <a:p>
            <a:pPr/>
            <a:r>
              <a:t>Then to segment the side text region into text lines.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Shape 249"/>
          <p:cNvSpPr/>
          <p:nvPr>
            <p:ph type="sldImg"/>
          </p:nvPr>
        </p:nvSpPr>
        <p:spPr>
          <a:prstGeom prst="rect">
            <a:avLst/>
          </a:prstGeom>
        </p:spPr>
        <p:txBody>
          <a:bodyPr/>
          <a:lstStyle/>
          <a:p>
            <a:pPr/>
          </a:p>
        </p:txBody>
      </p:sp>
      <p:sp>
        <p:nvSpPr>
          <p:cNvPr id="250" name="Shape 250"/>
          <p:cNvSpPr/>
          <p:nvPr>
            <p:ph type="body" sz="quarter" idx="1"/>
          </p:nvPr>
        </p:nvSpPr>
        <p:spPr>
          <a:prstGeom prst="rect">
            <a:avLst/>
          </a:prstGeom>
        </p:spPr>
        <p:txBody>
          <a:bodyPr/>
          <a:lstStyle/>
          <a:p>
            <a:pPr/>
            <a:r>
              <a:t>Then to segment the main text region into text lines.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Shape 257"/>
          <p:cNvSpPr/>
          <p:nvPr>
            <p:ph type="sldImg"/>
          </p:nvPr>
        </p:nvSpPr>
        <p:spPr>
          <a:prstGeom prst="rect">
            <a:avLst/>
          </a:prstGeom>
        </p:spPr>
        <p:txBody>
          <a:bodyPr/>
          <a:lstStyle/>
          <a:p>
            <a:pPr/>
          </a:p>
        </p:txBody>
      </p:sp>
      <p:sp>
        <p:nvSpPr>
          <p:cNvPr id="258" name="Shape 258"/>
          <p:cNvSpPr/>
          <p:nvPr>
            <p:ph type="body" sz="quarter" idx="1"/>
          </p:nvPr>
        </p:nvSpPr>
        <p:spPr>
          <a:prstGeom prst="rect">
            <a:avLst/>
          </a:prstGeom>
        </p:spPr>
        <p:txBody>
          <a:bodyPr/>
          <a:lstStyle/>
          <a:p>
            <a:pPr/>
            <a:r>
              <a:t>Finally to transcribe the segmented text lines into digital text.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spTree>
      <p:nvGrpSpPr>
        <p:cNvPr id="1" name=""/>
        <p:cNvGrpSpPr/>
        <p:nvPr/>
      </p:nvGrpSpPr>
      <p:grpSpPr>
        <a:xfrm>
          <a:off x="0" y="0"/>
          <a:ext cx="0" cy="0"/>
          <a:chOff x="0" y="0"/>
          <a:chExt cx="0" cy="0"/>
        </a:xfrm>
      </p:grpSpPr>
      <p:sp>
        <p:nvSpPr>
          <p:cNvPr id="20" name="Rectangle 13"/>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sp>
        <p:nvSpPr>
          <p:cNvPr id="21" name="Title Text"/>
          <p:cNvSpPr txBox="1"/>
          <p:nvPr>
            <p:ph type="title"/>
          </p:nvPr>
        </p:nvSpPr>
        <p:spPr>
          <a:xfrm>
            <a:off x="457200" y="1792516"/>
            <a:ext cx="8229600" cy="618474"/>
          </a:xfrm>
          <a:prstGeom prst="rect">
            <a:avLst/>
          </a:prstGeom>
        </p:spPr>
        <p:txBody>
          <a:bodyPr/>
          <a:lstStyle>
            <a:lvl1pPr algn="ctr">
              <a:defRPr sz="3600">
                <a:solidFill>
                  <a:srgbClr val="000000"/>
                </a:solidFill>
              </a:defRPr>
            </a:lvl1pPr>
          </a:lstStyle>
          <a:p>
            <a:pPr/>
            <a:r>
              <a:t>Title Text</a:t>
            </a:r>
          </a:p>
        </p:txBody>
      </p:sp>
      <p:sp>
        <p:nvSpPr>
          <p:cNvPr id="22" name="Body Level One…"/>
          <p:cNvSpPr txBox="1"/>
          <p:nvPr>
            <p:ph type="body" sz="quarter" idx="1"/>
          </p:nvPr>
        </p:nvSpPr>
        <p:spPr>
          <a:xfrm>
            <a:off x="1603375" y="3599022"/>
            <a:ext cx="6059488" cy="205741"/>
          </a:xfrm>
          <a:prstGeom prst="rect">
            <a:avLst/>
          </a:prstGeom>
        </p:spPr>
        <p:txBody>
          <a:bodyPr anchor="ctr"/>
          <a:lstStyle>
            <a:lvl1pPr algn="ctr">
              <a:defRPr spc="0">
                <a:solidFill>
                  <a:srgbClr val="595959"/>
                </a:solidFill>
              </a:defRPr>
            </a:lvl1pPr>
            <a:lvl2pPr marL="342900" indent="-342900" algn="ctr">
              <a:buSzTx/>
              <a:buNone/>
              <a:defRPr spc="0">
                <a:solidFill>
                  <a:srgbClr val="595959"/>
                </a:solidFill>
              </a:defRPr>
            </a:lvl2pPr>
            <a:lvl3pPr marL="342900" indent="1587" algn="ctr">
              <a:buSzTx/>
              <a:buNone/>
              <a:defRPr spc="0">
                <a:solidFill>
                  <a:srgbClr val="595959"/>
                </a:solidFill>
              </a:defRPr>
            </a:lvl3pPr>
            <a:lvl4pPr marL="342900" indent="344487" algn="ctr">
              <a:buSzTx/>
              <a:buNone/>
              <a:defRPr spc="0">
                <a:solidFill>
                  <a:srgbClr val="595959"/>
                </a:solidFill>
              </a:defRPr>
            </a:lvl4pPr>
            <a:lvl5pPr marL="342900" indent="688975" algn="ctr">
              <a:buSzTx/>
              <a:buNone/>
              <a:defRPr spc="0">
                <a:solidFill>
                  <a:srgbClr val="595959"/>
                </a:solidFill>
              </a:defRPr>
            </a:lvl5pPr>
          </a:lstStyle>
          <a:p>
            <a:pPr/>
            <a:r>
              <a:t>Body Level One</a:t>
            </a:r>
          </a:p>
          <a:p>
            <a:pPr lvl="1"/>
            <a:r>
              <a:t>Body Level Two</a:t>
            </a:r>
          </a:p>
          <a:p>
            <a:pPr lvl="2"/>
            <a:r>
              <a:t>Body Level Three</a:t>
            </a:r>
          </a:p>
          <a:p>
            <a:pPr lvl="3"/>
            <a:r>
              <a:t>Body Level Four</a:t>
            </a:r>
          </a:p>
          <a:p>
            <a:pPr lvl="4"/>
            <a:r>
              <a:t>Body Level Five</a:t>
            </a:r>
          </a:p>
        </p:txBody>
      </p:sp>
      <p:grpSp>
        <p:nvGrpSpPr>
          <p:cNvPr id="30" name="Group 3"/>
          <p:cNvGrpSpPr/>
          <p:nvPr/>
        </p:nvGrpSpPr>
        <p:grpSpPr>
          <a:xfrm>
            <a:off x="7142716" y="4711424"/>
            <a:ext cx="2001283" cy="484461"/>
            <a:chOff x="0" y="0"/>
            <a:chExt cx="2001281" cy="484460"/>
          </a:xfrm>
        </p:grpSpPr>
        <p:pic>
          <p:nvPicPr>
            <p:cNvPr id="23" name="Picture 2" descr="Picture 2"/>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29" name="Group 3"/>
            <p:cNvGrpSpPr/>
            <p:nvPr/>
          </p:nvGrpSpPr>
          <p:grpSpPr>
            <a:xfrm>
              <a:off x="0" y="-1"/>
              <a:ext cx="484459" cy="484462"/>
              <a:chOff x="0" y="0"/>
              <a:chExt cx="484458" cy="484460"/>
            </a:xfrm>
          </p:grpSpPr>
          <p:sp>
            <p:nvSpPr>
              <p:cNvPr id="24" name="Oval 10"/>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28" name="Group 7"/>
              <p:cNvGrpSpPr/>
              <p:nvPr/>
            </p:nvGrpSpPr>
            <p:grpSpPr>
              <a:xfrm>
                <a:off x="135729" y="49329"/>
                <a:ext cx="207198" cy="363004"/>
                <a:chOff x="0" y="0"/>
                <a:chExt cx="207197" cy="363003"/>
              </a:xfrm>
            </p:grpSpPr>
            <p:sp>
              <p:nvSpPr>
                <p:cNvPr id="25"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26"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27"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31" name="Slide Number"/>
          <p:cNvSpPr txBox="1"/>
          <p:nvPr>
            <p:ph type="sldNum" sz="quarter" idx="2"/>
          </p:nvPr>
        </p:nvSpPr>
        <p:spPr>
          <a:xfrm>
            <a:off x="6553200" y="4591931"/>
            <a:ext cx="2133600" cy="350663"/>
          </a:xfrm>
          <a:prstGeom prst="rect">
            <a:avLst/>
          </a:prstGeom>
        </p:spPr>
        <p:txBody>
          <a:bodyPr lIns="45719" tIns="45719" rIns="45719" bIns="45719"/>
          <a:lstStyle>
            <a:lvl1pPr algn="l">
              <a:defRPr sz="18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Vertical">
    <p:spTree>
      <p:nvGrpSpPr>
        <p:cNvPr id="1" name=""/>
        <p:cNvGrpSpPr/>
        <p:nvPr/>
      </p:nvGrpSpPr>
      <p:grpSpPr>
        <a:xfrm>
          <a:off x="0" y="0"/>
          <a:ext cx="0" cy="0"/>
          <a:chOff x="0" y="0"/>
          <a:chExt cx="0" cy="0"/>
        </a:xfrm>
      </p:grpSpPr>
      <p:sp>
        <p:nvSpPr>
          <p:cNvPr id="167" name="Image"/>
          <p:cNvSpPr/>
          <p:nvPr>
            <p:ph type="pic" idx="21"/>
          </p:nvPr>
        </p:nvSpPr>
        <p:spPr>
          <a:xfrm>
            <a:off x="2981325" y="414337"/>
            <a:ext cx="6472239" cy="4314826"/>
          </a:xfrm>
          <a:prstGeom prst="rect">
            <a:avLst/>
          </a:prstGeom>
        </p:spPr>
        <p:txBody>
          <a:bodyPr lIns="91439" tIns="45719" rIns="91439" bIns="45719">
            <a:noAutofit/>
          </a:bodyPr>
          <a:lstStyle/>
          <a:p>
            <a:pPr/>
          </a:p>
        </p:txBody>
      </p:sp>
      <p:sp>
        <p:nvSpPr>
          <p:cNvPr id="168" name="Title Text"/>
          <p:cNvSpPr txBox="1"/>
          <p:nvPr>
            <p:ph type="title"/>
          </p:nvPr>
        </p:nvSpPr>
        <p:spPr>
          <a:xfrm>
            <a:off x="619125" y="357187"/>
            <a:ext cx="3833813" cy="2081213"/>
          </a:xfrm>
          <a:prstGeom prst="rect">
            <a:avLst/>
          </a:prstGeom>
        </p:spPr>
        <p:txBody>
          <a:bodyPr lIns="19050" tIns="19050" rIns="19050" bIns="19050"/>
          <a:lstStyle>
            <a:lvl1pPr algn="ctr" defTabSz="309562">
              <a:lnSpc>
                <a:spcPct val="100000"/>
              </a:lnSpc>
              <a:defRPr sz="3000">
                <a:solidFill>
                  <a:srgbClr val="000000"/>
                </a:solidFill>
                <a:latin typeface="Helvetica Neue Medium"/>
                <a:ea typeface="Helvetica Neue Medium"/>
                <a:cs typeface="Helvetica Neue Medium"/>
                <a:sym typeface="Helvetica Neue Medium"/>
              </a:defRPr>
            </a:lvl1pPr>
          </a:lstStyle>
          <a:p>
            <a:pPr/>
            <a:r>
              <a:t>Title Text</a:t>
            </a:r>
          </a:p>
        </p:txBody>
      </p:sp>
      <p:sp>
        <p:nvSpPr>
          <p:cNvPr id="169" name="Body Level One…"/>
          <p:cNvSpPr txBox="1"/>
          <p:nvPr>
            <p:ph type="body" sz="quarter" idx="1"/>
          </p:nvPr>
        </p:nvSpPr>
        <p:spPr>
          <a:xfrm>
            <a:off x="619125" y="2447925"/>
            <a:ext cx="3833813" cy="2147888"/>
          </a:xfrm>
          <a:prstGeom prst="rect">
            <a:avLst/>
          </a:prstGeom>
        </p:spPr>
        <p:txBody>
          <a:bodyPr lIns="19050" tIns="19050" rIns="19050" bIns="19050"/>
          <a:lstStyle>
            <a:lvl1pPr marL="0" indent="0" algn="ctr" defTabSz="309562">
              <a:spcBef>
                <a:spcPts val="0"/>
              </a:spcBef>
              <a:defRPr spc="0" sz="2000">
                <a:latin typeface="+mn-lt"/>
                <a:ea typeface="+mn-ea"/>
                <a:cs typeface="+mn-cs"/>
                <a:sym typeface="Helvetica Neue"/>
              </a:defRPr>
            </a:lvl1pPr>
            <a:lvl2pPr marL="0" indent="0" algn="ctr" defTabSz="309562">
              <a:spcBef>
                <a:spcPts val="0"/>
              </a:spcBef>
              <a:buSzTx/>
              <a:buNone/>
              <a:defRPr spc="0" sz="2000">
                <a:latin typeface="+mn-lt"/>
                <a:ea typeface="+mn-ea"/>
                <a:cs typeface="+mn-cs"/>
                <a:sym typeface="Helvetica Neue"/>
              </a:defRPr>
            </a:lvl2pPr>
            <a:lvl3pPr marL="0" indent="0" algn="ctr" defTabSz="309562">
              <a:spcBef>
                <a:spcPts val="0"/>
              </a:spcBef>
              <a:buSzTx/>
              <a:buNone/>
              <a:defRPr spc="0" sz="2000">
                <a:latin typeface="+mn-lt"/>
                <a:ea typeface="+mn-ea"/>
                <a:cs typeface="+mn-cs"/>
                <a:sym typeface="Helvetica Neue"/>
              </a:defRPr>
            </a:lvl3pPr>
            <a:lvl4pPr marL="0" indent="0" algn="ctr" defTabSz="309562">
              <a:spcBef>
                <a:spcPts val="0"/>
              </a:spcBef>
              <a:buSzTx/>
              <a:buNone/>
              <a:defRPr spc="0" sz="2000">
                <a:latin typeface="+mn-lt"/>
                <a:ea typeface="+mn-ea"/>
                <a:cs typeface="+mn-cs"/>
                <a:sym typeface="Helvetica Neue"/>
              </a:defRPr>
            </a:lvl4pPr>
            <a:lvl5pPr marL="0" indent="0" algn="ctr" defTabSz="309562">
              <a:spcBef>
                <a:spcPts val="0"/>
              </a:spcBef>
              <a:buSzTx/>
              <a:buNone/>
              <a:defRPr spc="0" sz="20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170" name="Slide Number"/>
          <p:cNvSpPr txBox="1"/>
          <p:nvPr>
            <p:ph type="sldNum" sz="quarter" idx="2"/>
          </p:nvPr>
        </p:nvSpPr>
        <p:spPr>
          <a:xfrm>
            <a:off x="4480667" y="4905375"/>
            <a:ext cx="177903" cy="174485"/>
          </a:xfrm>
          <a:prstGeom prst="rect">
            <a:avLst/>
          </a:prstGeom>
        </p:spPr>
        <p:txBody>
          <a:bodyPr lIns="19050" tIns="19050" rIns="19050" bIns="19050" anchor="t"/>
          <a:lstStyle>
            <a:lvl1pPr defTabSz="309562">
              <a:defRPr sz="9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177" name="Title Text"/>
          <p:cNvSpPr txBox="1"/>
          <p:nvPr>
            <p:ph type="title"/>
          </p:nvPr>
        </p:nvSpPr>
        <p:spPr>
          <a:xfrm>
            <a:off x="628650" y="273843"/>
            <a:ext cx="7886700" cy="994174"/>
          </a:xfrm>
          <a:prstGeom prst="rect">
            <a:avLst/>
          </a:prstGeom>
        </p:spPr>
        <p:txBody>
          <a:bodyPr lIns="34289" tIns="34289" rIns="34289" bIns="34289" anchor="ctr"/>
          <a:lstStyle>
            <a:lvl1pPr defTabSz="685800">
              <a:lnSpc>
                <a:spcPct val="90000"/>
              </a:lnSpc>
              <a:defRPr sz="3200">
                <a:solidFill>
                  <a:srgbClr val="000000"/>
                </a:solidFill>
                <a:latin typeface="Calibri Light"/>
                <a:ea typeface="Calibri Light"/>
                <a:cs typeface="Calibri Light"/>
                <a:sym typeface="Calibri Light"/>
              </a:defRPr>
            </a:lvl1pPr>
          </a:lstStyle>
          <a:p>
            <a:pPr/>
            <a:r>
              <a:t>Title Text</a:t>
            </a:r>
          </a:p>
        </p:txBody>
      </p:sp>
      <p:sp>
        <p:nvSpPr>
          <p:cNvPr id="178" name="Body Level One…"/>
          <p:cNvSpPr txBox="1"/>
          <p:nvPr>
            <p:ph type="body" idx="1"/>
          </p:nvPr>
        </p:nvSpPr>
        <p:spPr>
          <a:xfrm>
            <a:off x="628650" y="1369218"/>
            <a:ext cx="7886700" cy="3263505"/>
          </a:xfrm>
          <a:prstGeom prst="rect">
            <a:avLst/>
          </a:prstGeom>
        </p:spPr>
        <p:txBody>
          <a:bodyPr lIns="34289" tIns="34289" rIns="34289" bIns="34289"/>
          <a:lstStyle>
            <a:lvl1pPr marL="163285" indent="-163285" defTabSz="685800">
              <a:lnSpc>
                <a:spcPct val="90000"/>
              </a:lnSpc>
              <a:spcBef>
                <a:spcPts val="700"/>
              </a:spcBef>
              <a:buSzPct val="100000"/>
              <a:buFont typeface="Arial"/>
              <a:buChar char="•"/>
              <a:defRPr b="1" spc="0" sz="2000">
                <a:solidFill>
                  <a:srgbClr val="006FA1"/>
                </a:solidFill>
                <a:latin typeface="Calibri"/>
                <a:ea typeface="Calibri"/>
                <a:cs typeface="Calibri"/>
                <a:sym typeface="Calibri"/>
              </a:defRPr>
            </a:lvl1pPr>
            <a:lvl2pPr marL="647700" indent="-190500" defTabSz="685800">
              <a:lnSpc>
                <a:spcPct val="90000"/>
              </a:lnSpc>
              <a:spcBef>
                <a:spcPts val="700"/>
              </a:spcBef>
              <a:buFont typeface="Arial"/>
              <a:buChar char="•"/>
              <a:defRPr b="1" spc="0" sz="2000">
                <a:solidFill>
                  <a:srgbClr val="006FA1"/>
                </a:solidFill>
                <a:latin typeface="Calibri"/>
                <a:ea typeface="Calibri"/>
                <a:cs typeface="Calibri"/>
                <a:sym typeface="Calibri"/>
              </a:defRPr>
            </a:lvl2pPr>
            <a:lvl3pPr marL="1143000" indent="-228600" defTabSz="685800">
              <a:lnSpc>
                <a:spcPct val="90000"/>
              </a:lnSpc>
              <a:spcBef>
                <a:spcPts val="700"/>
              </a:spcBef>
              <a:buSzPct val="100000"/>
              <a:buFont typeface="Arial"/>
              <a:buChar char="•"/>
              <a:defRPr b="1" spc="0" sz="2000">
                <a:solidFill>
                  <a:srgbClr val="006FA1"/>
                </a:solidFill>
                <a:latin typeface="Calibri"/>
                <a:ea typeface="Calibri"/>
                <a:cs typeface="Calibri"/>
                <a:sym typeface="Calibri"/>
              </a:defRPr>
            </a:lvl3pPr>
            <a:lvl4pPr marL="1625600" indent="-254000" defTabSz="685800">
              <a:lnSpc>
                <a:spcPct val="90000"/>
              </a:lnSpc>
              <a:spcBef>
                <a:spcPts val="700"/>
              </a:spcBef>
              <a:buFont typeface="Arial"/>
              <a:defRPr b="1" spc="0" sz="2000">
                <a:solidFill>
                  <a:srgbClr val="006FA1"/>
                </a:solidFill>
                <a:latin typeface="Calibri"/>
                <a:ea typeface="Calibri"/>
                <a:cs typeface="Calibri"/>
                <a:sym typeface="Calibri"/>
              </a:defRPr>
            </a:lvl4pPr>
            <a:lvl5pPr marL="2082800" indent="-254000" defTabSz="685800">
              <a:lnSpc>
                <a:spcPct val="90000"/>
              </a:lnSpc>
              <a:spcBef>
                <a:spcPts val="700"/>
              </a:spcBef>
              <a:buFont typeface="Arial"/>
              <a:buChar char="•"/>
              <a:defRPr b="1" spc="0" sz="2000">
                <a:solidFill>
                  <a:srgbClr val="006FA1"/>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79" name="Slide Number"/>
          <p:cNvSpPr txBox="1"/>
          <p:nvPr>
            <p:ph type="sldNum" sz="quarter" idx="2"/>
          </p:nvPr>
        </p:nvSpPr>
        <p:spPr>
          <a:xfrm>
            <a:off x="8643736" y="33857"/>
            <a:ext cx="338753" cy="317323"/>
          </a:xfrm>
          <a:prstGeom prst="rect">
            <a:avLst/>
          </a:prstGeom>
        </p:spPr>
        <p:txBody>
          <a:bodyPr lIns="34289" tIns="34289" rIns="34289" bIns="34289"/>
          <a:lstStyle>
            <a:lvl1pPr algn="r" defTabSz="685800">
              <a:defRPr b="1" sz="20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spTree>
      <p:nvGrpSpPr>
        <p:cNvPr id="1" name=""/>
        <p:cNvGrpSpPr/>
        <p:nvPr/>
      </p:nvGrpSpPr>
      <p:grpSpPr>
        <a:xfrm>
          <a:off x="0" y="0"/>
          <a:ext cx="0" cy="0"/>
          <a:chOff x="0" y="0"/>
          <a:chExt cx="0" cy="0"/>
        </a:xfrm>
      </p:grpSpPr>
      <p:sp>
        <p:nvSpPr>
          <p:cNvPr id="38" name="Rectangle 15"/>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sp>
        <p:nvSpPr>
          <p:cNvPr id="39" name="Title Text"/>
          <p:cNvSpPr txBox="1"/>
          <p:nvPr>
            <p:ph type="title"/>
          </p:nvPr>
        </p:nvSpPr>
        <p:spPr>
          <a:xfrm>
            <a:off x="1603377" y="1538764"/>
            <a:ext cx="2954337" cy="925832"/>
          </a:xfrm>
          <a:prstGeom prst="rect">
            <a:avLst/>
          </a:prstGeom>
        </p:spPr>
        <p:txBody>
          <a:bodyPr/>
          <a:lstStyle>
            <a:lvl1pPr algn="r">
              <a:defRPr b="1" sz="2000">
                <a:solidFill>
                  <a:srgbClr val="000000"/>
                </a:solidFill>
              </a:defRPr>
            </a:lvl1pPr>
          </a:lstStyle>
          <a:p>
            <a:pPr/>
            <a:r>
              <a:t>Title Text</a:t>
            </a:r>
          </a:p>
        </p:txBody>
      </p:sp>
      <p:sp>
        <p:nvSpPr>
          <p:cNvPr id="40" name="Body Level One…"/>
          <p:cNvSpPr txBox="1"/>
          <p:nvPr>
            <p:ph type="body" sz="quarter" idx="1"/>
          </p:nvPr>
        </p:nvSpPr>
        <p:spPr>
          <a:xfrm>
            <a:off x="1603377" y="2571750"/>
            <a:ext cx="2954337" cy="932976"/>
          </a:xfrm>
          <a:prstGeom prst="rect">
            <a:avLst/>
          </a:prstGeom>
        </p:spPr>
        <p:txBody>
          <a:bodyPr/>
          <a:lstStyle>
            <a:lvl1pPr marL="0" indent="0" algn="r">
              <a:spcBef>
                <a:spcPts val="200"/>
              </a:spcBef>
              <a:defRPr cap="all" spc="300" sz="1200">
                <a:solidFill>
                  <a:srgbClr val="006FA1"/>
                </a:solidFill>
              </a:defRPr>
            </a:lvl1pPr>
            <a:lvl2pPr marL="0" indent="457200" algn="r">
              <a:spcBef>
                <a:spcPts val="200"/>
              </a:spcBef>
              <a:buSzTx/>
              <a:buNone/>
              <a:defRPr cap="all" spc="300" sz="1200">
                <a:solidFill>
                  <a:srgbClr val="006FA1"/>
                </a:solidFill>
              </a:defRPr>
            </a:lvl2pPr>
            <a:lvl3pPr marL="0" indent="914400" algn="r">
              <a:spcBef>
                <a:spcPts val="200"/>
              </a:spcBef>
              <a:buSzTx/>
              <a:buNone/>
              <a:defRPr cap="all" spc="300" sz="1200">
                <a:solidFill>
                  <a:srgbClr val="006FA1"/>
                </a:solidFill>
              </a:defRPr>
            </a:lvl3pPr>
            <a:lvl4pPr marL="0" indent="1371600" algn="r">
              <a:spcBef>
                <a:spcPts val="200"/>
              </a:spcBef>
              <a:buSzTx/>
              <a:buNone/>
              <a:defRPr cap="all" spc="300" sz="1200">
                <a:solidFill>
                  <a:srgbClr val="006FA1"/>
                </a:solidFill>
              </a:defRPr>
            </a:lvl4pPr>
            <a:lvl5pPr marL="0" indent="1828800" algn="r">
              <a:spcBef>
                <a:spcPts val="200"/>
              </a:spcBef>
              <a:buSzTx/>
              <a:buNone/>
              <a:defRPr cap="all" spc="300" sz="1200">
                <a:solidFill>
                  <a:srgbClr val="006FA1"/>
                </a:solidFill>
              </a:defRPr>
            </a:lvl5pPr>
          </a:lstStyle>
          <a:p>
            <a:pPr/>
            <a:r>
              <a:t>Body Level One</a:t>
            </a:r>
          </a:p>
          <a:p>
            <a:pPr lvl="1"/>
            <a:r>
              <a:t>Body Level Two</a:t>
            </a:r>
          </a:p>
          <a:p>
            <a:pPr lvl="2"/>
            <a:r>
              <a:t>Body Level Three</a:t>
            </a:r>
          </a:p>
          <a:p>
            <a:pPr lvl="3"/>
            <a:r>
              <a:t>Body Level Four</a:t>
            </a:r>
          </a:p>
          <a:p>
            <a:pPr lvl="4"/>
            <a:r>
              <a:t>Body Level Five</a:t>
            </a:r>
          </a:p>
        </p:txBody>
      </p:sp>
      <p:sp>
        <p:nvSpPr>
          <p:cNvPr id="41" name="Picture Placeholder 16"/>
          <p:cNvSpPr/>
          <p:nvPr>
            <p:ph type="pic" sz="quarter" idx="21"/>
          </p:nvPr>
        </p:nvSpPr>
        <p:spPr>
          <a:xfrm>
            <a:off x="4665662" y="1535112"/>
            <a:ext cx="1951039" cy="1951039"/>
          </a:xfrm>
          <a:prstGeom prst="rect">
            <a:avLst/>
          </a:prstGeom>
          <a:ln w="44450">
            <a:solidFill>
              <a:srgbClr val="FFFFFF"/>
            </a:solidFill>
            <a:round/>
          </a:ln>
          <a:effectLst>
            <a:outerShdw sx="100000" sy="100000" kx="0" ky="0" algn="b" rotWithShape="0" blurRad="50800" dist="25400" dir="2700000">
              <a:srgbClr val="000000">
                <a:alpha val="36000"/>
              </a:srgbClr>
            </a:outerShdw>
          </a:effectLst>
        </p:spPr>
        <p:txBody>
          <a:bodyPr lIns="91439" tIns="45719" rIns="91439" bIns="45719">
            <a:noAutofit/>
          </a:bodyPr>
          <a:lstStyle/>
          <a:p>
            <a:pPr/>
          </a:p>
        </p:txBody>
      </p:sp>
      <p:grpSp>
        <p:nvGrpSpPr>
          <p:cNvPr id="49" name="Group 10"/>
          <p:cNvGrpSpPr/>
          <p:nvPr/>
        </p:nvGrpSpPr>
        <p:grpSpPr>
          <a:xfrm>
            <a:off x="7142716" y="4711424"/>
            <a:ext cx="2001283" cy="484461"/>
            <a:chOff x="0" y="0"/>
            <a:chExt cx="2001281" cy="484460"/>
          </a:xfrm>
        </p:grpSpPr>
        <p:pic>
          <p:nvPicPr>
            <p:cNvPr id="42" name="Picture 13" descr="Picture 13"/>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48" name="Group 3"/>
            <p:cNvGrpSpPr/>
            <p:nvPr/>
          </p:nvGrpSpPr>
          <p:grpSpPr>
            <a:xfrm>
              <a:off x="0" y="-1"/>
              <a:ext cx="484459" cy="484462"/>
              <a:chOff x="0" y="0"/>
              <a:chExt cx="484458" cy="484460"/>
            </a:xfrm>
          </p:grpSpPr>
          <p:sp>
            <p:nvSpPr>
              <p:cNvPr id="43" name="Oval 16"/>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47" name="Group 7"/>
              <p:cNvGrpSpPr/>
              <p:nvPr/>
            </p:nvGrpSpPr>
            <p:grpSpPr>
              <a:xfrm>
                <a:off x="135729" y="49329"/>
                <a:ext cx="207198" cy="363004"/>
                <a:chOff x="0" y="0"/>
                <a:chExt cx="207197" cy="363003"/>
              </a:xfrm>
            </p:grpSpPr>
            <p:sp>
              <p:nvSpPr>
                <p:cNvPr id="44"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45"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46"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50" name="Slide Number"/>
          <p:cNvSpPr txBox="1"/>
          <p:nvPr>
            <p:ph type="sldNum" sz="quarter" idx="2"/>
          </p:nvPr>
        </p:nvSpPr>
        <p:spPr>
          <a:xfrm>
            <a:off x="6553200" y="4591931"/>
            <a:ext cx="2133600" cy="350663"/>
          </a:xfrm>
          <a:prstGeom prst="rect">
            <a:avLst/>
          </a:prstGeom>
        </p:spPr>
        <p:txBody>
          <a:bodyPr lIns="45719" tIns="45719" rIns="45719" bIns="45719"/>
          <a:lstStyle>
            <a:lvl1pPr algn="l">
              <a:defRPr sz="18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57" name="Slide Number"/>
          <p:cNvSpPr txBox="1"/>
          <p:nvPr>
            <p:ph type="sldNum" sz="quarter" idx="2"/>
          </p:nvPr>
        </p:nvSpPr>
        <p:spPr>
          <a:prstGeom prst="rect">
            <a:avLst/>
          </a:prstGeom>
        </p:spPr>
        <p:txBody>
          <a:bodyPr/>
          <a:lstStyle/>
          <a:p>
            <a:pPr/>
            <a:fld id="{86CB4B4D-7CA3-9044-876B-883B54F8677D}" type="slidenum"/>
          </a:p>
        </p:txBody>
      </p:sp>
      <p:sp>
        <p:nvSpPr>
          <p:cNvPr id="58" name="Title Text"/>
          <p:cNvSpPr txBox="1"/>
          <p:nvPr>
            <p:ph type="title"/>
          </p:nvPr>
        </p:nvSpPr>
        <p:spPr>
          <a:prstGeom prst="rect">
            <a:avLst/>
          </a:prstGeom>
        </p:spPr>
        <p:txBody>
          <a:bodyPr/>
          <a:lstStyle/>
          <a:p>
            <a:pPr/>
            <a:r>
              <a:t>Title Text</a:t>
            </a:r>
          </a:p>
        </p:txBody>
      </p:sp>
      <p:sp>
        <p:nvSpPr>
          <p:cNvPr id="5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and Content">
    <p:spTree>
      <p:nvGrpSpPr>
        <p:cNvPr id="1" name=""/>
        <p:cNvGrpSpPr/>
        <p:nvPr/>
      </p:nvGrpSpPr>
      <p:grpSpPr>
        <a:xfrm>
          <a:off x="0" y="0"/>
          <a:ext cx="0" cy="0"/>
          <a:chOff x="0" y="0"/>
          <a:chExt cx="0" cy="0"/>
        </a:xfrm>
      </p:grpSpPr>
      <p:sp>
        <p:nvSpPr>
          <p:cNvPr id="66" name="Rectangle 16"/>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grpSp>
        <p:nvGrpSpPr>
          <p:cNvPr id="74" name="Group 7"/>
          <p:cNvGrpSpPr/>
          <p:nvPr/>
        </p:nvGrpSpPr>
        <p:grpSpPr>
          <a:xfrm>
            <a:off x="7142716" y="4711424"/>
            <a:ext cx="2001283" cy="484461"/>
            <a:chOff x="0" y="0"/>
            <a:chExt cx="2001281" cy="484460"/>
          </a:xfrm>
        </p:grpSpPr>
        <p:pic>
          <p:nvPicPr>
            <p:cNvPr id="67" name="Picture 8" descr="Picture 8"/>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73" name="Group 3"/>
            <p:cNvGrpSpPr/>
            <p:nvPr/>
          </p:nvGrpSpPr>
          <p:grpSpPr>
            <a:xfrm>
              <a:off x="0" y="-1"/>
              <a:ext cx="484459" cy="484462"/>
              <a:chOff x="0" y="0"/>
              <a:chExt cx="484458" cy="484460"/>
            </a:xfrm>
          </p:grpSpPr>
          <p:sp>
            <p:nvSpPr>
              <p:cNvPr id="68" name="Oval 11"/>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72" name="Group 7"/>
              <p:cNvGrpSpPr/>
              <p:nvPr/>
            </p:nvGrpSpPr>
            <p:grpSpPr>
              <a:xfrm>
                <a:off x="135729" y="49329"/>
                <a:ext cx="207198" cy="363004"/>
                <a:chOff x="0" y="0"/>
                <a:chExt cx="207197" cy="363003"/>
              </a:xfrm>
            </p:grpSpPr>
            <p:sp>
              <p:nvSpPr>
                <p:cNvPr id="69"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70"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71"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75" name="Slide Number"/>
          <p:cNvSpPr txBox="1"/>
          <p:nvPr>
            <p:ph type="sldNum" sz="quarter" idx="2"/>
          </p:nvPr>
        </p:nvSpPr>
        <p:spPr>
          <a:prstGeom prst="rect">
            <a:avLst/>
          </a:prstGeom>
        </p:spPr>
        <p:txBody>
          <a:bodyPr/>
          <a:lstStyle/>
          <a:p>
            <a:pPr/>
            <a:fld id="{86CB4B4D-7CA3-9044-876B-883B54F8677D}" type="slidenum"/>
          </a:p>
        </p:txBody>
      </p:sp>
      <p:sp>
        <p:nvSpPr>
          <p:cNvPr id="76" name="Title Text"/>
          <p:cNvSpPr txBox="1"/>
          <p:nvPr>
            <p:ph type="title"/>
          </p:nvPr>
        </p:nvSpPr>
        <p:spPr>
          <a:prstGeom prst="rect">
            <a:avLst/>
          </a:prstGeom>
        </p:spPr>
        <p:txBody>
          <a:bodyPr/>
          <a:lstStyle/>
          <a:p>
            <a:pPr/>
            <a:r>
              <a:t>Title Text</a:t>
            </a:r>
          </a:p>
        </p:txBody>
      </p:sp>
      <p:sp>
        <p:nvSpPr>
          <p:cNvPr id="77" name="Body Level One…"/>
          <p:cNvSpPr txBox="1"/>
          <p:nvPr>
            <p:ph type="body" idx="1"/>
          </p:nvPr>
        </p:nvSpPr>
        <p:spPr>
          <a:prstGeom prst="rect">
            <a:avLst/>
          </a:prstGeom>
        </p:spPr>
        <p:txBody>
          <a:bodyPr/>
          <a:lstStyle>
            <a:lvl2pPr marL="342900" indent="-342900">
              <a:buSzTx/>
              <a:buNone/>
            </a:lvl2pPr>
            <a:lvl3pPr marL="342900" indent="1588">
              <a:buSzTx/>
              <a:buNone/>
            </a:lvl3pPr>
            <a:lvl4pPr marL="342900" indent="344487">
              <a:buSzTx/>
              <a:buNone/>
            </a:lvl4pPr>
            <a:lvl5pPr marL="342900" indent="688975">
              <a:buSzTx/>
              <a:buNone/>
            </a:lvl5p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84" name="Rectangle 16"/>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grpSp>
        <p:nvGrpSpPr>
          <p:cNvPr id="92" name="Group 7"/>
          <p:cNvGrpSpPr/>
          <p:nvPr/>
        </p:nvGrpSpPr>
        <p:grpSpPr>
          <a:xfrm>
            <a:off x="7142716" y="4711424"/>
            <a:ext cx="2001283" cy="484461"/>
            <a:chOff x="0" y="0"/>
            <a:chExt cx="2001281" cy="484460"/>
          </a:xfrm>
        </p:grpSpPr>
        <p:pic>
          <p:nvPicPr>
            <p:cNvPr id="85" name="Picture 8" descr="Picture 8"/>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91" name="Group 3"/>
            <p:cNvGrpSpPr/>
            <p:nvPr/>
          </p:nvGrpSpPr>
          <p:grpSpPr>
            <a:xfrm>
              <a:off x="0" y="-1"/>
              <a:ext cx="484459" cy="484462"/>
              <a:chOff x="0" y="0"/>
              <a:chExt cx="484458" cy="484460"/>
            </a:xfrm>
          </p:grpSpPr>
          <p:sp>
            <p:nvSpPr>
              <p:cNvPr id="86" name="Oval 11"/>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90" name="Group 7"/>
              <p:cNvGrpSpPr/>
              <p:nvPr/>
            </p:nvGrpSpPr>
            <p:grpSpPr>
              <a:xfrm>
                <a:off x="135729" y="49329"/>
                <a:ext cx="207198" cy="363004"/>
                <a:chOff x="0" y="0"/>
                <a:chExt cx="207197" cy="363003"/>
              </a:xfrm>
            </p:grpSpPr>
            <p:sp>
              <p:nvSpPr>
                <p:cNvPr id="87"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88"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89"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93" name="Slide Number"/>
          <p:cNvSpPr txBox="1"/>
          <p:nvPr>
            <p:ph type="sldNum" sz="quarter" idx="2"/>
          </p:nvPr>
        </p:nvSpPr>
        <p:spPr>
          <a:prstGeom prst="rect">
            <a:avLst/>
          </a:prstGeom>
        </p:spPr>
        <p:txBody>
          <a:bodyPr/>
          <a:lstStyle/>
          <a:p>
            <a:pPr/>
            <a:fld id="{86CB4B4D-7CA3-9044-876B-883B54F8677D}" type="slidenum"/>
          </a:p>
        </p:txBody>
      </p:sp>
      <p:sp>
        <p:nvSpPr>
          <p:cNvPr id="94" name="Slide Number Placeholder 22"/>
          <p:cNvSpPr txBox="1"/>
          <p:nvPr/>
        </p:nvSpPr>
        <p:spPr>
          <a:xfrm>
            <a:off x="156722" y="168765"/>
            <a:ext cx="264406" cy="135546"/>
          </a:xfrm>
          <a:prstGeom prst="rect">
            <a:avLst/>
          </a:prstGeom>
          <a:ln w="12700">
            <a:miter lim="400000"/>
          </a:ln>
        </p:spPr>
        <p:txBody>
          <a:bodyPr wrap="none" lIns="0" tIns="0" rIns="0" bIns="0" anchor="ctr">
            <a:spAutoFit/>
          </a:bodyPr>
          <a:lstStyle/>
          <a:p>
            <a:pPr algn="ctr">
              <a:defRPr sz="1000">
                <a:solidFill>
                  <a:srgbClr val="7F7F7F"/>
                </a:solidFill>
                <a:latin typeface="Arial"/>
                <a:ea typeface="Arial"/>
                <a:cs typeface="Arial"/>
                <a:sym typeface="Arial"/>
              </a:defRPr>
            </a:pPr>
          </a:p>
        </p:txBody>
      </p:sp>
      <p:sp>
        <p:nvSpPr>
          <p:cNvPr id="95" name="Title Text"/>
          <p:cNvSpPr txBox="1"/>
          <p:nvPr>
            <p:ph type="title"/>
          </p:nvPr>
        </p:nvSpPr>
        <p:spPr>
          <a:prstGeom prst="rect">
            <a:avLst/>
          </a:prstGeom>
        </p:spPr>
        <p:txBody>
          <a:bodyPr/>
          <a:lstStyle/>
          <a:p>
            <a:pPr/>
            <a:r>
              <a:t>Title Text</a:t>
            </a:r>
          </a:p>
        </p:txBody>
      </p:sp>
      <p:sp>
        <p:nvSpPr>
          <p:cNvPr id="96" name="Body Level One…"/>
          <p:cNvSpPr txBox="1"/>
          <p:nvPr>
            <p:ph type="body" sz="half" idx="1"/>
          </p:nvPr>
        </p:nvSpPr>
        <p:spPr>
          <a:xfrm>
            <a:off x="949327" y="908685"/>
            <a:ext cx="3787776" cy="3759042"/>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Horizontal">
    <p:spTree>
      <p:nvGrpSpPr>
        <p:cNvPr id="1" name=""/>
        <p:cNvGrpSpPr/>
        <p:nvPr/>
      </p:nvGrpSpPr>
      <p:grpSpPr>
        <a:xfrm>
          <a:off x="0" y="0"/>
          <a:ext cx="0" cy="0"/>
          <a:chOff x="0" y="0"/>
          <a:chExt cx="0" cy="0"/>
        </a:xfrm>
      </p:grpSpPr>
      <p:sp>
        <p:nvSpPr>
          <p:cNvPr id="103" name="Rectangle 16"/>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grpSp>
        <p:nvGrpSpPr>
          <p:cNvPr id="111" name="Group 7"/>
          <p:cNvGrpSpPr/>
          <p:nvPr/>
        </p:nvGrpSpPr>
        <p:grpSpPr>
          <a:xfrm>
            <a:off x="7142716" y="4711424"/>
            <a:ext cx="2001283" cy="484461"/>
            <a:chOff x="0" y="0"/>
            <a:chExt cx="2001281" cy="484460"/>
          </a:xfrm>
        </p:grpSpPr>
        <p:pic>
          <p:nvPicPr>
            <p:cNvPr id="104" name="Picture 8" descr="Picture 8"/>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110" name="Group 3"/>
            <p:cNvGrpSpPr/>
            <p:nvPr/>
          </p:nvGrpSpPr>
          <p:grpSpPr>
            <a:xfrm>
              <a:off x="0" y="-1"/>
              <a:ext cx="484459" cy="484462"/>
              <a:chOff x="0" y="0"/>
              <a:chExt cx="484458" cy="484460"/>
            </a:xfrm>
          </p:grpSpPr>
          <p:sp>
            <p:nvSpPr>
              <p:cNvPr id="105" name="Oval 11"/>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109" name="Group 7"/>
              <p:cNvGrpSpPr/>
              <p:nvPr/>
            </p:nvGrpSpPr>
            <p:grpSpPr>
              <a:xfrm>
                <a:off x="135729" y="49329"/>
                <a:ext cx="207198" cy="363004"/>
                <a:chOff x="0" y="0"/>
                <a:chExt cx="207197" cy="363003"/>
              </a:xfrm>
            </p:grpSpPr>
            <p:sp>
              <p:nvSpPr>
                <p:cNvPr id="106"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107"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108"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112" name="Slide Number"/>
          <p:cNvSpPr txBox="1"/>
          <p:nvPr>
            <p:ph type="sldNum" sz="quarter" idx="2"/>
          </p:nvPr>
        </p:nvSpPr>
        <p:spPr>
          <a:prstGeom prst="rect">
            <a:avLst/>
          </a:prstGeom>
        </p:spPr>
        <p:txBody>
          <a:bodyPr/>
          <a:lstStyle/>
          <a:p>
            <a:pPr/>
            <a:fld id="{86CB4B4D-7CA3-9044-876B-883B54F8677D}" type="slidenum"/>
          </a:p>
        </p:txBody>
      </p:sp>
      <p:sp>
        <p:nvSpPr>
          <p:cNvPr id="113" name="Title Text"/>
          <p:cNvSpPr txBox="1"/>
          <p:nvPr>
            <p:ph type="title"/>
          </p:nvPr>
        </p:nvSpPr>
        <p:spPr>
          <a:prstGeom prst="rect">
            <a:avLst/>
          </a:prstGeom>
        </p:spPr>
        <p:txBody>
          <a:bodyPr/>
          <a:lstStyle/>
          <a:p>
            <a:pPr/>
            <a:r>
              <a:t>Title Text</a:t>
            </a:r>
          </a:p>
        </p:txBody>
      </p:sp>
      <p:sp>
        <p:nvSpPr>
          <p:cNvPr id="114" name="Body Level One…"/>
          <p:cNvSpPr txBox="1"/>
          <p:nvPr>
            <p:ph type="body" sz="half" idx="1"/>
          </p:nvPr>
        </p:nvSpPr>
        <p:spPr>
          <a:xfrm>
            <a:off x="948776" y="908685"/>
            <a:ext cx="7707864" cy="181660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hree Content">
    <p:spTree>
      <p:nvGrpSpPr>
        <p:cNvPr id="1" name=""/>
        <p:cNvGrpSpPr/>
        <p:nvPr/>
      </p:nvGrpSpPr>
      <p:grpSpPr>
        <a:xfrm>
          <a:off x="0" y="0"/>
          <a:ext cx="0" cy="0"/>
          <a:chOff x="0" y="0"/>
          <a:chExt cx="0" cy="0"/>
        </a:xfrm>
      </p:grpSpPr>
      <p:sp>
        <p:nvSpPr>
          <p:cNvPr id="121" name="Rectangle 16"/>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grpSp>
        <p:nvGrpSpPr>
          <p:cNvPr id="129" name="Group 7"/>
          <p:cNvGrpSpPr/>
          <p:nvPr/>
        </p:nvGrpSpPr>
        <p:grpSpPr>
          <a:xfrm>
            <a:off x="7142716" y="4711424"/>
            <a:ext cx="2001283" cy="484461"/>
            <a:chOff x="0" y="0"/>
            <a:chExt cx="2001281" cy="484460"/>
          </a:xfrm>
        </p:grpSpPr>
        <p:pic>
          <p:nvPicPr>
            <p:cNvPr id="122" name="Picture 8" descr="Picture 8"/>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128" name="Group 3"/>
            <p:cNvGrpSpPr/>
            <p:nvPr/>
          </p:nvGrpSpPr>
          <p:grpSpPr>
            <a:xfrm>
              <a:off x="0" y="-1"/>
              <a:ext cx="484459" cy="484462"/>
              <a:chOff x="0" y="0"/>
              <a:chExt cx="484458" cy="484460"/>
            </a:xfrm>
          </p:grpSpPr>
          <p:sp>
            <p:nvSpPr>
              <p:cNvPr id="123" name="Oval 11"/>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127" name="Group 7"/>
              <p:cNvGrpSpPr/>
              <p:nvPr/>
            </p:nvGrpSpPr>
            <p:grpSpPr>
              <a:xfrm>
                <a:off x="135729" y="49329"/>
                <a:ext cx="207198" cy="363004"/>
                <a:chOff x="0" y="0"/>
                <a:chExt cx="207197" cy="363003"/>
              </a:xfrm>
            </p:grpSpPr>
            <p:sp>
              <p:nvSpPr>
                <p:cNvPr id="124"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125"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126"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130" name="Slide Number"/>
          <p:cNvSpPr txBox="1"/>
          <p:nvPr>
            <p:ph type="sldNum" sz="quarter" idx="2"/>
          </p:nvPr>
        </p:nvSpPr>
        <p:spPr>
          <a:prstGeom prst="rect">
            <a:avLst/>
          </a:prstGeom>
        </p:spPr>
        <p:txBody>
          <a:bodyPr/>
          <a:lstStyle/>
          <a:p>
            <a:pPr/>
            <a:fld id="{86CB4B4D-7CA3-9044-876B-883B54F8677D}" type="slidenum"/>
          </a:p>
        </p:txBody>
      </p:sp>
      <p:sp>
        <p:nvSpPr>
          <p:cNvPr id="131" name="Title Text"/>
          <p:cNvSpPr txBox="1"/>
          <p:nvPr>
            <p:ph type="title"/>
          </p:nvPr>
        </p:nvSpPr>
        <p:spPr>
          <a:prstGeom prst="rect">
            <a:avLst/>
          </a:prstGeom>
        </p:spPr>
        <p:txBody>
          <a:bodyPr/>
          <a:lstStyle/>
          <a:p>
            <a:pPr/>
            <a:r>
              <a:t>Title Text</a:t>
            </a:r>
          </a:p>
        </p:txBody>
      </p:sp>
      <p:sp>
        <p:nvSpPr>
          <p:cNvPr id="132" name="Body Level One…"/>
          <p:cNvSpPr txBox="1"/>
          <p:nvPr>
            <p:ph type="body" sz="half" idx="1"/>
          </p:nvPr>
        </p:nvSpPr>
        <p:spPr>
          <a:xfrm>
            <a:off x="949327" y="908685"/>
            <a:ext cx="3787776" cy="3759042"/>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Four Content">
    <p:spTree>
      <p:nvGrpSpPr>
        <p:cNvPr id="1" name=""/>
        <p:cNvGrpSpPr/>
        <p:nvPr/>
      </p:nvGrpSpPr>
      <p:grpSpPr>
        <a:xfrm>
          <a:off x="0" y="0"/>
          <a:ext cx="0" cy="0"/>
          <a:chOff x="0" y="0"/>
          <a:chExt cx="0" cy="0"/>
        </a:xfrm>
      </p:grpSpPr>
      <p:sp>
        <p:nvSpPr>
          <p:cNvPr id="139" name="Rectangle 16"/>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grpSp>
        <p:nvGrpSpPr>
          <p:cNvPr id="147" name="Group 7"/>
          <p:cNvGrpSpPr/>
          <p:nvPr/>
        </p:nvGrpSpPr>
        <p:grpSpPr>
          <a:xfrm>
            <a:off x="7142716" y="4711424"/>
            <a:ext cx="2001283" cy="484461"/>
            <a:chOff x="0" y="0"/>
            <a:chExt cx="2001281" cy="484460"/>
          </a:xfrm>
        </p:grpSpPr>
        <p:pic>
          <p:nvPicPr>
            <p:cNvPr id="140" name="Picture 8" descr="Picture 8"/>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146" name="Group 3"/>
            <p:cNvGrpSpPr/>
            <p:nvPr/>
          </p:nvGrpSpPr>
          <p:grpSpPr>
            <a:xfrm>
              <a:off x="0" y="-1"/>
              <a:ext cx="484459" cy="484462"/>
              <a:chOff x="0" y="0"/>
              <a:chExt cx="484458" cy="484460"/>
            </a:xfrm>
          </p:grpSpPr>
          <p:sp>
            <p:nvSpPr>
              <p:cNvPr id="141" name="Oval 11"/>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145" name="Group 7"/>
              <p:cNvGrpSpPr/>
              <p:nvPr/>
            </p:nvGrpSpPr>
            <p:grpSpPr>
              <a:xfrm>
                <a:off x="135729" y="49329"/>
                <a:ext cx="207198" cy="363004"/>
                <a:chOff x="0" y="0"/>
                <a:chExt cx="207197" cy="363003"/>
              </a:xfrm>
            </p:grpSpPr>
            <p:sp>
              <p:nvSpPr>
                <p:cNvPr id="142"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143"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144"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148" name="Slide Number"/>
          <p:cNvSpPr txBox="1"/>
          <p:nvPr>
            <p:ph type="sldNum" sz="quarter" idx="2"/>
          </p:nvPr>
        </p:nvSpPr>
        <p:spPr>
          <a:prstGeom prst="rect">
            <a:avLst/>
          </a:prstGeom>
        </p:spPr>
        <p:txBody>
          <a:bodyPr/>
          <a:lstStyle/>
          <a:p>
            <a:pPr/>
            <a:fld id="{86CB4B4D-7CA3-9044-876B-883B54F8677D}" type="slidenum"/>
          </a:p>
        </p:txBody>
      </p:sp>
      <p:sp>
        <p:nvSpPr>
          <p:cNvPr id="149" name="Title Text"/>
          <p:cNvSpPr txBox="1"/>
          <p:nvPr>
            <p:ph type="title"/>
          </p:nvPr>
        </p:nvSpPr>
        <p:spPr>
          <a:prstGeom prst="rect">
            <a:avLst/>
          </a:prstGeom>
        </p:spPr>
        <p:txBody>
          <a:bodyPr/>
          <a:lstStyle/>
          <a:p>
            <a:pPr/>
            <a:r>
              <a:t>Title Text</a:t>
            </a:r>
          </a:p>
        </p:txBody>
      </p:sp>
      <p:sp>
        <p:nvSpPr>
          <p:cNvPr id="150" name="Body Level One…"/>
          <p:cNvSpPr txBox="1"/>
          <p:nvPr>
            <p:ph type="body" sz="quarter" idx="1"/>
          </p:nvPr>
        </p:nvSpPr>
        <p:spPr>
          <a:xfrm>
            <a:off x="949327" y="908686"/>
            <a:ext cx="3787776" cy="1823086"/>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Horizontal">
    <p:spTree>
      <p:nvGrpSpPr>
        <p:cNvPr id="1" name=""/>
        <p:cNvGrpSpPr/>
        <p:nvPr/>
      </p:nvGrpSpPr>
      <p:grpSpPr>
        <a:xfrm>
          <a:off x="0" y="0"/>
          <a:ext cx="0" cy="0"/>
          <a:chOff x="0" y="0"/>
          <a:chExt cx="0" cy="0"/>
        </a:xfrm>
      </p:grpSpPr>
      <p:sp>
        <p:nvSpPr>
          <p:cNvPr id="157" name="Image"/>
          <p:cNvSpPr/>
          <p:nvPr>
            <p:ph type="pic" idx="21"/>
          </p:nvPr>
        </p:nvSpPr>
        <p:spPr>
          <a:xfrm>
            <a:off x="1171575" y="-14288"/>
            <a:ext cx="6800850" cy="4536262"/>
          </a:xfrm>
          <a:prstGeom prst="rect">
            <a:avLst/>
          </a:prstGeom>
        </p:spPr>
        <p:txBody>
          <a:bodyPr lIns="91439" tIns="45719" rIns="91439" bIns="45719">
            <a:noAutofit/>
          </a:bodyPr>
          <a:lstStyle/>
          <a:p>
            <a:pPr/>
          </a:p>
        </p:txBody>
      </p:sp>
      <p:sp>
        <p:nvSpPr>
          <p:cNvPr id="158" name="Title Text"/>
          <p:cNvSpPr txBox="1"/>
          <p:nvPr>
            <p:ph type="title"/>
          </p:nvPr>
        </p:nvSpPr>
        <p:spPr>
          <a:xfrm>
            <a:off x="238125" y="3567112"/>
            <a:ext cx="8667750" cy="752476"/>
          </a:xfrm>
          <a:prstGeom prst="rect">
            <a:avLst/>
          </a:prstGeom>
        </p:spPr>
        <p:txBody>
          <a:bodyPr lIns="19050" tIns="19050" rIns="19050" bIns="19050"/>
          <a:lstStyle>
            <a:lvl1pPr algn="ctr" defTabSz="309562">
              <a:lnSpc>
                <a:spcPct val="100000"/>
              </a:lnSpc>
              <a:defRPr sz="4200">
                <a:solidFill>
                  <a:srgbClr val="000000"/>
                </a:solidFill>
                <a:latin typeface="Helvetica Neue Medium"/>
                <a:ea typeface="Helvetica Neue Medium"/>
                <a:cs typeface="Helvetica Neue Medium"/>
                <a:sym typeface="Helvetica Neue Medium"/>
              </a:defRPr>
            </a:lvl1pPr>
          </a:lstStyle>
          <a:p>
            <a:pPr/>
            <a:r>
              <a:t>Title Text</a:t>
            </a:r>
          </a:p>
        </p:txBody>
      </p:sp>
      <p:sp>
        <p:nvSpPr>
          <p:cNvPr id="159" name="Body Level One…"/>
          <p:cNvSpPr txBox="1"/>
          <p:nvPr>
            <p:ph type="body" sz="quarter" idx="1"/>
          </p:nvPr>
        </p:nvSpPr>
        <p:spPr>
          <a:xfrm>
            <a:off x="238125" y="4291012"/>
            <a:ext cx="8667750" cy="595313"/>
          </a:xfrm>
          <a:prstGeom prst="rect">
            <a:avLst/>
          </a:prstGeom>
        </p:spPr>
        <p:txBody>
          <a:bodyPr lIns="19050" tIns="19050" rIns="19050" bIns="19050"/>
          <a:lstStyle>
            <a:lvl1pPr marL="0" indent="0" algn="ctr" defTabSz="309562">
              <a:spcBef>
                <a:spcPts val="0"/>
              </a:spcBef>
              <a:defRPr spc="0" sz="2000">
                <a:latin typeface="+mn-lt"/>
                <a:ea typeface="+mn-ea"/>
                <a:cs typeface="+mn-cs"/>
                <a:sym typeface="Helvetica Neue"/>
              </a:defRPr>
            </a:lvl1pPr>
            <a:lvl2pPr marL="0" indent="0" algn="ctr" defTabSz="309562">
              <a:spcBef>
                <a:spcPts val="0"/>
              </a:spcBef>
              <a:buSzTx/>
              <a:buNone/>
              <a:defRPr spc="0" sz="2000">
                <a:latin typeface="+mn-lt"/>
                <a:ea typeface="+mn-ea"/>
                <a:cs typeface="+mn-cs"/>
                <a:sym typeface="Helvetica Neue"/>
              </a:defRPr>
            </a:lvl2pPr>
            <a:lvl3pPr marL="0" indent="0" algn="ctr" defTabSz="309562">
              <a:spcBef>
                <a:spcPts val="0"/>
              </a:spcBef>
              <a:buSzTx/>
              <a:buNone/>
              <a:defRPr spc="0" sz="2000">
                <a:latin typeface="+mn-lt"/>
                <a:ea typeface="+mn-ea"/>
                <a:cs typeface="+mn-cs"/>
                <a:sym typeface="Helvetica Neue"/>
              </a:defRPr>
            </a:lvl3pPr>
            <a:lvl4pPr marL="0" indent="0" algn="ctr" defTabSz="309562">
              <a:spcBef>
                <a:spcPts val="0"/>
              </a:spcBef>
              <a:buSzTx/>
              <a:buNone/>
              <a:defRPr spc="0" sz="2000">
                <a:latin typeface="+mn-lt"/>
                <a:ea typeface="+mn-ea"/>
                <a:cs typeface="+mn-cs"/>
                <a:sym typeface="Helvetica Neue"/>
              </a:defRPr>
            </a:lvl4pPr>
            <a:lvl5pPr marL="0" indent="0" algn="ctr" defTabSz="309562">
              <a:spcBef>
                <a:spcPts val="0"/>
              </a:spcBef>
              <a:buSzTx/>
              <a:buNone/>
              <a:defRPr spc="0" sz="20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4480667" y="4905375"/>
            <a:ext cx="177903" cy="174485"/>
          </a:xfrm>
          <a:prstGeom prst="rect">
            <a:avLst/>
          </a:prstGeom>
        </p:spPr>
        <p:txBody>
          <a:bodyPr lIns="19050" tIns="19050" rIns="19050" bIns="19050" anchor="t"/>
          <a:lstStyle>
            <a:lvl1pPr defTabSz="309562">
              <a:defRPr sz="9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tangle 16"/>
          <p:cNvSpPr/>
          <p:nvPr/>
        </p:nvSpPr>
        <p:spPr>
          <a:xfrm>
            <a:off x="-1" y="4779109"/>
            <a:ext cx="9144001" cy="364391"/>
          </a:xfrm>
          <a:prstGeom prst="rect">
            <a:avLst/>
          </a:prstGeom>
          <a:solidFill>
            <a:srgbClr val="006FA1"/>
          </a:solidFill>
          <a:ln>
            <a:solidFill>
              <a:srgbClr val="006FA1"/>
            </a:solidFill>
            <a:miter/>
          </a:ln>
          <a:effectLst>
            <a:outerShdw sx="100000" sy="100000" kx="0" ky="0" algn="b" rotWithShape="0" blurRad="25400" dist="12700" dir="2700000">
              <a:srgbClr val="000000">
                <a:alpha val="25000"/>
              </a:srgbClr>
            </a:outerShdw>
          </a:effectLst>
        </p:spPr>
        <p:txBody>
          <a:bodyPr lIns="45719" rIns="45719" anchor="ctr"/>
          <a:lstStyle/>
          <a:p>
            <a:pPr algn="ctr">
              <a:defRPr b="0" sz="1800">
                <a:solidFill>
                  <a:srgbClr val="FFFFFF"/>
                </a:solidFill>
                <a:latin typeface="Arial"/>
                <a:ea typeface="Arial"/>
                <a:cs typeface="Arial"/>
                <a:sym typeface="Arial"/>
              </a:defRPr>
            </a:pPr>
          </a:p>
        </p:txBody>
      </p:sp>
      <p:grpSp>
        <p:nvGrpSpPr>
          <p:cNvPr id="10" name="Group 7"/>
          <p:cNvGrpSpPr/>
          <p:nvPr/>
        </p:nvGrpSpPr>
        <p:grpSpPr>
          <a:xfrm>
            <a:off x="7142716" y="4711424"/>
            <a:ext cx="2001283" cy="484461"/>
            <a:chOff x="0" y="0"/>
            <a:chExt cx="2001281" cy="484460"/>
          </a:xfrm>
        </p:grpSpPr>
        <p:pic>
          <p:nvPicPr>
            <p:cNvPr id="3" name="Picture 8" descr="Picture 8"/>
            <p:cNvPicPr>
              <a:picLocks noChangeAspect="1"/>
            </p:cNvPicPr>
            <p:nvPr/>
          </p:nvPicPr>
          <p:blipFill>
            <a:blip r:embed="rId2">
              <a:extLst/>
            </a:blip>
            <a:srcRect l="18400" t="40337" r="14224" b="30881"/>
            <a:stretch>
              <a:fillRect/>
            </a:stretch>
          </p:blipFill>
          <p:spPr>
            <a:xfrm>
              <a:off x="262918" y="61542"/>
              <a:ext cx="1738364" cy="371790"/>
            </a:xfrm>
            <a:prstGeom prst="rect">
              <a:avLst/>
            </a:prstGeom>
            <a:ln w="12700" cap="flat">
              <a:noFill/>
              <a:miter lim="400000"/>
            </a:ln>
            <a:effectLst/>
          </p:spPr>
        </p:pic>
        <p:grpSp>
          <p:nvGrpSpPr>
            <p:cNvPr id="9" name="Group 3"/>
            <p:cNvGrpSpPr/>
            <p:nvPr/>
          </p:nvGrpSpPr>
          <p:grpSpPr>
            <a:xfrm>
              <a:off x="0" y="-1"/>
              <a:ext cx="484459" cy="484462"/>
              <a:chOff x="0" y="0"/>
              <a:chExt cx="484458" cy="484460"/>
            </a:xfrm>
          </p:grpSpPr>
          <p:sp>
            <p:nvSpPr>
              <p:cNvPr id="4" name="Oval 11"/>
              <p:cNvSpPr/>
              <p:nvPr/>
            </p:nvSpPr>
            <p:spPr>
              <a:xfrm>
                <a:off x="-1" y="-1"/>
                <a:ext cx="484460" cy="4844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nvGrpSpPr>
              <p:cNvPr id="8" name="Group 7"/>
              <p:cNvGrpSpPr/>
              <p:nvPr/>
            </p:nvGrpSpPr>
            <p:grpSpPr>
              <a:xfrm>
                <a:off x="135729" y="49329"/>
                <a:ext cx="207198" cy="363004"/>
                <a:chOff x="0" y="0"/>
                <a:chExt cx="207197" cy="363003"/>
              </a:xfrm>
            </p:grpSpPr>
            <p:sp>
              <p:nvSpPr>
                <p:cNvPr id="5" name="Freeform 8"/>
                <p:cNvSpPr/>
                <p:nvPr/>
              </p:nvSpPr>
              <p:spPr>
                <a:xfrm>
                  <a:off x="134596" y="243089"/>
                  <a:ext cx="72602" cy="1199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19416" y="20718"/>
                      </a:lnTo>
                      <a:lnTo>
                        <a:pt x="17474" y="19690"/>
                      </a:lnTo>
                      <a:lnTo>
                        <a:pt x="14562" y="17633"/>
                      </a:lnTo>
                      <a:lnTo>
                        <a:pt x="13591" y="16457"/>
                      </a:lnTo>
                      <a:lnTo>
                        <a:pt x="12863" y="15282"/>
                      </a:lnTo>
                      <a:lnTo>
                        <a:pt x="12378" y="14106"/>
                      </a:lnTo>
                      <a:lnTo>
                        <a:pt x="12135" y="12784"/>
                      </a:lnTo>
                      <a:lnTo>
                        <a:pt x="12135" y="11608"/>
                      </a:lnTo>
                      <a:lnTo>
                        <a:pt x="12378" y="10286"/>
                      </a:lnTo>
                      <a:lnTo>
                        <a:pt x="12863" y="8963"/>
                      </a:lnTo>
                      <a:lnTo>
                        <a:pt x="13591" y="7641"/>
                      </a:lnTo>
                      <a:lnTo>
                        <a:pt x="14319" y="6465"/>
                      </a:lnTo>
                      <a:lnTo>
                        <a:pt x="15290" y="5143"/>
                      </a:lnTo>
                      <a:lnTo>
                        <a:pt x="16503" y="3967"/>
                      </a:lnTo>
                      <a:lnTo>
                        <a:pt x="17960" y="2792"/>
                      </a:lnTo>
                      <a:lnTo>
                        <a:pt x="9222" y="0"/>
                      </a:lnTo>
                      <a:lnTo>
                        <a:pt x="7281" y="882"/>
                      </a:lnTo>
                      <a:lnTo>
                        <a:pt x="5582" y="1910"/>
                      </a:lnTo>
                      <a:lnTo>
                        <a:pt x="4126" y="3233"/>
                      </a:lnTo>
                      <a:lnTo>
                        <a:pt x="2912" y="4408"/>
                      </a:lnTo>
                      <a:lnTo>
                        <a:pt x="1942" y="5878"/>
                      </a:lnTo>
                      <a:lnTo>
                        <a:pt x="971" y="7200"/>
                      </a:lnTo>
                      <a:lnTo>
                        <a:pt x="485" y="8816"/>
                      </a:lnTo>
                      <a:lnTo>
                        <a:pt x="0" y="10286"/>
                      </a:lnTo>
                      <a:lnTo>
                        <a:pt x="0" y="13371"/>
                      </a:lnTo>
                      <a:lnTo>
                        <a:pt x="243" y="14841"/>
                      </a:lnTo>
                      <a:lnTo>
                        <a:pt x="728" y="16310"/>
                      </a:lnTo>
                      <a:lnTo>
                        <a:pt x="1456" y="17780"/>
                      </a:lnTo>
                      <a:lnTo>
                        <a:pt x="3398" y="20424"/>
                      </a:lnTo>
                      <a:lnTo>
                        <a:pt x="4611" y="21600"/>
                      </a:lnTo>
                      <a:lnTo>
                        <a:pt x="21600"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6" name="Freeform 9"/>
                <p:cNvSpPr/>
                <p:nvPr/>
              </p:nvSpPr>
              <p:spPr>
                <a:xfrm>
                  <a:off x="8973" y="0"/>
                  <a:ext cx="192514" cy="3630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8" y="21600"/>
                      </a:moveTo>
                      <a:lnTo>
                        <a:pt x="13912" y="21600"/>
                      </a:lnTo>
                      <a:lnTo>
                        <a:pt x="13363" y="20920"/>
                      </a:lnTo>
                      <a:lnTo>
                        <a:pt x="12997" y="20192"/>
                      </a:lnTo>
                      <a:lnTo>
                        <a:pt x="12814" y="19464"/>
                      </a:lnTo>
                      <a:lnTo>
                        <a:pt x="12722" y="18688"/>
                      </a:lnTo>
                      <a:lnTo>
                        <a:pt x="12814" y="17960"/>
                      </a:lnTo>
                      <a:lnTo>
                        <a:pt x="12997" y="17231"/>
                      </a:lnTo>
                      <a:lnTo>
                        <a:pt x="13363" y="16503"/>
                      </a:lnTo>
                      <a:lnTo>
                        <a:pt x="13820" y="15824"/>
                      </a:lnTo>
                      <a:lnTo>
                        <a:pt x="14186" y="15387"/>
                      </a:lnTo>
                      <a:lnTo>
                        <a:pt x="15834" y="14222"/>
                      </a:lnTo>
                      <a:lnTo>
                        <a:pt x="17207" y="13542"/>
                      </a:lnTo>
                      <a:lnTo>
                        <a:pt x="18488" y="12814"/>
                      </a:lnTo>
                      <a:lnTo>
                        <a:pt x="19769" y="12038"/>
                      </a:lnTo>
                      <a:lnTo>
                        <a:pt x="20227" y="11649"/>
                      </a:lnTo>
                      <a:lnTo>
                        <a:pt x="20776" y="11261"/>
                      </a:lnTo>
                      <a:lnTo>
                        <a:pt x="21142" y="10824"/>
                      </a:lnTo>
                      <a:lnTo>
                        <a:pt x="21417" y="10339"/>
                      </a:lnTo>
                      <a:lnTo>
                        <a:pt x="21600" y="9853"/>
                      </a:lnTo>
                      <a:lnTo>
                        <a:pt x="21600" y="9320"/>
                      </a:lnTo>
                      <a:lnTo>
                        <a:pt x="21508" y="8591"/>
                      </a:lnTo>
                      <a:lnTo>
                        <a:pt x="21234" y="7912"/>
                      </a:lnTo>
                      <a:lnTo>
                        <a:pt x="20868" y="7184"/>
                      </a:lnTo>
                      <a:lnTo>
                        <a:pt x="20319" y="6504"/>
                      </a:lnTo>
                      <a:lnTo>
                        <a:pt x="19678" y="5825"/>
                      </a:lnTo>
                      <a:lnTo>
                        <a:pt x="18854" y="5145"/>
                      </a:lnTo>
                      <a:lnTo>
                        <a:pt x="18031" y="4514"/>
                      </a:lnTo>
                      <a:lnTo>
                        <a:pt x="17115" y="3883"/>
                      </a:lnTo>
                      <a:lnTo>
                        <a:pt x="16108" y="3301"/>
                      </a:lnTo>
                      <a:lnTo>
                        <a:pt x="15010" y="2718"/>
                      </a:lnTo>
                      <a:lnTo>
                        <a:pt x="12814" y="1650"/>
                      </a:lnTo>
                      <a:lnTo>
                        <a:pt x="11624" y="1213"/>
                      </a:lnTo>
                      <a:lnTo>
                        <a:pt x="10525" y="777"/>
                      </a:lnTo>
                      <a:lnTo>
                        <a:pt x="9336" y="340"/>
                      </a:lnTo>
                      <a:lnTo>
                        <a:pt x="8146" y="0"/>
                      </a:lnTo>
                      <a:lnTo>
                        <a:pt x="8512" y="437"/>
                      </a:lnTo>
                      <a:lnTo>
                        <a:pt x="8695" y="874"/>
                      </a:lnTo>
                      <a:lnTo>
                        <a:pt x="8695" y="1311"/>
                      </a:lnTo>
                      <a:lnTo>
                        <a:pt x="8603" y="1747"/>
                      </a:lnTo>
                      <a:lnTo>
                        <a:pt x="8420" y="2184"/>
                      </a:lnTo>
                      <a:lnTo>
                        <a:pt x="8146" y="2621"/>
                      </a:lnTo>
                      <a:lnTo>
                        <a:pt x="7688" y="3107"/>
                      </a:lnTo>
                      <a:lnTo>
                        <a:pt x="7231" y="3543"/>
                      </a:lnTo>
                      <a:lnTo>
                        <a:pt x="6132" y="4466"/>
                      </a:lnTo>
                      <a:lnTo>
                        <a:pt x="3569" y="6407"/>
                      </a:lnTo>
                      <a:lnTo>
                        <a:pt x="2288" y="7329"/>
                      </a:lnTo>
                      <a:lnTo>
                        <a:pt x="1190" y="8300"/>
                      </a:lnTo>
                      <a:lnTo>
                        <a:pt x="824" y="8834"/>
                      </a:lnTo>
                      <a:lnTo>
                        <a:pt x="458" y="9320"/>
                      </a:lnTo>
                      <a:lnTo>
                        <a:pt x="183" y="9805"/>
                      </a:lnTo>
                      <a:lnTo>
                        <a:pt x="0" y="10290"/>
                      </a:lnTo>
                      <a:lnTo>
                        <a:pt x="0" y="10776"/>
                      </a:lnTo>
                      <a:lnTo>
                        <a:pt x="92" y="11261"/>
                      </a:lnTo>
                      <a:lnTo>
                        <a:pt x="366" y="11747"/>
                      </a:lnTo>
                      <a:lnTo>
                        <a:pt x="824" y="12232"/>
                      </a:lnTo>
                      <a:lnTo>
                        <a:pt x="1373" y="12766"/>
                      </a:lnTo>
                      <a:lnTo>
                        <a:pt x="2197" y="13251"/>
                      </a:lnTo>
                      <a:lnTo>
                        <a:pt x="3203" y="13737"/>
                      </a:lnTo>
                      <a:lnTo>
                        <a:pt x="4393" y="14222"/>
                      </a:lnTo>
                      <a:lnTo>
                        <a:pt x="5766" y="14707"/>
                      </a:lnTo>
                      <a:lnTo>
                        <a:pt x="7414" y="15193"/>
                      </a:lnTo>
                      <a:lnTo>
                        <a:pt x="7780" y="14756"/>
                      </a:lnTo>
                      <a:lnTo>
                        <a:pt x="8512" y="13931"/>
                      </a:lnTo>
                      <a:lnTo>
                        <a:pt x="9336" y="13251"/>
                      </a:lnTo>
                      <a:lnTo>
                        <a:pt x="9793" y="12863"/>
                      </a:lnTo>
                      <a:lnTo>
                        <a:pt x="8786" y="12620"/>
                      </a:lnTo>
                      <a:lnTo>
                        <a:pt x="7963" y="12329"/>
                      </a:lnTo>
                      <a:lnTo>
                        <a:pt x="7231" y="12038"/>
                      </a:lnTo>
                      <a:lnTo>
                        <a:pt x="6590" y="11747"/>
                      </a:lnTo>
                      <a:lnTo>
                        <a:pt x="6041" y="11455"/>
                      </a:lnTo>
                      <a:lnTo>
                        <a:pt x="5675" y="11164"/>
                      </a:lnTo>
                      <a:lnTo>
                        <a:pt x="5400" y="10824"/>
                      </a:lnTo>
                      <a:lnTo>
                        <a:pt x="5125" y="10533"/>
                      </a:lnTo>
                      <a:lnTo>
                        <a:pt x="5034" y="10193"/>
                      </a:lnTo>
                      <a:lnTo>
                        <a:pt x="4942" y="9902"/>
                      </a:lnTo>
                      <a:lnTo>
                        <a:pt x="5125" y="9222"/>
                      </a:lnTo>
                      <a:lnTo>
                        <a:pt x="5400" y="8543"/>
                      </a:lnTo>
                      <a:lnTo>
                        <a:pt x="5949" y="7863"/>
                      </a:lnTo>
                      <a:lnTo>
                        <a:pt x="6590" y="7135"/>
                      </a:lnTo>
                      <a:lnTo>
                        <a:pt x="7322" y="6407"/>
                      </a:lnTo>
                      <a:lnTo>
                        <a:pt x="8786" y="4854"/>
                      </a:lnTo>
                      <a:lnTo>
                        <a:pt x="9336" y="4126"/>
                      </a:lnTo>
                      <a:lnTo>
                        <a:pt x="9793" y="3301"/>
                      </a:lnTo>
                      <a:lnTo>
                        <a:pt x="9976" y="2912"/>
                      </a:lnTo>
                      <a:lnTo>
                        <a:pt x="10068" y="2524"/>
                      </a:lnTo>
                      <a:lnTo>
                        <a:pt x="10068" y="2136"/>
                      </a:lnTo>
                      <a:lnTo>
                        <a:pt x="9976" y="1699"/>
                      </a:lnTo>
                      <a:lnTo>
                        <a:pt x="11166" y="2427"/>
                      </a:lnTo>
                      <a:lnTo>
                        <a:pt x="12356" y="3252"/>
                      </a:lnTo>
                      <a:lnTo>
                        <a:pt x="13546" y="4174"/>
                      </a:lnTo>
                      <a:lnTo>
                        <a:pt x="14644" y="5145"/>
                      </a:lnTo>
                      <a:lnTo>
                        <a:pt x="15559" y="6213"/>
                      </a:lnTo>
                      <a:lnTo>
                        <a:pt x="16017" y="6698"/>
                      </a:lnTo>
                      <a:lnTo>
                        <a:pt x="16292" y="7232"/>
                      </a:lnTo>
                      <a:lnTo>
                        <a:pt x="16566" y="7718"/>
                      </a:lnTo>
                      <a:lnTo>
                        <a:pt x="16749" y="8203"/>
                      </a:lnTo>
                      <a:lnTo>
                        <a:pt x="16841" y="8689"/>
                      </a:lnTo>
                      <a:lnTo>
                        <a:pt x="16749" y="9125"/>
                      </a:lnTo>
                      <a:lnTo>
                        <a:pt x="16658" y="9514"/>
                      </a:lnTo>
                      <a:lnTo>
                        <a:pt x="16475" y="9902"/>
                      </a:lnTo>
                      <a:lnTo>
                        <a:pt x="16200" y="10290"/>
                      </a:lnTo>
                      <a:lnTo>
                        <a:pt x="15834" y="10630"/>
                      </a:lnTo>
                      <a:lnTo>
                        <a:pt x="15468" y="10921"/>
                      </a:lnTo>
                      <a:lnTo>
                        <a:pt x="15010" y="11261"/>
                      </a:lnTo>
                      <a:lnTo>
                        <a:pt x="14095" y="11844"/>
                      </a:lnTo>
                      <a:lnTo>
                        <a:pt x="11990" y="12911"/>
                      </a:lnTo>
                      <a:lnTo>
                        <a:pt x="10892" y="13494"/>
                      </a:lnTo>
                      <a:lnTo>
                        <a:pt x="9976" y="14125"/>
                      </a:lnTo>
                      <a:lnTo>
                        <a:pt x="9610" y="14465"/>
                      </a:lnTo>
                      <a:lnTo>
                        <a:pt x="8878" y="15241"/>
                      </a:lnTo>
                      <a:lnTo>
                        <a:pt x="8603" y="15678"/>
                      </a:lnTo>
                      <a:lnTo>
                        <a:pt x="8146" y="16600"/>
                      </a:lnTo>
                      <a:lnTo>
                        <a:pt x="7780" y="17571"/>
                      </a:lnTo>
                      <a:lnTo>
                        <a:pt x="7597" y="18591"/>
                      </a:lnTo>
                      <a:lnTo>
                        <a:pt x="7597" y="20629"/>
                      </a:lnTo>
                      <a:lnTo>
                        <a:pt x="7688" y="216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sp>
              <p:nvSpPr>
                <p:cNvPr id="7" name="Freeform 10"/>
                <p:cNvSpPr/>
                <p:nvPr/>
              </p:nvSpPr>
              <p:spPr>
                <a:xfrm>
                  <a:off x="0" y="235748"/>
                  <a:ext cx="70970" cy="1272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400"/>
                      </a:moveTo>
                      <a:lnTo>
                        <a:pt x="19366" y="4708"/>
                      </a:lnTo>
                      <a:lnTo>
                        <a:pt x="15145" y="3462"/>
                      </a:lnTo>
                      <a:lnTo>
                        <a:pt x="12414" y="2354"/>
                      </a:lnTo>
                      <a:lnTo>
                        <a:pt x="9434" y="1246"/>
                      </a:lnTo>
                      <a:lnTo>
                        <a:pt x="6455" y="0"/>
                      </a:lnTo>
                      <a:lnTo>
                        <a:pt x="7697" y="2769"/>
                      </a:lnTo>
                      <a:lnTo>
                        <a:pt x="8441" y="5815"/>
                      </a:lnTo>
                      <a:lnTo>
                        <a:pt x="8938" y="8723"/>
                      </a:lnTo>
                      <a:lnTo>
                        <a:pt x="8690" y="10246"/>
                      </a:lnTo>
                      <a:lnTo>
                        <a:pt x="8690" y="11631"/>
                      </a:lnTo>
                      <a:lnTo>
                        <a:pt x="7697" y="14400"/>
                      </a:lnTo>
                      <a:lnTo>
                        <a:pt x="6952" y="15785"/>
                      </a:lnTo>
                      <a:lnTo>
                        <a:pt x="5959" y="17031"/>
                      </a:lnTo>
                      <a:lnTo>
                        <a:pt x="3476" y="19523"/>
                      </a:lnTo>
                      <a:lnTo>
                        <a:pt x="1738" y="20492"/>
                      </a:lnTo>
                      <a:lnTo>
                        <a:pt x="0" y="21600"/>
                      </a:lnTo>
                      <a:lnTo>
                        <a:pt x="19862" y="21600"/>
                      </a:lnTo>
                      <a:lnTo>
                        <a:pt x="19614" y="17031"/>
                      </a:lnTo>
                      <a:lnTo>
                        <a:pt x="19862" y="13015"/>
                      </a:lnTo>
                      <a:lnTo>
                        <a:pt x="20607" y="9277"/>
                      </a:lnTo>
                      <a:lnTo>
                        <a:pt x="21600" y="5400"/>
                      </a:lnTo>
                      <a:close/>
                    </a:path>
                  </a:pathLst>
                </a:custGeom>
                <a:solidFill>
                  <a:srgbClr val="006FA1"/>
                </a:solidFill>
                <a:ln w="12700" cap="flat">
                  <a:noFill/>
                  <a:miter lim="400000"/>
                </a:ln>
                <a:effectLst/>
              </p:spPr>
              <p:txBody>
                <a:bodyPr wrap="square" lIns="45719" tIns="45719" rIns="45719" bIns="45719" numCol="1" anchor="t">
                  <a:noAutofit/>
                </a:bodyPr>
                <a:lstStyle/>
                <a:p>
                  <a:pPr>
                    <a:defRPr b="0" sz="1800">
                      <a:solidFill>
                        <a:srgbClr val="000000"/>
                      </a:solidFill>
                    </a:defRPr>
                  </a:pPr>
                </a:p>
              </p:txBody>
            </p:sp>
          </p:grpSp>
        </p:grpSp>
      </p:grpSp>
      <p:sp>
        <p:nvSpPr>
          <p:cNvPr id="11" name="Slide Number"/>
          <p:cNvSpPr txBox="1"/>
          <p:nvPr>
            <p:ph type="sldNum" sz="quarter" idx="2"/>
          </p:nvPr>
        </p:nvSpPr>
        <p:spPr>
          <a:xfrm>
            <a:off x="128436" y="4863659"/>
            <a:ext cx="210468" cy="197384"/>
          </a:xfrm>
          <a:prstGeom prst="rect">
            <a:avLst/>
          </a:prstGeom>
          <a:ln w="12700">
            <a:miter lim="400000"/>
          </a:ln>
        </p:spPr>
        <p:txBody>
          <a:bodyPr wrap="none" lIns="0" tIns="0" rIns="0" bIns="0" anchor="ctr">
            <a:spAutoFit/>
          </a:bodyPr>
          <a:lstStyle>
            <a:lvl1pPr algn="ctr">
              <a:defRPr b="0">
                <a:solidFill>
                  <a:srgbClr val="FFFFFF"/>
                </a:solidFill>
                <a:latin typeface="Arial"/>
                <a:ea typeface="Arial"/>
                <a:cs typeface="Arial"/>
                <a:sym typeface="Arial"/>
              </a:defRPr>
            </a:lvl1pPr>
          </a:lstStyle>
          <a:p>
            <a:pPr/>
            <a:fld id="{86CB4B4D-7CA3-9044-876B-883B54F8677D}" type="slidenum"/>
          </a:p>
        </p:txBody>
      </p:sp>
      <p:sp>
        <p:nvSpPr>
          <p:cNvPr id="12" name="Title Text"/>
          <p:cNvSpPr txBox="1"/>
          <p:nvPr>
            <p:ph type="title"/>
          </p:nvPr>
        </p:nvSpPr>
        <p:spPr>
          <a:xfrm>
            <a:off x="948776" y="359540"/>
            <a:ext cx="7707863" cy="488025"/>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normAutofit fontScale="100000" lnSpcReduction="0"/>
          </a:bodyPr>
          <a:lstStyle/>
          <a:p>
            <a:pPr/>
            <a:r>
              <a:t>Title Text</a:t>
            </a:r>
          </a:p>
        </p:txBody>
      </p:sp>
      <p:sp>
        <p:nvSpPr>
          <p:cNvPr id="13" name="Body Level One…"/>
          <p:cNvSpPr txBox="1"/>
          <p:nvPr>
            <p:ph type="body" idx="1"/>
          </p:nvPr>
        </p:nvSpPr>
        <p:spPr>
          <a:xfrm>
            <a:off x="955677" y="908685"/>
            <a:ext cx="7700964" cy="3759042"/>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ransition xmlns:p14="http://schemas.microsoft.com/office/powerpoint/2010/main" spd="med" advClick="1"/>
  <p:txStyles>
    <p:titleStyle>
      <a:lvl1pPr marL="0" marR="0" indent="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1pPr>
      <a:lvl2pPr marL="0" marR="0" indent="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2pPr>
      <a:lvl3pPr marL="0" marR="0" indent="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3pPr>
      <a:lvl4pPr marL="0" marR="0" indent="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4pPr>
      <a:lvl5pPr marL="0" marR="0" indent="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5pPr>
      <a:lvl6pPr marL="0" marR="0" indent="45720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6pPr>
      <a:lvl7pPr marL="0" marR="0" indent="91440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7pPr>
      <a:lvl8pPr marL="0" marR="0" indent="137160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8pPr>
      <a:lvl9pPr marL="0" marR="0" indent="1828800" algn="l" defTabSz="457200" rtl="0" latinLnBrk="0">
        <a:lnSpc>
          <a:spcPct val="85000"/>
        </a:lnSpc>
        <a:spcBef>
          <a:spcPts val="0"/>
        </a:spcBef>
        <a:spcAft>
          <a:spcPts val="0"/>
        </a:spcAft>
        <a:buClrTx/>
        <a:buSzTx/>
        <a:buFontTx/>
        <a:buNone/>
        <a:tabLst/>
        <a:defRPr b="0" baseline="0" cap="none" i="0" spc="0" strike="noStrike" sz="2400" u="none">
          <a:solidFill>
            <a:srgbClr val="006FA1"/>
          </a:solidFill>
          <a:uFillTx/>
          <a:latin typeface="Arial"/>
          <a:ea typeface="Arial"/>
          <a:cs typeface="Arial"/>
          <a:sym typeface="Arial"/>
        </a:defRPr>
      </a:lvl9pPr>
    </p:titleStyle>
    <p:bodyStyle>
      <a:lvl1pPr marL="342900" marR="0" indent="-342900" algn="l" defTabSz="457200" rtl="0" latinLnBrk="0">
        <a:lnSpc>
          <a:spcPct val="100000"/>
        </a:lnSpc>
        <a:spcBef>
          <a:spcPts val="400"/>
        </a:spcBef>
        <a:spcAft>
          <a:spcPts val="0"/>
        </a:spcAft>
        <a:buClrTx/>
        <a:buSzTx/>
        <a:buFontTx/>
        <a:buNone/>
        <a:tabLst/>
        <a:defRPr b="0" baseline="0" cap="none" i="0" spc="20" strike="noStrike" sz="1800" u="none">
          <a:solidFill>
            <a:srgbClr val="000000"/>
          </a:solidFill>
          <a:uFillTx/>
          <a:latin typeface="Arial"/>
          <a:ea typeface="Arial"/>
          <a:cs typeface="Arial"/>
          <a:sym typeface="Arial"/>
        </a:defRPr>
      </a:lvl1pPr>
      <a:lvl2pPr marL="288925" marR="0" indent="-288925"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2pPr>
      <a:lvl3pPr marL="569912" marR="0" indent="-225425" algn="l" defTabSz="457200" rtl="0" latinLnBrk="0">
        <a:lnSpc>
          <a:spcPct val="100000"/>
        </a:lnSpc>
        <a:spcBef>
          <a:spcPts val="400"/>
        </a:spcBef>
        <a:spcAft>
          <a:spcPts val="0"/>
        </a:spcAft>
        <a:buClrTx/>
        <a:buSzPct val="102000"/>
        <a:buFontTx/>
        <a:buChar char="›"/>
        <a:tabLst/>
        <a:defRPr b="0" baseline="0" cap="none" i="0" spc="20" strike="noStrike" sz="1800" u="none">
          <a:solidFill>
            <a:srgbClr val="000000"/>
          </a:solidFill>
          <a:uFillTx/>
          <a:latin typeface="Arial"/>
          <a:ea typeface="Arial"/>
          <a:cs typeface="Arial"/>
          <a:sym typeface="Arial"/>
        </a:defRPr>
      </a:lvl3pPr>
      <a:lvl4pPr marL="914400" marR="0" indent="-227012"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4pPr>
      <a:lvl5pPr marL="1258887" marR="0" indent="-227012"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5pPr>
      <a:lvl6pPr marL="2491739" marR="0" indent="-205739"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6pPr>
      <a:lvl7pPr marL="2948939" marR="0" indent="-205739"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7pPr>
      <a:lvl8pPr marL="3406140" marR="0" indent="-205740"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8pPr>
      <a:lvl9pPr marL="3863340" marR="0" indent="-205740" algn="l" defTabSz="457200" rtl="0" latinLnBrk="0">
        <a:lnSpc>
          <a:spcPct val="100000"/>
        </a:lnSpc>
        <a:spcBef>
          <a:spcPts val="400"/>
        </a:spcBef>
        <a:spcAft>
          <a:spcPts val="0"/>
        </a:spcAft>
        <a:buClrTx/>
        <a:buSzPct val="100000"/>
        <a:buFontTx/>
        <a:buChar char="•"/>
        <a:tabLst/>
        <a:defRPr b="0" baseline="0" cap="none" i="0" spc="20" strike="noStrike" sz="1800" u="none">
          <a:solidFill>
            <a:srgbClr val="000000"/>
          </a:solidFill>
          <a:uFillTx/>
          <a:latin typeface="Arial"/>
          <a:ea typeface="Arial"/>
          <a:cs typeface="Arial"/>
          <a:sym typeface="Arial"/>
        </a:defRPr>
      </a:lvl9pPr>
    </p:bodyStyle>
    <p:otherStyle>
      <a:lvl1pPr marL="0" marR="0" indent="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4572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9144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13716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18288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22860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27432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32004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3657600" algn="ctr" defTabSz="4572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1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17.png"/><Relationship Id="rId9" Type="http://schemas.openxmlformats.org/officeDocument/2006/relationships/image" Target="../media/image18.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2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19.png"/><Relationship Id="rId5" Type="http://schemas.openxmlformats.org/officeDocument/2006/relationships/image" Target="../media/image25.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6.png"/><Relationship Id="rId5" Type="http://schemas.openxmlformats.org/officeDocument/2006/relationships/image" Target="../media/image27.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9.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1.pn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32.png"/><Relationship Id="rId7" Type="http://schemas.openxmlformats.org/officeDocument/2006/relationships/image" Target="../media/image8.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jpeg"/><Relationship Id="rId4" Type="http://schemas.openxmlformats.org/officeDocument/2006/relationships/image" Target="../media/image33.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9" Type="http://schemas.openxmlformats.org/officeDocument/2006/relationships/image" Target="../media/image40.png"/><Relationship Id="rId10" Type="http://schemas.openxmlformats.org/officeDocument/2006/relationships/image" Target="../media/image41.png"/><Relationship Id="rId11" Type="http://schemas.openxmlformats.org/officeDocument/2006/relationships/image" Target="../media/image42.png"/><Relationship Id="rId12" Type="http://schemas.openxmlformats.org/officeDocument/2006/relationships/image" Target="../media/image43.png"/><Relationship Id="rId13" Type="http://schemas.openxmlformats.org/officeDocument/2006/relationships/image" Target="../media/image44.png"/><Relationship Id="rId14" Type="http://schemas.openxmlformats.org/officeDocument/2006/relationships/image" Target="../media/image45.png"/><Relationship Id="rId15" Type="http://schemas.openxmlformats.org/officeDocument/2006/relationships/image" Target="../media/image46.png"/><Relationship Id="rId16" Type="http://schemas.openxmlformats.org/officeDocument/2006/relationships/image" Target="../media/image47.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51.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8.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jpeg"/><Relationship Id="rId4" Type="http://schemas.openxmlformats.org/officeDocument/2006/relationships/image" Target="../media/image3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9.png"/><Relationship Id="rId4" Type="http://schemas.openxmlformats.org/officeDocument/2006/relationships/image" Target="../media/image60.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61.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6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jpeg"/><Relationship Id="rId8"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63.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64.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65.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6.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67.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68.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69.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70.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71.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tif"/><Relationship Id="rId4" Type="http://schemas.openxmlformats.org/officeDocument/2006/relationships/image" Target="../media/image3.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png"/><Relationship Id="rId6" Type="http://schemas.openxmlformats.org/officeDocument/2006/relationships/image" Target="../media/image79.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80.png"/><Relationship Id="rId4" Type="http://schemas.openxmlformats.org/officeDocument/2006/relationships/image" Target="../media/image81.png"/><Relationship Id="rId5" Type="http://schemas.openxmlformats.org/officeDocument/2006/relationships/image" Target="../media/image82.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jpeg"/></Relationships>

</file>

<file path=ppt/slides/_rels/slide5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tif"/><Relationship Id="rId4"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3.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Title 1"/>
          <p:cNvSpPr txBox="1"/>
          <p:nvPr>
            <p:ph type="ctrTitle"/>
          </p:nvPr>
        </p:nvSpPr>
        <p:spPr>
          <a:xfrm>
            <a:off x="457200" y="1237570"/>
            <a:ext cx="8229600" cy="1113065"/>
          </a:xfrm>
          <a:prstGeom prst="rect">
            <a:avLst/>
          </a:prstGeom>
        </p:spPr>
        <p:txBody>
          <a:bodyPr/>
          <a:lstStyle>
            <a:lvl1pPr>
              <a:defRPr b="1"/>
            </a:lvl1pPr>
          </a:lstStyle>
          <a:p>
            <a:pPr/>
            <a:r>
              <a:t>Historical Document Image Processing using Deep Learning</a:t>
            </a:r>
          </a:p>
        </p:txBody>
      </p:sp>
      <p:sp>
        <p:nvSpPr>
          <p:cNvPr id="189" name="Text Placeholder 2"/>
          <p:cNvSpPr txBox="1"/>
          <p:nvPr>
            <p:ph type="subTitle" sz="quarter" idx="1"/>
          </p:nvPr>
        </p:nvSpPr>
        <p:spPr>
          <a:xfrm>
            <a:off x="1366497" y="3324638"/>
            <a:ext cx="6411006" cy="1113065"/>
          </a:xfrm>
          <a:prstGeom prst="rect">
            <a:avLst/>
          </a:prstGeom>
        </p:spPr>
        <p:txBody>
          <a:bodyPr/>
          <a:lstStyle>
            <a:lvl1pPr marL="0" indent="0">
              <a:defRPr sz="1600">
                <a:latin typeface="+mn-lt"/>
                <a:ea typeface="+mn-ea"/>
                <a:cs typeface="+mn-cs"/>
                <a:sym typeface="Helvetica Neue"/>
              </a:defRPr>
            </a:lvl1pPr>
          </a:lstStyle>
          <a:p>
            <a:pPr/>
            <a:r>
              <a:t>Berat Kurar Barakat                                          Jihad El-Sana</a:t>
            </a:r>
          </a:p>
        </p:txBody>
      </p:sp>
      <p:sp>
        <p:nvSpPr>
          <p:cNvPr id="190" name="Subtitle 3"/>
          <p:cNvSpPr txBox="1"/>
          <p:nvPr/>
        </p:nvSpPr>
        <p:spPr>
          <a:xfrm>
            <a:off x="457200" y="2617470"/>
            <a:ext cx="8229600" cy="37052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ctr">
              <a:spcBef>
                <a:spcPts val="500"/>
              </a:spcBef>
              <a:defRPr cap="small" spc="300" sz="2100"/>
            </a:lvl1pPr>
          </a:lstStyle>
          <a:p>
            <a:pPr/>
            <a:r>
              <a:t>Doctoral Research</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61" name="Title 1"/>
          <p:cNvSpPr txBox="1"/>
          <p:nvPr>
            <p:ph type="title"/>
          </p:nvPr>
        </p:nvSpPr>
        <p:spPr>
          <a:xfrm>
            <a:off x="187529" y="16250"/>
            <a:ext cx="7707863" cy="488025"/>
          </a:xfrm>
          <a:prstGeom prst="rect">
            <a:avLst/>
          </a:prstGeom>
        </p:spPr>
        <p:txBody>
          <a:bodyPr/>
          <a:lstStyle/>
          <a:p>
            <a:pPr/>
            <a:r>
              <a:t>Hypothesis</a:t>
            </a:r>
          </a:p>
        </p:txBody>
      </p:sp>
      <p:pic>
        <p:nvPicPr>
          <p:cNvPr id="262" name="Picture 12" descr="Picture 12"/>
          <p:cNvPicPr>
            <a:picLocks noChangeAspect="1"/>
          </p:cNvPicPr>
          <p:nvPr/>
        </p:nvPicPr>
        <p:blipFill>
          <a:blip r:embed="rId3">
            <a:extLst/>
          </a:blip>
          <a:stretch>
            <a:fillRect/>
          </a:stretch>
        </p:blipFill>
        <p:spPr>
          <a:xfrm>
            <a:off x="1161638" y="2852073"/>
            <a:ext cx="1231904" cy="1231904"/>
          </a:xfrm>
          <a:prstGeom prst="rect">
            <a:avLst/>
          </a:prstGeom>
          <a:ln w="12700">
            <a:miter lim="400000"/>
          </a:ln>
        </p:spPr>
      </p:pic>
      <p:pic>
        <p:nvPicPr>
          <p:cNvPr id="263" name="Picture 13" descr="Picture 13"/>
          <p:cNvPicPr>
            <a:picLocks noChangeAspect="1"/>
          </p:cNvPicPr>
          <p:nvPr/>
        </p:nvPicPr>
        <p:blipFill>
          <a:blip r:embed="rId4">
            <a:extLst/>
          </a:blip>
          <a:stretch>
            <a:fillRect/>
          </a:stretch>
        </p:blipFill>
        <p:spPr>
          <a:xfrm>
            <a:off x="4005367" y="2852073"/>
            <a:ext cx="1231904" cy="1231904"/>
          </a:xfrm>
          <a:prstGeom prst="rect">
            <a:avLst/>
          </a:prstGeom>
          <a:ln w="12700">
            <a:miter lim="400000"/>
          </a:ln>
        </p:spPr>
      </p:pic>
      <p:pic>
        <p:nvPicPr>
          <p:cNvPr id="264" name="Picture 14" descr="Picture 14"/>
          <p:cNvPicPr>
            <a:picLocks noChangeAspect="1"/>
          </p:cNvPicPr>
          <p:nvPr/>
        </p:nvPicPr>
        <p:blipFill>
          <a:blip r:embed="rId5">
            <a:extLst/>
          </a:blip>
          <a:stretch>
            <a:fillRect/>
          </a:stretch>
        </p:blipFill>
        <p:spPr>
          <a:xfrm>
            <a:off x="6600053" y="2852073"/>
            <a:ext cx="1231904" cy="1231904"/>
          </a:xfrm>
          <a:prstGeom prst="rect">
            <a:avLst/>
          </a:prstGeom>
          <a:ln w="12700">
            <a:miter lim="400000"/>
          </a:ln>
        </p:spPr>
      </p:pic>
      <p:sp>
        <p:nvSpPr>
          <p:cNvPr id="265" name="TextBox 15"/>
          <p:cNvSpPr txBox="1"/>
          <p:nvPr/>
        </p:nvSpPr>
        <p:spPr>
          <a:xfrm>
            <a:off x="1061562" y="4007375"/>
            <a:ext cx="1432053" cy="56814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defRPr sz="1600"/>
            </a:pPr>
            <a:r>
              <a:t>Page </a:t>
            </a:r>
          </a:p>
          <a:p>
            <a:pPr algn="ctr">
              <a:defRPr sz="1600"/>
            </a:pPr>
            <a:r>
              <a:t>segmentation</a:t>
            </a:r>
          </a:p>
        </p:txBody>
      </p:sp>
      <p:sp>
        <p:nvSpPr>
          <p:cNvPr id="266" name="TextBox 16"/>
          <p:cNvSpPr txBox="1"/>
          <p:nvPr/>
        </p:nvSpPr>
        <p:spPr>
          <a:xfrm>
            <a:off x="3905293" y="4007373"/>
            <a:ext cx="1432053" cy="56814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defRPr sz="1600"/>
            </a:pPr>
            <a:r>
              <a:t>Text line</a:t>
            </a:r>
          </a:p>
          <a:p>
            <a:pPr algn="ctr">
              <a:defRPr sz="1600"/>
            </a:pPr>
            <a:r>
              <a:t>segmentation</a:t>
            </a:r>
          </a:p>
        </p:txBody>
      </p:sp>
      <p:sp>
        <p:nvSpPr>
          <p:cNvPr id="267" name="TextBox 17"/>
          <p:cNvSpPr txBox="1"/>
          <p:nvPr/>
        </p:nvSpPr>
        <p:spPr>
          <a:xfrm>
            <a:off x="6765154" y="4007372"/>
            <a:ext cx="901701" cy="56814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defRPr sz="1600"/>
            </a:pPr>
            <a:r>
              <a:t>Word</a:t>
            </a:r>
          </a:p>
          <a:p>
            <a:pPr algn="ctr">
              <a:defRPr sz="1600"/>
            </a:pPr>
            <a:r>
              <a:t>spotting</a:t>
            </a:r>
          </a:p>
        </p:txBody>
      </p:sp>
      <p:pic>
        <p:nvPicPr>
          <p:cNvPr id="268" name="Picture 18" descr="Picture 18"/>
          <p:cNvPicPr>
            <a:picLocks noChangeAspect="1"/>
          </p:cNvPicPr>
          <p:nvPr/>
        </p:nvPicPr>
        <p:blipFill>
          <a:blip r:embed="rId6">
            <a:extLst/>
          </a:blip>
          <a:srcRect l="8853" t="7701" r="8937" b="10687"/>
          <a:stretch>
            <a:fillRect/>
          </a:stretch>
        </p:blipFill>
        <p:spPr>
          <a:xfrm>
            <a:off x="3971888" y="976527"/>
            <a:ext cx="1298862" cy="1289382"/>
          </a:xfrm>
          <a:prstGeom prst="rect">
            <a:avLst/>
          </a:prstGeom>
          <a:ln w="12700">
            <a:miter lim="400000"/>
          </a:ln>
        </p:spPr>
      </p:pic>
      <p:sp>
        <p:nvSpPr>
          <p:cNvPr id="269" name="TextBox 19"/>
          <p:cNvSpPr txBox="1"/>
          <p:nvPr/>
        </p:nvSpPr>
        <p:spPr>
          <a:xfrm>
            <a:off x="3894015" y="685288"/>
            <a:ext cx="1454609" cy="32684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1600"/>
            </a:lvl1pPr>
          </a:lstStyle>
          <a:p>
            <a:pPr/>
            <a:r>
              <a:t>Deep learning</a:t>
            </a:r>
          </a:p>
        </p:txBody>
      </p:sp>
      <p:sp>
        <p:nvSpPr>
          <p:cNvPr id="273" name="Straight Arrow Connector 21"/>
          <p:cNvSpPr/>
          <p:nvPr/>
        </p:nvSpPr>
        <p:spPr>
          <a:xfrm>
            <a:off x="2392858" y="1986634"/>
            <a:ext cx="1695906" cy="10870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21600"/>
                </a:lnTo>
              </a:path>
            </a:pathLst>
          </a:custGeom>
          <a:ln w="57150">
            <a:solidFill>
              <a:srgbClr val="006FA1"/>
            </a:solidFill>
            <a:tailEnd type="triangle"/>
          </a:ln>
        </p:spPr>
        <p:txBody>
          <a:bodyPr/>
          <a:lstStyle/>
          <a:p>
            <a:pPr/>
          </a:p>
        </p:txBody>
      </p:sp>
      <p:sp>
        <p:nvSpPr>
          <p:cNvPr id="274" name="Straight Arrow Connector 22"/>
          <p:cNvSpPr/>
          <p:nvPr/>
        </p:nvSpPr>
        <p:spPr>
          <a:xfrm>
            <a:off x="4622789" y="2239334"/>
            <a:ext cx="847" cy="613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path>
            </a:pathLst>
          </a:custGeom>
          <a:ln w="57150">
            <a:solidFill>
              <a:srgbClr val="006FA1"/>
            </a:solidFill>
            <a:tailEnd type="triangle"/>
          </a:ln>
        </p:spPr>
        <p:txBody>
          <a:bodyPr/>
          <a:lstStyle/>
          <a:p>
            <a:pPr/>
          </a:p>
        </p:txBody>
      </p:sp>
      <p:sp>
        <p:nvSpPr>
          <p:cNvPr id="275" name="Straight Arrow Connector 25"/>
          <p:cNvSpPr/>
          <p:nvPr/>
        </p:nvSpPr>
        <p:spPr>
          <a:xfrm>
            <a:off x="5119363" y="1994447"/>
            <a:ext cx="1480691" cy="10406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path>
            </a:pathLst>
          </a:custGeom>
          <a:ln w="57150">
            <a:solidFill>
              <a:srgbClr val="006FA1"/>
            </a:solidFill>
            <a:tailEnd type="triangle"/>
          </a:ln>
        </p:spPr>
        <p:txBody>
          <a:bodyPr/>
          <a:lstStyle/>
          <a:p>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Slide Number Placeholder 22"/>
          <p:cNvSpPr txBox="1"/>
          <p:nvPr>
            <p:ph type="sldNum" sz="quarter" idx="2"/>
          </p:nvPr>
        </p:nvSpPr>
        <p:spPr>
          <a:xfrm>
            <a:off x="135034" y="4863659"/>
            <a:ext cx="197272"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80" name="Title 1"/>
          <p:cNvSpPr txBox="1"/>
          <p:nvPr>
            <p:ph type="title"/>
          </p:nvPr>
        </p:nvSpPr>
        <p:spPr>
          <a:xfrm>
            <a:off x="190500" y="12700"/>
            <a:ext cx="7707863" cy="488024"/>
          </a:xfrm>
          <a:prstGeom prst="rect">
            <a:avLst/>
          </a:prstGeom>
        </p:spPr>
        <p:txBody>
          <a:bodyPr/>
          <a:lstStyle/>
          <a:p>
            <a:pPr/>
            <a:r>
              <a:t>Hypothesis</a:t>
            </a:r>
          </a:p>
        </p:txBody>
      </p:sp>
      <p:pic>
        <p:nvPicPr>
          <p:cNvPr id="281" name="Picture 2" descr="Picture 2"/>
          <p:cNvPicPr>
            <a:picLocks noChangeAspect="1"/>
          </p:cNvPicPr>
          <p:nvPr/>
        </p:nvPicPr>
        <p:blipFill>
          <a:blip r:embed="rId3">
            <a:extLst/>
          </a:blip>
          <a:stretch>
            <a:fillRect/>
          </a:stretch>
        </p:blipFill>
        <p:spPr>
          <a:xfrm>
            <a:off x="7106170" y="1999694"/>
            <a:ext cx="1794309" cy="1590954"/>
          </a:xfrm>
          <a:prstGeom prst="rect">
            <a:avLst/>
          </a:prstGeom>
          <a:ln w="12700">
            <a:miter lim="400000"/>
          </a:ln>
        </p:spPr>
      </p:pic>
      <p:pic>
        <p:nvPicPr>
          <p:cNvPr id="282" name="Picture 6" descr="Picture 6"/>
          <p:cNvPicPr>
            <a:picLocks noChangeAspect="1"/>
          </p:cNvPicPr>
          <p:nvPr/>
        </p:nvPicPr>
        <p:blipFill>
          <a:blip r:embed="rId4">
            <a:extLst/>
          </a:blip>
          <a:srcRect l="8853" t="7701" r="8937" b="10687"/>
          <a:stretch>
            <a:fillRect/>
          </a:stretch>
        </p:blipFill>
        <p:spPr>
          <a:xfrm>
            <a:off x="3383262" y="1758851"/>
            <a:ext cx="2087880" cy="2072641"/>
          </a:xfrm>
          <a:prstGeom prst="rect">
            <a:avLst/>
          </a:prstGeom>
          <a:ln w="12700">
            <a:miter lim="400000"/>
          </a:ln>
        </p:spPr>
      </p:pic>
      <p:sp>
        <p:nvSpPr>
          <p:cNvPr id="283" name="TextBox 7"/>
          <p:cNvSpPr txBox="1"/>
          <p:nvPr/>
        </p:nvSpPr>
        <p:spPr>
          <a:xfrm>
            <a:off x="3340467" y="1460038"/>
            <a:ext cx="890119" cy="56814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defRPr sz="1600"/>
            </a:pPr>
            <a:r>
              <a:t>Deep</a:t>
            </a:r>
          </a:p>
          <a:p>
            <a:pPr algn="ctr">
              <a:defRPr sz="1600"/>
            </a:pPr>
            <a:r>
              <a:t>learning</a:t>
            </a:r>
          </a:p>
        </p:txBody>
      </p:sp>
      <p:pic>
        <p:nvPicPr>
          <p:cNvPr id="284" name="Picture 4" descr="Picture 4"/>
          <p:cNvPicPr>
            <a:picLocks noChangeAspect="1"/>
          </p:cNvPicPr>
          <p:nvPr/>
        </p:nvPicPr>
        <p:blipFill>
          <a:blip r:embed="rId5">
            <a:extLst/>
          </a:blip>
          <a:srcRect l="48828" t="18755" r="14134" b="18035"/>
          <a:stretch>
            <a:fillRect/>
          </a:stretch>
        </p:blipFill>
        <p:spPr>
          <a:xfrm>
            <a:off x="1167130" y="2245718"/>
            <a:ext cx="1073151" cy="1098906"/>
          </a:xfrm>
          <a:prstGeom prst="rect">
            <a:avLst/>
          </a:prstGeom>
          <a:ln w="12700">
            <a:miter lim="400000"/>
          </a:ln>
        </p:spPr>
      </p:pic>
      <p:pic>
        <p:nvPicPr>
          <p:cNvPr id="285" name="Picture 2" descr="Picture 2"/>
          <p:cNvPicPr>
            <a:picLocks noChangeAspect="1"/>
          </p:cNvPicPr>
          <p:nvPr/>
        </p:nvPicPr>
        <p:blipFill>
          <a:blip r:embed="rId6">
            <a:extLst/>
          </a:blip>
          <a:srcRect l="28667" t="44145" r="51834" b="26804"/>
          <a:stretch>
            <a:fillRect/>
          </a:stretch>
        </p:blipFill>
        <p:spPr>
          <a:xfrm>
            <a:off x="1167130" y="1136740"/>
            <a:ext cx="1073151" cy="898878"/>
          </a:xfrm>
          <a:prstGeom prst="rect">
            <a:avLst/>
          </a:prstGeom>
          <a:ln w="12700">
            <a:miter lim="400000"/>
          </a:ln>
        </p:spPr>
      </p:pic>
      <p:pic>
        <p:nvPicPr>
          <p:cNvPr id="286" name="Picture 6" descr="Picture 6"/>
          <p:cNvPicPr>
            <a:picLocks noChangeAspect="1"/>
          </p:cNvPicPr>
          <p:nvPr/>
        </p:nvPicPr>
        <p:blipFill>
          <a:blip r:embed="rId7">
            <a:extLst/>
          </a:blip>
          <a:stretch>
            <a:fillRect/>
          </a:stretch>
        </p:blipFill>
        <p:spPr>
          <a:xfrm>
            <a:off x="1167130" y="3543863"/>
            <a:ext cx="1073151" cy="1073151"/>
          </a:xfrm>
          <a:prstGeom prst="rect">
            <a:avLst/>
          </a:prstGeom>
          <a:ln w="12700">
            <a:miter lim="400000"/>
          </a:ln>
        </p:spPr>
      </p:pic>
      <p:pic>
        <p:nvPicPr>
          <p:cNvPr id="287" name="Picture 3" descr="Picture 3"/>
          <p:cNvPicPr>
            <a:picLocks noChangeAspect="1"/>
          </p:cNvPicPr>
          <p:nvPr/>
        </p:nvPicPr>
        <p:blipFill>
          <a:blip r:embed="rId8">
            <a:extLst/>
          </a:blip>
          <a:stretch>
            <a:fillRect/>
          </a:stretch>
        </p:blipFill>
        <p:spPr>
          <a:xfrm>
            <a:off x="2488864" y="2464644"/>
            <a:ext cx="661053" cy="661053"/>
          </a:xfrm>
          <a:prstGeom prst="rect">
            <a:avLst/>
          </a:prstGeom>
          <a:ln w="12700">
            <a:miter lim="400000"/>
          </a:ln>
        </p:spPr>
      </p:pic>
      <p:pic>
        <p:nvPicPr>
          <p:cNvPr id="288" name="Picture 4" descr="Picture 4"/>
          <p:cNvPicPr>
            <a:picLocks noChangeAspect="1"/>
          </p:cNvPicPr>
          <p:nvPr/>
        </p:nvPicPr>
        <p:blipFill>
          <a:blip r:embed="rId9">
            <a:extLst/>
          </a:blip>
          <a:srcRect l="11405" t="46382" r="19867" b="21024"/>
          <a:stretch>
            <a:fillRect/>
          </a:stretch>
        </p:blipFill>
        <p:spPr>
          <a:xfrm>
            <a:off x="5971186" y="2582234"/>
            <a:ext cx="634938" cy="425873"/>
          </a:xfrm>
          <a:prstGeom prst="rect">
            <a:avLst/>
          </a:prstGeom>
          <a:ln w="12700">
            <a:miter lim="400000"/>
          </a:ln>
        </p:spPr>
      </p:pic>
      <p:sp>
        <p:nvSpPr>
          <p:cNvPr id="289" name="TextBox 14"/>
          <p:cNvSpPr txBox="1"/>
          <p:nvPr/>
        </p:nvSpPr>
        <p:spPr>
          <a:xfrm>
            <a:off x="99934" y="1344219"/>
            <a:ext cx="1065328" cy="51808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Object</a:t>
            </a:r>
          </a:p>
          <a:p>
            <a:pPr algn="r"/>
            <a:r>
              <a:t>recognition</a:t>
            </a:r>
          </a:p>
        </p:txBody>
      </p:sp>
      <p:sp>
        <p:nvSpPr>
          <p:cNvPr id="290" name="TextBox 15"/>
          <p:cNvSpPr txBox="1"/>
          <p:nvPr/>
        </p:nvSpPr>
        <p:spPr>
          <a:xfrm>
            <a:off x="94719" y="2530830"/>
            <a:ext cx="1065328" cy="51808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Voice</a:t>
            </a:r>
          </a:p>
          <a:p>
            <a:pPr algn="r"/>
            <a:r>
              <a:t>recognition</a:t>
            </a:r>
          </a:p>
        </p:txBody>
      </p:sp>
      <p:sp>
        <p:nvSpPr>
          <p:cNvPr id="291" name="TextBox 16"/>
          <p:cNvSpPr txBox="1"/>
          <p:nvPr/>
        </p:nvSpPr>
        <p:spPr>
          <a:xfrm>
            <a:off x="229244" y="3850699"/>
            <a:ext cx="920776" cy="51808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Drug</a:t>
            </a:r>
          </a:p>
          <a:p>
            <a:pPr algn="r"/>
            <a:r>
              <a:t>discovery</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5" name="Picture 4" descr="Picture 4"/>
          <p:cNvPicPr>
            <a:picLocks noChangeAspect="1"/>
          </p:cNvPicPr>
          <p:nvPr/>
        </p:nvPicPr>
        <p:blipFill>
          <a:blip r:embed="rId3">
            <a:extLst/>
          </a:blip>
          <a:stretch>
            <a:fillRect/>
          </a:stretch>
        </p:blipFill>
        <p:spPr>
          <a:xfrm>
            <a:off x="1244686" y="975068"/>
            <a:ext cx="834802" cy="834803"/>
          </a:xfrm>
          <a:prstGeom prst="rect">
            <a:avLst/>
          </a:prstGeom>
          <a:ln w="12700">
            <a:miter lim="400000"/>
          </a:ln>
        </p:spPr>
      </p:pic>
      <p:pic>
        <p:nvPicPr>
          <p:cNvPr id="296" name="Picture 5" descr="Picture 5"/>
          <p:cNvPicPr>
            <a:picLocks noChangeAspect="1"/>
          </p:cNvPicPr>
          <p:nvPr/>
        </p:nvPicPr>
        <p:blipFill>
          <a:blip r:embed="rId4">
            <a:extLst/>
          </a:blip>
          <a:stretch>
            <a:fillRect/>
          </a:stretch>
        </p:blipFill>
        <p:spPr>
          <a:xfrm>
            <a:off x="1255082" y="2283599"/>
            <a:ext cx="834803" cy="834803"/>
          </a:xfrm>
          <a:prstGeom prst="rect">
            <a:avLst/>
          </a:prstGeom>
          <a:ln w="12700">
            <a:miter lim="400000"/>
          </a:ln>
        </p:spPr>
      </p:pic>
      <p:pic>
        <p:nvPicPr>
          <p:cNvPr id="297" name="Picture 6" descr="Picture 6"/>
          <p:cNvPicPr>
            <a:picLocks noChangeAspect="1"/>
          </p:cNvPicPr>
          <p:nvPr/>
        </p:nvPicPr>
        <p:blipFill>
          <a:blip r:embed="rId5">
            <a:extLst/>
          </a:blip>
          <a:stretch>
            <a:fillRect/>
          </a:stretch>
        </p:blipFill>
        <p:spPr>
          <a:xfrm>
            <a:off x="1244686" y="3694908"/>
            <a:ext cx="834802" cy="834803"/>
          </a:xfrm>
          <a:prstGeom prst="rect">
            <a:avLst/>
          </a:prstGeom>
          <a:ln w="12700">
            <a:miter lim="400000"/>
          </a:ln>
        </p:spPr>
      </p:pic>
      <p:sp>
        <p:nvSpPr>
          <p:cNvPr id="298" name="TextBox 7"/>
          <p:cNvSpPr txBox="1"/>
          <p:nvPr/>
        </p:nvSpPr>
        <p:spPr>
          <a:xfrm>
            <a:off x="5877" y="1130860"/>
            <a:ext cx="1266064" cy="51808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Page  </a:t>
            </a:r>
          </a:p>
          <a:p>
            <a:pPr algn="r"/>
            <a:r>
              <a:t>segmentation</a:t>
            </a:r>
          </a:p>
        </p:txBody>
      </p:sp>
      <p:sp>
        <p:nvSpPr>
          <p:cNvPr id="299" name="TextBox 8"/>
          <p:cNvSpPr txBox="1"/>
          <p:nvPr/>
        </p:nvSpPr>
        <p:spPr>
          <a:xfrm>
            <a:off x="662" y="2439391"/>
            <a:ext cx="1266064" cy="51808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Text line</a:t>
            </a:r>
          </a:p>
          <a:p>
            <a:pPr algn="r"/>
            <a:r>
              <a:t>segmentation</a:t>
            </a:r>
          </a:p>
        </p:txBody>
      </p:sp>
      <p:sp>
        <p:nvSpPr>
          <p:cNvPr id="300" name="TextBox 9"/>
          <p:cNvSpPr txBox="1"/>
          <p:nvPr/>
        </p:nvSpPr>
        <p:spPr>
          <a:xfrm>
            <a:off x="454696" y="3850699"/>
            <a:ext cx="802006" cy="51808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Word</a:t>
            </a:r>
          </a:p>
          <a:p>
            <a:pPr algn="r"/>
            <a:r>
              <a:t>spotting</a:t>
            </a:r>
          </a:p>
        </p:txBody>
      </p:sp>
      <p:pic>
        <p:nvPicPr>
          <p:cNvPr id="301" name="Picture 2" descr="Picture 2"/>
          <p:cNvPicPr>
            <a:picLocks noChangeAspect="1"/>
          </p:cNvPicPr>
          <p:nvPr/>
        </p:nvPicPr>
        <p:blipFill>
          <a:blip r:embed="rId6">
            <a:extLst/>
          </a:blip>
          <a:stretch>
            <a:fillRect/>
          </a:stretch>
        </p:blipFill>
        <p:spPr>
          <a:xfrm>
            <a:off x="7106170" y="1999694"/>
            <a:ext cx="1794309" cy="1590954"/>
          </a:xfrm>
          <a:prstGeom prst="rect">
            <a:avLst/>
          </a:prstGeom>
          <a:ln w="12700">
            <a:miter lim="400000"/>
          </a:ln>
        </p:spPr>
      </p:pic>
      <p:pic>
        <p:nvPicPr>
          <p:cNvPr id="302" name="Picture 14" descr="Picture 14"/>
          <p:cNvPicPr>
            <a:picLocks noChangeAspect="1"/>
          </p:cNvPicPr>
          <p:nvPr/>
        </p:nvPicPr>
        <p:blipFill>
          <a:blip r:embed="rId7">
            <a:extLst/>
          </a:blip>
          <a:srcRect l="8853" t="7701" r="8937" b="10687"/>
          <a:stretch>
            <a:fillRect/>
          </a:stretch>
        </p:blipFill>
        <p:spPr>
          <a:xfrm>
            <a:off x="3383262" y="1758851"/>
            <a:ext cx="2087880" cy="2072641"/>
          </a:xfrm>
          <a:prstGeom prst="rect">
            <a:avLst/>
          </a:prstGeom>
          <a:ln w="12700">
            <a:miter lim="400000"/>
          </a:ln>
        </p:spPr>
      </p:pic>
      <p:sp>
        <p:nvSpPr>
          <p:cNvPr id="303" name="TextBox 15"/>
          <p:cNvSpPr txBox="1"/>
          <p:nvPr/>
        </p:nvSpPr>
        <p:spPr>
          <a:xfrm>
            <a:off x="3340467" y="1460038"/>
            <a:ext cx="890119" cy="56814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defRPr sz="1600"/>
            </a:pPr>
            <a:r>
              <a:t>Deep</a:t>
            </a:r>
          </a:p>
          <a:p>
            <a:pPr algn="ctr">
              <a:defRPr sz="1600"/>
            </a:pPr>
            <a:r>
              <a:t>learning</a:t>
            </a:r>
          </a:p>
        </p:txBody>
      </p:sp>
      <p:pic>
        <p:nvPicPr>
          <p:cNvPr id="304" name="Picture 16" descr="Picture 16"/>
          <p:cNvPicPr>
            <a:picLocks noChangeAspect="1"/>
          </p:cNvPicPr>
          <p:nvPr/>
        </p:nvPicPr>
        <p:blipFill>
          <a:blip r:embed="rId8">
            <a:extLst/>
          </a:blip>
          <a:stretch>
            <a:fillRect/>
          </a:stretch>
        </p:blipFill>
        <p:spPr>
          <a:xfrm>
            <a:off x="2488864" y="2464644"/>
            <a:ext cx="661053" cy="661053"/>
          </a:xfrm>
          <a:prstGeom prst="rect">
            <a:avLst/>
          </a:prstGeom>
          <a:ln w="12700">
            <a:miter lim="400000"/>
          </a:ln>
        </p:spPr>
      </p:pic>
      <p:pic>
        <p:nvPicPr>
          <p:cNvPr id="305" name="Picture 17" descr="Picture 17"/>
          <p:cNvPicPr>
            <a:picLocks noChangeAspect="1"/>
          </p:cNvPicPr>
          <p:nvPr/>
        </p:nvPicPr>
        <p:blipFill>
          <a:blip r:embed="rId9">
            <a:extLst/>
          </a:blip>
          <a:srcRect l="11405" t="46382" r="19867" b="21024"/>
          <a:stretch>
            <a:fillRect/>
          </a:stretch>
        </p:blipFill>
        <p:spPr>
          <a:xfrm>
            <a:off x="5971186" y="2582234"/>
            <a:ext cx="634938" cy="425873"/>
          </a:xfrm>
          <a:prstGeom prst="rect">
            <a:avLst/>
          </a:prstGeom>
          <a:ln w="12700">
            <a:miter lim="400000"/>
          </a:ln>
        </p:spPr>
      </p:pic>
      <p:sp>
        <p:nvSpPr>
          <p:cNvPr id="306" name="Title 1"/>
          <p:cNvSpPr txBox="1"/>
          <p:nvPr>
            <p:ph type="title"/>
          </p:nvPr>
        </p:nvSpPr>
        <p:spPr>
          <a:xfrm>
            <a:off x="190500" y="12700"/>
            <a:ext cx="7707863" cy="488024"/>
          </a:xfrm>
          <a:prstGeom prst="rect">
            <a:avLst/>
          </a:prstGeom>
        </p:spPr>
        <p:txBody>
          <a:bodyPr/>
          <a:lstStyle/>
          <a:p>
            <a:pPr/>
            <a:r>
              <a:t>Hypothesis</a:t>
            </a:r>
          </a:p>
        </p:txBody>
      </p:sp>
      <p:sp>
        <p:nvSpPr>
          <p:cNvPr id="307"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 name="Text Placeholder 2"/>
          <p:cNvSpPr txBox="1"/>
          <p:nvPr>
            <p:ph type="body" sz="quarter" idx="1"/>
          </p:nvPr>
        </p:nvSpPr>
        <p:spPr>
          <a:xfrm>
            <a:off x="1575511" y="2571750"/>
            <a:ext cx="2864728" cy="933450"/>
          </a:xfrm>
          <a:prstGeom prst="rect">
            <a:avLst/>
          </a:prstGeom>
        </p:spPr>
        <p:txBody>
          <a:bodyPr/>
          <a:lstStyle>
            <a:lvl1pPr>
              <a:spcBef>
                <a:spcPts val="400"/>
              </a:spcBef>
              <a:defRPr sz="1800"/>
            </a:lvl1pPr>
          </a:lstStyle>
          <a:p>
            <a:pPr/>
            <a:r>
              <a:t>page segmentation</a:t>
            </a:r>
          </a:p>
        </p:txBody>
      </p:sp>
      <p:pic>
        <p:nvPicPr>
          <p:cNvPr id="312" name="Picture 9" descr="Picture 9"/>
          <p:cNvPicPr>
            <a:picLocks noChangeAspect="1"/>
          </p:cNvPicPr>
          <p:nvPr/>
        </p:nvPicPr>
        <p:blipFill>
          <a:blip r:embed="rId3">
            <a:extLst/>
          </a:blip>
          <a:stretch>
            <a:fillRect/>
          </a:stretch>
        </p:blipFill>
        <p:spPr>
          <a:xfrm>
            <a:off x="4516437" y="1524953"/>
            <a:ext cx="1980248" cy="1980247"/>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6" name="Text Placeholder 2"/>
          <p:cNvSpPr txBox="1"/>
          <p:nvPr>
            <p:ph type="body" sz="quarter" idx="1"/>
          </p:nvPr>
        </p:nvSpPr>
        <p:spPr>
          <a:xfrm>
            <a:off x="47597" y="1822753"/>
            <a:ext cx="5405087" cy="1735111"/>
          </a:xfrm>
          <a:prstGeom prst="rect">
            <a:avLst/>
          </a:prstGeom>
        </p:spPr>
        <p:txBody>
          <a:bodyPr/>
          <a:lstStyle/>
          <a:p>
            <a:pPr>
              <a:spcBef>
                <a:spcPts val="400"/>
              </a:spcBef>
              <a:defRPr sz="1800"/>
            </a:pPr>
            <a:r>
              <a:t>page segmentation</a:t>
            </a:r>
          </a:p>
          <a:p>
            <a:pPr>
              <a:spcBef>
                <a:spcPts val="400"/>
              </a:spcBef>
              <a:defRPr sz="1800"/>
            </a:pPr>
            <a:r>
              <a:t>using </a:t>
            </a:r>
          </a:p>
          <a:p>
            <a:pPr>
              <a:spcBef>
                <a:spcPts val="400"/>
              </a:spcBef>
              <a:defRPr sz="1800"/>
            </a:pPr>
            <a:r>
              <a:t>fully convolutional network</a:t>
            </a:r>
          </a:p>
        </p:txBody>
      </p:sp>
      <p:pic>
        <p:nvPicPr>
          <p:cNvPr id="317" name="Picture 16" descr="Picture 16"/>
          <p:cNvPicPr>
            <a:picLocks noChangeAspect="1"/>
          </p:cNvPicPr>
          <p:nvPr/>
        </p:nvPicPr>
        <p:blipFill>
          <a:blip r:embed="rId3">
            <a:extLst/>
          </a:blip>
          <a:stretch>
            <a:fillRect/>
          </a:stretch>
        </p:blipFill>
        <p:spPr>
          <a:xfrm>
            <a:off x="5641886" y="943396"/>
            <a:ext cx="2442531" cy="3256708"/>
          </a:xfrm>
          <a:prstGeom prst="rect">
            <a:avLst/>
          </a:prstGeom>
          <a:ln w="6350">
            <a:solidFill>
              <a:schemeClr val="accent5">
                <a:satOff val="-2035"/>
                <a:lumOff val="34313"/>
              </a:schemeClr>
            </a:solidFill>
            <a:miter lim="400000"/>
          </a:ln>
        </p:spPr>
      </p:pic>
      <p:sp>
        <p:nvSpPr>
          <p:cNvPr id="318" name="TextBox 17"/>
          <p:cNvSpPr txBox="1"/>
          <p:nvPr/>
        </p:nvSpPr>
        <p:spPr>
          <a:xfrm>
            <a:off x="6742400" y="4157035"/>
            <a:ext cx="1342442" cy="21559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800"/>
            </a:lvl1pPr>
          </a:lstStyle>
          <a:p>
            <a:pPr/>
            <a:r>
              <a:t>Annotation by Gunes Cevik</a:t>
            </a:r>
          </a:p>
        </p:txBody>
      </p:sp>
      <p:sp>
        <p:nvSpPr>
          <p:cNvPr id="319" name="Berat Kurar Barakat and Jihad El-Sana…"/>
          <p:cNvSpPr txBox="1"/>
          <p:nvPr/>
        </p:nvSpPr>
        <p:spPr>
          <a:xfrm>
            <a:off x="19208" y="4419682"/>
            <a:ext cx="3609638" cy="345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0" sz="800">
                <a:solidFill>
                  <a:srgbClr val="222222"/>
                </a:solidFill>
                <a:latin typeface="+mj-lt"/>
                <a:ea typeface="+mj-ea"/>
                <a:cs typeface="+mj-cs"/>
                <a:sym typeface="Helvetica"/>
              </a:defRPr>
            </a:pPr>
            <a:r>
              <a:t>Berat Kurar Barakat and Jihad El-Sana</a:t>
            </a:r>
          </a:p>
          <a:p>
            <a:pPr>
              <a:defRPr b="0" sz="800">
                <a:solidFill>
                  <a:srgbClr val="222222"/>
                </a:solidFill>
                <a:latin typeface="+mj-lt"/>
                <a:ea typeface="+mj-ea"/>
                <a:cs typeface="+mj-cs"/>
                <a:sym typeface="Helvetica"/>
              </a:defRPr>
            </a:pPr>
            <a:r>
              <a:t>ASAR 2018 International Workshop on Arabic Script Analysis and Recognition</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24" name="Picture 6" descr="Picture 6"/>
          <p:cNvPicPr>
            <a:picLocks noChangeAspect="1"/>
          </p:cNvPicPr>
          <p:nvPr/>
        </p:nvPicPr>
        <p:blipFill>
          <a:blip r:embed="rId3">
            <a:extLst/>
          </a:blip>
          <a:stretch>
            <a:fillRect/>
          </a:stretch>
        </p:blipFill>
        <p:spPr>
          <a:xfrm>
            <a:off x="3021796" y="61872"/>
            <a:ext cx="3474905" cy="4613505"/>
          </a:xfrm>
          <a:prstGeom prst="rect">
            <a:avLst/>
          </a:prstGeom>
          <a:ln w="12700">
            <a:miter lim="400000"/>
          </a:ln>
        </p:spPr>
      </p:pic>
      <p:sp>
        <p:nvSpPr>
          <p:cNvPr id="325" name="Rectangle 8"/>
          <p:cNvSpPr/>
          <p:nvPr/>
        </p:nvSpPr>
        <p:spPr>
          <a:xfrm>
            <a:off x="3963724" y="693165"/>
            <a:ext cx="2176270" cy="3328417"/>
          </a:xfrm>
          <a:prstGeom prst="rect">
            <a:avLst/>
          </a:prstGeom>
          <a:solidFill>
            <a:srgbClr val="00B0F0">
              <a:alpha val="20000"/>
            </a:srgbClr>
          </a:solidFill>
          <a:ln w="3175">
            <a:solidFill>
              <a:srgbClr val="00B0F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26" name="Freeform 11"/>
          <p:cNvSpPr/>
          <p:nvPr/>
        </p:nvSpPr>
        <p:spPr>
          <a:xfrm>
            <a:off x="3054177" y="48743"/>
            <a:ext cx="3314532" cy="847688"/>
          </a:xfrm>
          <a:custGeom>
            <a:avLst/>
            <a:gdLst/>
            <a:ahLst/>
            <a:cxnLst>
              <a:cxn ang="0">
                <a:pos x="wd2" y="hd2"/>
              </a:cxn>
              <a:cxn ang="5400000">
                <a:pos x="wd2" y="hd2"/>
              </a:cxn>
              <a:cxn ang="10800000">
                <a:pos x="wd2" y="hd2"/>
              </a:cxn>
              <a:cxn ang="16200000">
                <a:pos x="wd2" y="hd2"/>
              </a:cxn>
            </a:cxnLst>
            <a:rect l="0" t="0" r="r" b="b"/>
            <a:pathLst>
              <a:path w="21493" h="20929" fill="norm" stroke="1" extrusionOk="0">
                <a:moveTo>
                  <a:pt x="21196" y="3047"/>
                </a:moveTo>
                <a:cubicBezTo>
                  <a:pt x="21198" y="3146"/>
                  <a:pt x="21299" y="7207"/>
                  <a:pt x="21314" y="7452"/>
                </a:cubicBezTo>
                <a:cubicBezTo>
                  <a:pt x="21333" y="7753"/>
                  <a:pt x="21393" y="7971"/>
                  <a:pt x="21433" y="8230"/>
                </a:cubicBezTo>
                <a:cubicBezTo>
                  <a:pt x="21453" y="8575"/>
                  <a:pt x="21492" y="8910"/>
                  <a:pt x="21492" y="9266"/>
                </a:cubicBezTo>
                <a:cubicBezTo>
                  <a:pt x="21492" y="11083"/>
                  <a:pt x="21504" y="12920"/>
                  <a:pt x="21433" y="14709"/>
                </a:cubicBezTo>
                <a:cubicBezTo>
                  <a:pt x="21421" y="15016"/>
                  <a:pt x="21319" y="15088"/>
                  <a:pt x="21255" y="15227"/>
                </a:cubicBezTo>
                <a:cubicBezTo>
                  <a:pt x="21199" y="15349"/>
                  <a:pt x="21133" y="15364"/>
                  <a:pt x="21077" y="15486"/>
                </a:cubicBezTo>
                <a:cubicBezTo>
                  <a:pt x="20668" y="16381"/>
                  <a:pt x="21156" y="15725"/>
                  <a:pt x="20662" y="16264"/>
                </a:cubicBezTo>
                <a:cubicBezTo>
                  <a:pt x="19526" y="16137"/>
                  <a:pt x="18459" y="16129"/>
                  <a:pt x="17342" y="15746"/>
                </a:cubicBezTo>
                <a:lnTo>
                  <a:pt x="15326" y="14968"/>
                </a:lnTo>
                <a:lnTo>
                  <a:pt x="10048" y="15227"/>
                </a:lnTo>
                <a:cubicBezTo>
                  <a:pt x="9986" y="15233"/>
                  <a:pt x="9933" y="15486"/>
                  <a:pt x="9870" y="15486"/>
                </a:cubicBezTo>
                <a:cubicBezTo>
                  <a:pt x="9376" y="15486"/>
                  <a:pt x="8882" y="15314"/>
                  <a:pt x="8388" y="15227"/>
                </a:cubicBezTo>
                <a:cubicBezTo>
                  <a:pt x="4746" y="15589"/>
                  <a:pt x="6112" y="11660"/>
                  <a:pt x="5720" y="20670"/>
                </a:cubicBezTo>
                <a:cubicBezTo>
                  <a:pt x="5708" y="20938"/>
                  <a:pt x="5601" y="20842"/>
                  <a:pt x="5542" y="20929"/>
                </a:cubicBezTo>
                <a:cubicBezTo>
                  <a:pt x="5502" y="20900"/>
                  <a:pt x="4956" y="20519"/>
                  <a:pt x="4890" y="20410"/>
                </a:cubicBezTo>
                <a:cubicBezTo>
                  <a:pt x="4668" y="20047"/>
                  <a:pt x="4732" y="19691"/>
                  <a:pt x="4534" y="19115"/>
                </a:cubicBezTo>
                <a:cubicBezTo>
                  <a:pt x="4482" y="18963"/>
                  <a:pt x="4412" y="18978"/>
                  <a:pt x="4356" y="18855"/>
                </a:cubicBezTo>
                <a:cubicBezTo>
                  <a:pt x="4292" y="18716"/>
                  <a:pt x="4242" y="18476"/>
                  <a:pt x="4178" y="18337"/>
                </a:cubicBezTo>
                <a:cubicBezTo>
                  <a:pt x="4122" y="18215"/>
                  <a:pt x="4054" y="18216"/>
                  <a:pt x="4000" y="18078"/>
                </a:cubicBezTo>
                <a:cubicBezTo>
                  <a:pt x="3816" y="17607"/>
                  <a:pt x="3645" y="17041"/>
                  <a:pt x="3467" y="16523"/>
                </a:cubicBezTo>
                <a:cubicBezTo>
                  <a:pt x="3407" y="16350"/>
                  <a:pt x="3339" y="16225"/>
                  <a:pt x="3289" y="16005"/>
                </a:cubicBezTo>
                <a:cubicBezTo>
                  <a:pt x="3170" y="15486"/>
                  <a:pt x="3092" y="14682"/>
                  <a:pt x="2933" y="14450"/>
                </a:cubicBezTo>
                <a:lnTo>
                  <a:pt x="2755" y="14191"/>
                </a:lnTo>
                <a:cubicBezTo>
                  <a:pt x="2235" y="11919"/>
                  <a:pt x="2895" y="14699"/>
                  <a:pt x="2399" y="12895"/>
                </a:cubicBezTo>
                <a:cubicBezTo>
                  <a:pt x="2335" y="12660"/>
                  <a:pt x="2291" y="12321"/>
                  <a:pt x="2222" y="12117"/>
                </a:cubicBezTo>
                <a:cubicBezTo>
                  <a:pt x="2170" y="11966"/>
                  <a:pt x="2100" y="11980"/>
                  <a:pt x="2044" y="11858"/>
                </a:cubicBezTo>
                <a:cubicBezTo>
                  <a:pt x="1980" y="11719"/>
                  <a:pt x="1929" y="11479"/>
                  <a:pt x="1866" y="11340"/>
                </a:cubicBezTo>
                <a:cubicBezTo>
                  <a:pt x="1810" y="11218"/>
                  <a:pt x="1744" y="11203"/>
                  <a:pt x="1688" y="11081"/>
                </a:cubicBezTo>
                <a:cubicBezTo>
                  <a:pt x="1624" y="10941"/>
                  <a:pt x="1574" y="10702"/>
                  <a:pt x="1510" y="10562"/>
                </a:cubicBezTo>
                <a:cubicBezTo>
                  <a:pt x="1454" y="10440"/>
                  <a:pt x="1392" y="10382"/>
                  <a:pt x="1332" y="10303"/>
                </a:cubicBezTo>
                <a:cubicBezTo>
                  <a:pt x="858" y="9682"/>
                  <a:pt x="1011" y="9854"/>
                  <a:pt x="561" y="9526"/>
                </a:cubicBezTo>
                <a:cubicBezTo>
                  <a:pt x="502" y="9353"/>
                  <a:pt x="434" y="9228"/>
                  <a:pt x="383" y="9007"/>
                </a:cubicBezTo>
                <a:cubicBezTo>
                  <a:pt x="213" y="8265"/>
                  <a:pt x="302" y="8295"/>
                  <a:pt x="206" y="7452"/>
                </a:cubicBezTo>
                <a:cubicBezTo>
                  <a:pt x="174" y="7174"/>
                  <a:pt x="126" y="6934"/>
                  <a:pt x="87" y="6675"/>
                </a:cubicBezTo>
                <a:cubicBezTo>
                  <a:pt x="62" y="5699"/>
                  <a:pt x="-96" y="728"/>
                  <a:pt x="87" y="455"/>
                </a:cubicBezTo>
                <a:cubicBezTo>
                  <a:pt x="835" y="-662"/>
                  <a:pt x="1668" y="616"/>
                  <a:pt x="2459" y="714"/>
                </a:cubicBezTo>
                <a:lnTo>
                  <a:pt x="6372" y="1232"/>
                </a:lnTo>
                <a:cubicBezTo>
                  <a:pt x="6530" y="1319"/>
                  <a:pt x="6693" y="1308"/>
                  <a:pt x="6846" y="1492"/>
                </a:cubicBezTo>
                <a:cubicBezTo>
                  <a:pt x="6915" y="1574"/>
                  <a:pt x="6959" y="1887"/>
                  <a:pt x="7024" y="2010"/>
                </a:cubicBezTo>
                <a:cubicBezTo>
                  <a:pt x="7099" y="2150"/>
                  <a:pt x="7182" y="2183"/>
                  <a:pt x="7262" y="2269"/>
                </a:cubicBezTo>
                <a:cubicBezTo>
                  <a:pt x="7531" y="3055"/>
                  <a:pt x="7337" y="2587"/>
                  <a:pt x="7617" y="3047"/>
                </a:cubicBezTo>
                <a:cubicBezTo>
                  <a:pt x="7717" y="3210"/>
                  <a:pt x="7807" y="3556"/>
                  <a:pt x="7914" y="3565"/>
                </a:cubicBezTo>
                <a:cubicBezTo>
                  <a:pt x="10779" y="3815"/>
                  <a:pt x="13646" y="3738"/>
                  <a:pt x="16511" y="3824"/>
                </a:cubicBezTo>
                <a:cubicBezTo>
                  <a:pt x="20484" y="3544"/>
                  <a:pt x="20415" y="3176"/>
                  <a:pt x="21196" y="3047"/>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27" name="Freeform 12"/>
          <p:cNvSpPr/>
          <p:nvPr/>
        </p:nvSpPr>
        <p:spPr>
          <a:xfrm>
            <a:off x="3122473" y="526504"/>
            <a:ext cx="321290" cy="697295"/>
          </a:xfrm>
          <a:custGeom>
            <a:avLst/>
            <a:gdLst/>
            <a:ahLst/>
            <a:cxnLst>
              <a:cxn ang="0">
                <a:pos x="wd2" y="hd2"/>
              </a:cxn>
              <a:cxn ang="5400000">
                <a:pos x="wd2" y="hd2"/>
              </a:cxn>
              <a:cxn ang="10800000">
                <a:pos x="wd2" y="hd2"/>
              </a:cxn>
              <a:cxn ang="16200000">
                <a:pos x="wd2" y="hd2"/>
              </a:cxn>
            </a:cxnLst>
            <a:rect l="0" t="0" r="r" b="b"/>
            <a:pathLst>
              <a:path w="14032" h="19112" fill="norm" stroke="1" extrusionOk="0">
                <a:moveTo>
                  <a:pt x="1198" y="18603"/>
                </a:moveTo>
                <a:lnTo>
                  <a:pt x="7588" y="18853"/>
                </a:lnTo>
                <a:cubicBezTo>
                  <a:pt x="8790" y="18914"/>
                  <a:pt x="9980" y="19158"/>
                  <a:pt x="11182" y="19104"/>
                </a:cubicBezTo>
                <a:cubicBezTo>
                  <a:pt x="11897" y="19072"/>
                  <a:pt x="12513" y="18770"/>
                  <a:pt x="13179" y="18603"/>
                </a:cubicBezTo>
                <a:cubicBezTo>
                  <a:pt x="13046" y="18352"/>
                  <a:pt x="12797" y="18115"/>
                  <a:pt x="12780" y="17851"/>
                </a:cubicBezTo>
                <a:cubicBezTo>
                  <a:pt x="11469" y="-2442"/>
                  <a:pt x="21600" y="-145"/>
                  <a:pt x="0" y="307"/>
                </a:cubicBezTo>
                <a:cubicBezTo>
                  <a:pt x="133" y="4233"/>
                  <a:pt x="82" y="8164"/>
                  <a:pt x="399" y="12087"/>
                </a:cubicBezTo>
                <a:cubicBezTo>
                  <a:pt x="482" y="13102"/>
                  <a:pt x="979" y="14087"/>
                  <a:pt x="1198" y="15094"/>
                </a:cubicBezTo>
                <a:cubicBezTo>
                  <a:pt x="1379" y="15926"/>
                  <a:pt x="1335" y="16777"/>
                  <a:pt x="1597" y="17600"/>
                </a:cubicBezTo>
                <a:cubicBezTo>
                  <a:pt x="1738" y="18041"/>
                  <a:pt x="2396" y="18853"/>
                  <a:pt x="1198" y="18603"/>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28" name="Freeform 14"/>
          <p:cNvSpPr/>
          <p:nvPr/>
        </p:nvSpPr>
        <p:spPr>
          <a:xfrm>
            <a:off x="3443761" y="967485"/>
            <a:ext cx="519964" cy="858219"/>
          </a:xfrm>
          <a:custGeom>
            <a:avLst/>
            <a:gdLst/>
            <a:ahLst/>
            <a:cxnLst>
              <a:cxn ang="0">
                <a:pos x="wd2" y="hd2"/>
              </a:cxn>
              <a:cxn ang="5400000">
                <a:pos x="wd2" y="hd2"/>
              </a:cxn>
              <a:cxn ang="10800000">
                <a:pos x="wd2" y="hd2"/>
              </a:cxn>
              <a:cxn ang="16200000">
                <a:pos x="wd2" y="hd2"/>
              </a:cxn>
            </a:cxnLst>
            <a:rect l="0" t="0" r="r" b="b"/>
            <a:pathLst>
              <a:path w="16959" h="21583" fill="norm" stroke="1" extrusionOk="0">
                <a:moveTo>
                  <a:pt x="0" y="696"/>
                </a:moveTo>
                <a:cubicBezTo>
                  <a:pt x="104" y="2089"/>
                  <a:pt x="235" y="3480"/>
                  <a:pt x="314" y="4874"/>
                </a:cubicBezTo>
                <a:cubicBezTo>
                  <a:pt x="445" y="7194"/>
                  <a:pt x="387" y="9521"/>
                  <a:pt x="628" y="11836"/>
                </a:cubicBezTo>
                <a:cubicBezTo>
                  <a:pt x="702" y="12547"/>
                  <a:pt x="1078" y="13224"/>
                  <a:pt x="1256" y="13925"/>
                </a:cubicBezTo>
                <a:cubicBezTo>
                  <a:pt x="1392" y="14462"/>
                  <a:pt x="1455" y="15009"/>
                  <a:pt x="1570" y="15549"/>
                </a:cubicBezTo>
                <a:cubicBezTo>
                  <a:pt x="1769" y="16479"/>
                  <a:pt x="2033" y="17401"/>
                  <a:pt x="2198" y="18334"/>
                </a:cubicBezTo>
                <a:cubicBezTo>
                  <a:pt x="2348" y="19181"/>
                  <a:pt x="2512" y="20887"/>
                  <a:pt x="2512" y="20887"/>
                </a:cubicBezTo>
                <a:cubicBezTo>
                  <a:pt x="5862" y="20964"/>
                  <a:pt x="9219" y="20938"/>
                  <a:pt x="12562" y="21119"/>
                </a:cubicBezTo>
                <a:cubicBezTo>
                  <a:pt x="21456" y="21600"/>
                  <a:pt x="13776" y="21583"/>
                  <a:pt x="15702" y="21583"/>
                </a:cubicBezTo>
                <a:cubicBezTo>
                  <a:pt x="15291" y="9748"/>
                  <a:pt x="15388" y="15550"/>
                  <a:pt x="15388" y="4177"/>
                </a:cubicBezTo>
                <a:cubicBezTo>
                  <a:pt x="14760" y="3636"/>
                  <a:pt x="14057" y="3137"/>
                  <a:pt x="13504" y="2553"/>
                </a:cubicBezTo>
                <a:cubicBezTo>
                  <a:pt x="12176" y="1152"/>
                  <a:pt x="14484" y="2494"/>
                  <a:pt x="12248" y="1392"/>
                </a:cubicBezTo>
                <a:cubicBezTo>
                  <a:pt x="12038" y="1160"/>
                  <a:pt x="11788" y="946"/>
                  <a:pt x="11620" y="696"/>
                </a:cubicBezTo>
                <a:cubicBezTo>
                  <a:pt x="11471" y="477"/>
                  <a:pt x="11305" y="0"/>
                  <a:pt x="11305" y="0"/>
                </a:cubicBezTo>
                <a:cubicBezTo>
                  <a:pt x="9526" y="77"/>
                  <a:pt x="7740" y="101"/>
                  <a:pt x="5967" y="232"/>
                </a:cubicBezTo>
                <a:cubicBezTo>
                  <a:pt x="4597" y="333"/>
                  <a:pt x="3237" y="509"/>
                  <a:pt x="1884" y="696"/>
                </a:cubicBezTo>
                <a:cubicBezTo>
                  <a:pt x="-144" y="977"/>
                  <a:pt x="314" y="696"/>
                  <a:pt x="0" y="696"/>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29" name="Freeform 15"/>
          <p:cNvSpPr/>
          <p:nvPr/>
        </p:nvSpPr>
        <p:spPr>
          <a:xfrm>
            <a:off x="3072775" y="1451402"/>
            <a:ext cx="433747" cy="1000652"/>
          </a:xfrm>
          <a:custGeom>
            <a:avLst/>
            <a:gdLst/>
            <a:ahLst/>
            <a:cxnLst>
              <a:cxn ang="0">
                <a:pos x="wd2" y="hd2"/>
              </a:cxn>
              <a:cxn ang="5400000">
                <a:pos x="wd2" y="hd2"/>
              </a:cxn>
              <a:cxn ang="10800000">
                <a:pos x="wd2" y="hd2"/>
              </a:cxn>
              <a:cxn ang="16200000">
                <a:pos x="wd2" y="hd2"/>
              </a:cxn>
            </a:cxnLst>
            <a:rect l="0" t="0" r="r" b="b"/>
            <a:pathLst>
              <a:path w="19939" h="21259" fill="norm" stroke="1" extrusionOk="0">
                <a:moveTo>
                  <a:pt x="619" y="792"/>
                </a:moveTo>
                <a:cubicBezTo>
                  <a:pt x="105" y="8182"/>
                  <a:pt x="-468" y="13152"/>
                  <a:pt x="619" y="21191"/>
                </a:cubicBezTo>
                <a:cubicBezTo>
                  <a:pt x="647" y="21395"/>
                  <a:pt x="1566" y="21088"/>
                  <a:pt x="1999" y="20996"/>
                </a:cubicBezTo>
                <a:cubicBezTo>
                  <a:pt x="2494" y="20892"/>
                  <a:pt x="2885" y="20712"/>
                  <a:pt x="3379" y="20608"/>
                </a:cubicBezTo>
                <a:cubicBezTo>
                  <a:pt x="3813" y="20516"/>
                  <a:pt x="4326" y="20505"/>
                  <a:pt x="4759" y="20413"/>
                </a:cubicBezTo>
                <a:cubicBezTo>
                  <a:pt x="8326" y="19660"/>
                  <a:pt x="4051" y="20319"/>
                  <a:pt x="7520" y="19831"/>
                </a:cubicBezTo>
                <a:cubicBezTo>
                  <a:pt x="7673" y="19636"/>
                  <a:pt x="7607" y="19379"/>
                  <a:pt x="7980" y="19248"/>
                </a:cubicBezTo>
                <a:cubicBezTo>
                  <a:pt x="8997" y="18890"/>
                  <a:pt x="10514" y="18907"/>
                  <a:pt x="11660" y="18665"/>
                </a:cubicBezTo>
                <a:cubicBezTo>
                  <a:pt x="12154" y="18561"/>
                  <a:pt x="12545" y="18381"/>
                  <a:pt x="13040" y="18277"/>
                </a:cubicBezTo>
                <a:cubicBezTo>
                  <a:pt x="16849" y="17472"/>
                  <a:pt x="11845" y="18807"/>
                  <a:pt x="15800" y="17694"/>
                </a:cubicBezTo>
                <a:cubicBezTo>
                  <a:pt x="15953" y="17499"/>
                  <a:pt x="16183" y="17313"/>
                  <a:pt x="16260" y="17111"/>
                </a:cubicBezTo>
                <a:cubicBezTo>
                  <a:pt x="16798" y="15691"/>
                  <a:pt x="16563" y="14201"/>
                  <a:pt x="17640" y="12837"/>
                </a:cubicBezTo>
                <a:cubicBezTo>
                  <a:pt x="20420" y="9315"/>
                  <a:pt x="17069" y="13720"/>
                  <a:pt x="19020" y="10700"/>
                </a:cubicBezTo>
                <a:cubicBezTo>
                  <a:pt x="19275" y="10305"/>
                  <a:pt x="19633" y="9923"/>
                  <a:pt x="19940" y="9534"/>
                </a:cubicBezTo>
                <a:cubicBezTo>
                  <a:pt x="19787" y="7786"/>
                  <a:pt x="19879" y="6031"/>
                  <a:pt x="19480" y="4289"/>
                </a:cubicBezTo>
                <a:cubicBezTo>
                  <a:pt x="19414" y="4001"/>
                  <a:pt x="18830" y="3778"/>
                  <a:pt x="18560" y="3512"/>
                </a:cubicBezTo>
                <a:cubicBezTo>
                  <a:pt x="18369" y="3324"/>
                  <a:pt x="18317" y="3112"/>
                  <a:pt x="18100" y="2929"/>
                </a:cubicBezTo>
                <a:cubicBezTo>
                  <a:pt x="17853" y="2720"/>
                  <a:pt x="17427" y="2555"/>
                  <a:pt x="17180" y="2346"/>
                </a:cubicBezTo>
                <a:cubicBezTo>
                  <a:pt x="16431" y="1714"/>
                  <a:pt x="17118" y="1738"/>
                  <a:pt x="15800" y="1181"/>
                </a:cubicBezTo>
                <a:cubicBezTo>
                  <a:pt x="15409" y="1016"/>
                  <a:pt x="14880" y="922"/>
                  <a:pt x="14420" y="792"/>
                </a:cubicBezTo>
                <a:cubicBezTo>
                  <a:pt x="14266" y="598"/>
                  <a:pt x="14303" y="354"/>
                  <a:pt x="13960" y="209"/>
                </a:cubicBezTo>
                <a:cubicBezTo>
                  <a:pt x="12978" y="-205"/>
                  <a:pt x="12181" y="106"/>
                  <a:pt x="11200" y="209"/>
                </a:cubicBezTo>
                <a:cubicBezTo>
                  <a:pt x="10441" y="290"/>
                  <a:pt x="9654" y="317"/>
                  <a:pt x="8900" y="404"/>
                </a:cubicBezTo>
                <a:cubicBezTo>
                  <a:pt x="7964" y="511"/>
                  <a:pt x="7074" y="683"/>
                  <a:pt x="6139" y="792"/>
                </a:cubicBezTo>
                <a:cubicBezTo>
                  <a:pt x="4312" y="1007"/>
                  <a:pt x="-1180" y="1628"/>
                  <a:pt x="619" y="1375"/>
                </a:cubicBezTo>
                <a:lnTo>
                  <a:pt x="619" y="792"/>
                </a:ln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0" name="Freeform 16"/>
          <p:cNvSpPr/>
          <p:nvPr/>
        </p:nvSpPr>
        <p:spPr>
          <a:xfrm>
            <a:off x="3149904" y="2393950"/>
            <a:ext cx="676749" cy="740663"/>
          </a:xfrm>
          <a:custGeom>
            <a:avLst/>
            <a:gdLst/>
            <a:ahLst/>
            <a:cxnLst>
              <a:cxn ang="0">
                <a:pos x="wd2" y="hd2"/>
              </a:cxn>
              <a:cxn ang="5400000">
                <a:pos x="wd2" y="hd2"/>
              </a:cxn>
              <a:cxn ang="10800000">
                <a:pos x="wd2" y="hd2"/>
              </a:cxn>
              <a:cxn ang="16200000">
                <a:pos x="wd2" y="hd2"/>
              </a:cxn>
            </a:cxnLst>
            <a:rect l="0" t="0" r="r" b="b"/>
            <a:pathLst>
              <a:path w="21537" h="20174" fill="norm" stroke="1" extrusionOk="0">
                <a:moveTo>
                  <a:pt x="0" y="3923"/>
                </a:moveTo>
                <a:cubicBezTo>
                  <a:pt x="109" y="5510"/>
                  <a:pt x="87" y="7109"/>
                  <a:pt x="326" y="8686"/>
                </a:cubicBezTo>
                <a:cubicBezTo>
                  <a:pt x="415" y="9272"/>
                  <a:pt x="835" y="9790"/>
                  <a:pt x="979" y="10367"/>
                </a:cubicBezTo>
                <a:cubicBezTo>
                  <a:pt x="1163" y="11103"/>
                  <a:pt x="1218" y="11859"/>
                  <a:pt x="1305" y="12609"/>
                </a:cubicBezTo>
                <a:cubicBezTo>
                  <a:pt x="1544" y="14662"/>
                  <a:pt x="1671" y="16724"/>
                  <a:pt x="1958" y="18773"/>
                </a:cubicBezTo>
                <a:cubicBezTo>
                  <a:pt x="2353" y="21600"/>
                  <a:pt x="2284" y="18174"/>
                  <a:pt x="2284" y="20174"/>
                </a:cubicBezTo>
                <a:cubicBezTo>
                  <a:pt x="9850" y="16926"/>
                  <a:pt x="4028" y="19227"/>
                  <a:pt x="7179" y="18212"/>
                </a:cubicBezTo>
                <a:cubicBezTo>
                  <a:pt x="7727" y="18036"/>
                  <a:pt x="8238" y="17757"/>
                  <a:pt x="8810" y="17652"/>
                </a:cubicBezTo>
                <a:cubicBezTo>
                  <a:pt x="9774" y="17475"/>
                  <a:pt x="10768" y="17465"/>
                  <a:pt x="11747" y="17372"/>
                </a:cubicBezTo>
                <a:cubicBezTo>
                  <a:pt x="14553" y="15766"/>
                  <a:pt x="11003" y="17691"/>
                  <a:pt x="13705" y="16531"/>
                </a:cubicBezTo>
                <a:cubicBezTo>
                  <a:pt x="14056" y="16381"/>
                  <a:pt x="14333" y="16122"/>
                  <a:pt x="14684" y="15971"/>
                </a:cubicBezTo>
                <a:cubicBezTo>
                  <a:pt x="14992" y="15839"/>
                  <a:pt x="15356" y="15823"/>
                  <a:pt x="15663" y="15691"/>
                </a:cubicBezTo>
                <a:cubicBezTo>
                  <a:pt x="16014" y="15540"/>
                  <a:pt x="16291" y="15281"/>
                  <a:pt x="16642" y="15130"/>
                </a:cubicBezTo>
                <a:cubicBezTo>
                  <a:pt x="16950" y="14998"/>
                  <a:pt x="17313" y="14982"/>
                  <a:pt x="17621" y="14850"/>
                </a:cubicBezTo>
                <a:cubicBezTo>
                  <a:pt x="19756" y="13933"/>
                  <a:pt x="17414" y="14689"/>
                  <a:pt x="19579" y="13449"/>
                </a:cubicBezTo>
                <a:cubicBezTo>
                  <a:pt x="20223" y="13080"/>
                  <a:pt x="20825" y="13169"/>
                  <a:pt x="21537" y="13169"/>
                </a:cubicBezTo>
                <a:cubicBezTo>
                  <a:pt x="20776" y="12328"/>
                  <a:pt x="20087" y="11435"/>
                  <a:pt x="19253" y="10647"/>
                </a:cubicBezTo>
                <a:cubicBezTo>
                  <a:pt x="18989" y="10398"/>
                  <a:pt x="18551" y="10325"/>
                  <a:pt x="18274" y="10087"/>
                </a:cubicBezTo>
                <a:cubicBezTo>
                  <a:pt x="17996" y="9849"/>
                  <a:pt x="17872" y="9505"/>
                  <a:pt x="17621" y="9246"/>
                </a:cubicBezTo>
                <a:cubicBezTo>
                  <a:pt x="17326" y="8942"/>
                  <a:pt x="16969" y="8686"/>
                  <a:pt x="16642" y="8406"/>
                </a:cubicBezTo>
                <a:cubicBezTo>
                  <a:pt x="16069" y="6929"/>
                  <a:pt x="16695" y="8124"/>
                  <a:pt x="15337" y="6725"/>
                </a:cubicBezTo>
                <a:cubicBezTo>
                  <a:pt x="15086" y="6466"/>
                  <a:pt x="14912" y="6158"/>
                  <a:pt x="14684" y="5884"/>
                </a:cubicBezTo>
                <a:cubicBezTo>
                  <a:pt x="14368" y="5504"/>
                  <a:pt x="14059" y="5118"/>
                  <a:pt x="13705" y="4763"/>
                </a:cubicBezTo>
                <a:cubicBezTo>
                  <a:pt x="13405" y="4462"/>
                  <a:pt x="13053" y="4203"/>
                  <a:pt x="12726" y="3923"/>
                </a:cubicBezTo>
                <a:cubicBezTo>
                  <a:pt x="12153" y="2445"/>
                  <a:pt x="12779" y="3641"/>
                  <a:pt x="11421" y="2242"/>
                </a:cubicBezTo>
                <a:cubicBezTo>
                  <a:pt x="10061" y="841"/>
                  <a:pt x="11584" y="1868"/>
                  <a:pt x="9789" y="841"/>
                </a:cubicBezTo>
                <a:lnTo>
                  <a:pt x="9463" y="0"/>
                </a:lnTo>
                <a:cubicBezTo>
                  <a:pt x="8158" y="560"/>
                  <a:pt x="6932" y="1285"/>
                  <a:pt x="5547" y="1681"/>
                </a:cubicBezTo>
                <a:cubicBezTo>
                  <a:pt x="5221" y="1775"/>
                  <a:pt x="4876" y="1829"/>
                  <a:pt x="4568" y="1961"/>
                </a:cubicBezTo>
                <a:cubicBezTo>
                  <a:pt x="4218" y="2112"/>
                  <a:pt x="3940" y="2371"/>
                  <a:pt x="3589" y="2522"/>
                </a:cubicBezTo>
                <a:cubicBezTo>
                  <a:pt x="3282" y="2654"/>
                  <a:pt x="2918" y="2670"/>
                  <a:pt x="2610" y="2802"/>
                </a:cubicBezTo>
                <a:cubicBezTo>
                  <a:pt x="2260" y="2953"/>
                  <a:pt x="1982" y="3212"/>
                  <a:pt x="1631" y="3362"/>
                </a:cubicBezTo>
                <a:cubicBezTo>
                  <a:pt x="-63" y="4090"/>
                  <a:pt x="272" y="3829"/>
                  <a:pt x="0" y="3923"/>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1" name="Freeform 18"/>
          <p:cNvSpPr/>
          <p:nvPr/>
        </p:nvSpPr>
        <p:spPr>
          <a:xfrm>
            <a:off x="3469944" y="1863597"/>
            <a:ext cx="519963" cy="887283"/>
          </a:xfrm>
          <a:custGeom>
            <a:avLst/>
            <a:gdLst/>
            <a:ahLst/>
            <a:cxnLst>
              <a:cxn ang="0">
                <a:pos x="wd2" y="hd2"/>
              </a:cxn>
              <a:cxn ang="5400000">
                <a:pos x="wd2" y="hd2"/>
              </a:cxn>
              <a:cxn ang="10800000">
                <a:pos x="wd2" y="hd2"/>
              </a:cxn>
              <a:cxn ang="16200000">
                <a:pos x="wd2" y="hd2"/>
              </a:cxn>
            </a:cxnLst>
            <a:rect l="0" t="0" r="r" b="b"/>
            <a:pathLst>
              <a:path w="20321" h="20882" fill="norm" stroke="1" extrusionOk="0">
                <a:moveTo>
                  <a:pt x="15020" y="0"/>
                </a:moveTo>
                <a:lnTo>
                  <a:pt x="6184" y="0"/>
                </a:lnTo>
                <a:cubicBezTo>
                  <a:pt x="5743" y="574"/>
                  <a:pt x="5462" y="1183"/>
                  <a:pt x="4859" y="1722"/>
                </a:cubicBezTo>
                <a:cubicBezTo>
                  <a:pt x="4560" y="1989"/>
                  <a:pt x="3934" y="2133"/>
                  <a:pt x="3534" y="2367"/>
                </a:cubicBezTo>
                <a:cubicBezTo>
                  <a:pt x="3194" y="2566"/>
                  <a:pt x="2888" y="2781"/>
                  <a:pt x="2650" y="3013"/>
                </a:cubicBezTo>
                <a:cubicBezTo>
                  <a:pt x="2442" y="3216"/>
                  <a:pt x="2417" y="3455"/>
                  <a:pt x="2209" y="3658"/>
                </a:cubicBezTo>
                <a:cubicBezTo>
                  <a:pt x="1971" y="3890"/>
                  <a:pt x="1562" y="4073"/>
                  <a:pt x="1325" y="4304"/>
                </a:cubicBezTo>
                <a:cubicBezTo>
                  <a:pt x="-504" y="6086"/>
                  <a:pt x="2532" y="3745"/>
                  <a:pt x="0" y="5595"/>
                </a:cubicBezTo>
                <a:cubicBezTo>
                  <a:pt x="147" y="7747"/>
                  <a:pt x="41" y="9907"/>
                  <a:pt x="441" y="12051"/>
                </a:cubicBezTo>
                <a:cubicBezTo>
                  <a:pt x="490" y="12309"/>
                  <a:pt x="1088" y="12465"/>
                  <a:pt x="1325" y="12697"/>
                </a:cubicBezTo>
                <a:cubicBezTo>
                  <a:pt x="3072" y="14399"/>
                  <a:pt x="-48" y="12152"/>
                  <a:pt x="3092" y="13988"/>
                </a:cubicBezTo>
                <a:cubicBezTo>
                  <a:pt x="4675" y="14913"/>
                  <a:pt x="3421" y="14309"/>
                  <a:pt x="4417" y="15279"/>
                </a:cubicBezTo>
                <a:cubicBezTo>
                  <a:pt x="4655" y="15511"/>
                  <a:pt x="5063" y="15694"/>
                  <a:pt x="5301" y="15925"/>
                </a:cubicBezTo>
                <a:cubicBezTo>
                  <a:pt x="6020" y="16625"/>
                  <a:pt x="5360" y="16599"/>
                  <a:pt x="6626" y="17216"/>
                </a:cubicBezTo>
                <a:cubicBezTo>
                  <a:pt x="7002" y="17399"/>
                  <a:pt x="7510" y="17503"/>
                  <a:pt x="7952" y="17646"/>
                </a:cubicBezTo>
                <a:cubicBezTo>
                  <a:pt x="9062" y="19269"/>
                  <a:pt x="7564" y="17269"/>
                  <a:pt x="9277" y="18938"/>
                </a:cubicBezTo>
                <a:cubicBezTo>
                  <a:pt x="9485" y="19141"/>
                  <a:pt x="9389" y="19423"/>
                  <a:pt x="9719" y="19583"/>
                </a:cubicBezTo>
                <a:cubicBezTo>
                  <a:pt x="10048" y="19744"/>
                  <a:pt x="10602" y="19727"/>
                  <a:pt x="11044" y="19799"/>
                </a:cubicBezTo>
                <a:cubicBezTo>
                  <a:pt x="11296" y="19983"/>
                  <a:pt x="12411" y="20977"/>
                  <a:pt x="13253" y="20875"/>
                </a:cubicBezTo>
                <a:cubicBezTo>
                  <a:pt x="13705" y="20819"/>
                  <a:pt x="13365" y="20389"/>
                  <a:pt x="13695" y="20229"/>
                </a:cubicBezTo>
                <a:cubicBezTo>
                  <a:pt x="14024" y="20069"/>
                  <a:pt x="14603" y="20115"/>
                  <a:pt x="15020" y="20014"/>
                </a:cubicBezTo>
                <a:cubicBezTo>
                  <a:pt x="15495" y="19898"/>
                  <a:pt x="15870" y="19699"/>
                  <a:pt x="16345" y="19583"/>
                </a:cubicBezTo>
                <a:cubicBezTo>
                  <a:pt x="16762" y="19482"/>
                  <a:pt x="17254" y="19470"/>
                  <a:pt x="17670" y="19368"/>
                </a:cubicBezTo>
                <a:cubicBezTo>
                  <a:pt x="21096" y="18534"/>
                  <a:pt x="16990" y="19263"/>
                  <a:pt x="20321" y="18722"/>
                </a:cubicBezTo>
                <a:cubicBezTo>
                  <a:pt x="20263" y="18067"/>
                  <a:pt x="20227" y="13933"/>
                  <a:pt x="19438" y="12266"/>
                </a:cubicBezTo>
                <a:cubicBezTo>
                  <a:pt x="18433" y="10146"/>
                  <a:pt x="18551" y="11823"/>
                  <a:pt x="18112" y="9684"/>
                </a:cubicBezTo>
                <a:cubicBezTo>
                  <a:pt x="17759" y="7965"/>
                  <a:pt x="17560" y="6239"/>
                  <a:pt x="17229" y="4519"/>
                </a:cubicBezTo>
                <a:cubicBezTo>
                  <a:pt x="17118" y="3943"/>
                  <a:pt x="17075" y="3359"/>
                  <a:pt x="16787" y="2798"/>
                </a:cubicBezTo>
                <a:cubicBezTo>
                  <a:pt x="16627" y="2486"/>
                  <a:pt x="16198" y="2224"/>
                  <a:pt x="15903" y="1937"/>
                </a:cubicBezTo>
                <a:cubicBezTo>
                  <a:pt x="15756" y="1578"/>
                  <a:pt x="15699" y="1208"/>
                  <a:pt x="15462" y="861"/>
                </a:cubicBezTo>
                <a:cubicBezTo>
                  <a:pt x="14446" y="-623"/>
                  <a:pt x="14578" y="542"/>
                  <a:pt x="15020" y="0"/>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2" name="Freeform 19"/>
          <p:cNvSpPr/>
          <p:nvPr/>
        </p:nvSpPr>
        <p:spPr>
          <a:xfrm>
            <a:off x="3771697" y="2821932"/>
            <a:ext cx="128017" cy="175522"/>
          </a:xfrm>
          <a:custGeom>
            <a:avLst/>
            <a:gdLst/>
            <a:ahLst/>
            <a:cxnLst>
              <a:cxn ang="0">
                <a:pos x="wd2" y="hd2"/>
              </a:cxn>
              <a:cxn ang="5400000">
                <a:pos x="wd2" y="hd2"/>
              </a:cxn>
              <a:cxn ang="10800000">
                <a:pos x="wd2" y="hd2"/>
              </a:cxn>
              <a:cxn ang="16200000">
                <a:pos x="wd2" y="hd2"/>
              </a:cxn>
            </a:cxnLst>
            <a:rect l="0" t="0" r="r" b="b"/>
            <a:pathLst>
              <a:path w="21600" h="20795" fill="norm" stroke="1" extrusionOk="0">
                <a:moveTo>
                  <a:pt x="0" y="3462"/>
                </a:moveTo>
                <a:cubicBezTo>
                  <a:pt x="514" y="8156"/>
                  <a:pt x="711" y="12873"/>
                  <a:pt x="1543" y="17545"/>
                </a:cubicBezTo>
                <a:cubicBezTo>
                  <a:pt x="1745" y="18678"/>
                  <a:pt x="1459" y="20795"/>
                  <a:pt x="3086" y="20795"/>
                </a:cubicBezTo>
                <a:cubicBezTo>
                  <a:pt x="7965" y="20795"/>
                  <a:pt x="12343" y="18628"/>
                  <a:pt x="16971" y="17545"/>
                </a:cubicBezTo>
                <a:lnTo>
                  <a:pt x="21600" y="16462"/>
                </a:lnTo>
                <a:cubicBezTo>
                  <a:pt x="21086" y="13573"/>
                  <a:pt x="20605" y="10681"/>
                  <a:pt x="20057" y="7795"/>
                </a:cubicBezTo>
                <a:cubicBezTo>
                  <a:pt x="19577" y="5264"/>
                  <a:pt x="20786" y="2206"/>
                  <a:pt x="18514" y="212"/>
                </a:cubicBezTo>
                <a:cubicBezTo>
                  <a:pt x="17356" y="-805"/>
                  <a:pt x="15715" y="2164"/>
                  <a:pt x="13886" y="2378"/>
                </a:cubicBezTo>
                <a:cubicBezTo>
                  <a:pt x="9320" y="2913"/>
                  <a:pt x="2314" y="3281"/>
                  <a:pt x="0" y="3462"/>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3" name="Freeform 21"/>
          <p:cNvSpPr/>
          <p:nvPr/>
        </p:nvSpPr>
        <p:spPr>
          <a:xfrm>
            <a:off x="3287065" y="3067047"/>
            <a:ext cx="616718" cy="327556"/>
          </a:xfrm>
          <a:custGeom>
            <a:avLst/>
            <a:gdLst/>
            <a:ahLst/>
            <a:cxnLst>
              <a:cxn ang="0">
                <a:pos x="wd2" y="hd2"/>
              </a:cxn>
              <a:cxn ang="5400000">
                <a:pos x="wd2" y="hd2"/>
              </a:cxn>
              <a:cxn ang="10800000">
                <a:pos x="wd2" y="hd2"/>
              </a:cxn>
              <a:cxn ang="16200000">
                <a:pos x="wd2" y="hd2"/>
              </a:cxn>
            </a:cxnLst>
            <a:rect l="0" t="0" r="r" b="b"/>
            <a:pathLst>
              <a:path w="19650" h="15368" fill="norm" stroke="1" extrusionOk="0">
                <a:moveTo>
                  <a:pt x="17589" y="712"/>
                </a:moveTo>
                <a:cubicBezTo>
                  <a:pt x="11918" y="63"/>
                  <a:pt x="9159" y="-496"/>
                  <a:pt x="2559" y="712"/>
                </a:cubicBezTo>
                <a:cubicBezTo>
                  <a:pt x="2177" y="782"/>
                  <a:pt x="2091" y="1698"/>
                  <a:pt x="1919" y="2248"/>
                </a:cubicBezTo>
                <a:cubicBezTo>
                  <a:pt x="1768" y="2731"/>
                  <a:pt x="1766" y="3316"/>
                  <a:pt x="1599" y="3785"/>
                </a:cubicBezTo>
                <a:cubicBezTo>
                  <a:pt x="-429" y="9470"/>
                  <a:pt x="1618" y="1917"/>
                  <a:pt x="0" y="8395"/>
                </a:cubicBezTo>
                <a:cubicBezTo>
                  <a:pt x="2665" y="8566"/>
                  <a:pt x="5357" y="8281"/>
                  <a:pt x="7995" y="8907"/>
                </a:cubicBezTo>
                <a:cubicBezTo>
                  <a:pt x="8690" y="9072"/>
                  <a:pt x="8908" y="12805"/>
                  <a:pt x="8955" y="13005"/>
                </a:cubicBezTo>
                <a:cubicBezTo>
                  <a:pt x="9368" y="14770"/>
                  <a:pt x="9592" y="14541"/>
                  <a:pt x="10554" y="15054"/>
                </a:cubicBezTo>
                <a:cubicBezTo>
                  <a:pt x="21171" y="14447"/>
                  <a:pt x="19912" y="19305"/>
                  <a:pt x="19188" y="4810"/>
                </a:cubicBezTo>
                <a:cubicBezTo>
                  <a:pt x="18833" y="-2295"/>
                  <a:pt x="17856" y="1395"/>
                  <a:pt x="17589" y="712"/>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4" name="Freeform 22"/>
          <p:cNvSpPr/>
          <p:nvPr/>
        </p:nvSpPr>
        <p:spPr>
          <a:xfrm>
            <a:off x="6185713" y="1927605"/>
            <a:ext cx="155449" cy="178444"/>
          </a:xfrm>
          <a:custGeom>
            <a:avLst/>
            <a:gdLst/>
            <a:ahLst/>
            <a:cxnLst>
              <a:cxn ang="0">
                <a:pos x="wd2" y="hd2"/>
              </a:cxn>
              <a:cxn ang="5400000">
                <a:pos x="wd2" y="hd2"/>
              </a:cxn>
              <a:cxn ang="10800000">
                <a:pos x="wd2" y="hd2"/>
              </a:cxn>
              <a:cxn ang="16200000">
                <a:pos x="wd2" y="hd2"/>
              </a:cxn>
            </a:cxnLst>
            <a:rect l="0" t="0" r="r" b="b"/>
            <a:pathLst>
              <a:path w="21600" h="20583" fill="norm" stroke="1" extrusionOk="0">
                <a:moveTo>
                  <a:pt x="0" y="1055"/>
                </a:moveTo>
                <a:cubicBezTo>
                  <a:pt x="424" y="5274"/>
                  <a:pt x="707" y="9504"/>
                  <a:pt x="1271" y="13711"/>
                </a:cubicBezTo>
                <a:cubicBezTo>
                  <a:pt x="1555" y="15837"/>
                  <a:pt x="97" y="19363"/>
                  <a:pt x="2541" y="20040"/>
                </a:cubicBezTo>
                <a:cubicBezTo>
                  <a:pt x="8181" y="21600"/>
                  <a:pt x="14400" y="19336"/>
                  <a:pt x="20329" y="18985"/>
                </a:cubicBezTo>
                <a:cubicBezTo>
                  <a:pt x="20753" y="17930"/>
                  <a:pt x="21600" y="16932"/>
                  <a:pt x="21600" y="15821"/>
                </a:cubicBezTo>
                <a:cubicBezTo>
                  <a:pt x="21600" y="11948"/>
                  <a:pt x="19915" y="4266"/>
                  <a:pt x="19059" y="0"/>
                </a:cubicBezTo>
                <a:cubicBezTo>
                  <a:pt x="11653" y="6147"/>
                  <a:pt x="3176" y="879"/>
                  <a:pt x="0" y="1055"/>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5" name="Freeform 25"/>
          <p:cNvSpPr/>
          <p:nvPr/>
        </p:nvSpPr>
        <p:spPr>
          <a:xfrm>
            <a:off x="3095041" y="3573525"/>
            <a:ext cx="3054099" cy="1139746"/>
          </a:xfrm>
          <a:custGeom>
            <a:avLst/>
            <a:gdLst/>
            <a:ahLst/>
            <a:cxnLst>
              <a:cxn ang="0">
                <a:pos x="wd2" y="hd2"/>
              </a:cxn>
              <a:cxn ang="5400000">
                <a:pos x="wd2" y="hd2"/>
              </a:cxn>
              <a:cxn ang="10800000">
                <a:pos x="wd2" y="hd2"/>
              </a:cxn>
              <a:cxn ang="16200000">
                <a:pos x="wd2" y="hd2"/>
              </a:cxn>
            </a:cxnLst>
            <a:rect l="0" t="0" r="r" b="b"/>
            <a:pathLst>
              <a:path w="21597" h="20734" fill="norm" stroke="1" extrusionOk="0">
                <a:moveTo>
                  <a:pt x="2328" y="0"/>
                </a:moveTo>
                <a:cubicBezTo>
                  <a:pt x="2522" y="333"/>
                  <a:pt x="2708" y="696"/>
                  <a:pt x="2910" y="998"/>
                </a:cubicBezTo>
                <a:cubicBezTo>
                  <a:pt x="2969" y="1086"/>
                  <a:pt x="3056" y="1040"/>
                  <a:pt x="3104" y="1164"/>
                </a:cubicBezTo>
                <a:cubicBezTo>
                  <a:pt x="3152" y="1288"/>
                  <a:pt x="3126" y="1527"/>
                  <a:pt x="3168" y="1663"/>
                </a:cubicBezTo>
                <a:cubicBezTo>
                  <a:pt x="3217" y="1820"/>
                  <a:pt x="3303" y="1868"/>
                  <a:pt x="3362" y="1996"/>
                </a:cubicBezTo>
                <a:cubicBezTo>
                  <a:pt x="3685" y="2688"/>
                  <a:pt x="3409" y="2369"/>
                  <a:pt x="3750" y="2662"/>
                </a:cubicBezTo>
                <a:cubicBezTo>
                  <a:pt x="4224" y="2255"/>
                  <a:pt x="4697" y="1783"/>
                  <a:pt x="5238" y="2662"/>
                </a:cubicBezTo>
                <a:cubicBezTo>
                  <a:pt x="5439" y="2989"/>
                  <a:pt x="5195" y="3881"/>
                  <a:pt x="5173" y="4491"/>
                </a:cubicBezTo>
                <a:cubicBezTo>
                  <a:pt x="5195" y="4658"/>
                  <a:pt x="5189" y="4866"/>
                  <a:pt x="5238" y="4990"/>
                </a:cubicBezTo>
                <a:cubicBezTo>
                  <a:pt x="5286" y="5114"/>
                  <a:pt x="5371" y="5078"/>
                  <a:pt x="5432" y="5157"/>
                </a:cubicBezTo>
                <a:cubicBezTo>
                  <a:pt x="5933" y="5802"/>
                  <a:pt x="5332" y="5238"/>
                  <a:pt x="5820" y="5656"/>
                </a:cubicBezTo>
                <a:cubicBezTo>
                  <a:pt x="5872" y="6062"/>
                  <a:pt x="5888" y="6331"/>
                  <a:pt x="6014" y="6654"/>
                </a:cubicBezTo>
                <a:cubicBezTo>
                  <a:pt x="6069" y="6795"/>
                  <a:pt x="6148" y="6859"/>
                  <a:pt x="6208" y="6987"/>
                </a:cubicBezTo>
                <a:cubicBezTo>
                  <a:pt x="6278" y="7137"/>
                  <a:pt x="6325" y="7355"/>
                  <a:pt x="6402" y="7486"/>
                </a:cubicBezTo>
                <a:cubicBezTo>
                  <a:pt x="6458" y="7583"/>
                  <a:pt x="6535" y="7574"/>
                  <a:pt x="6596" y="7652"/>
                </a:cubicBezTo>
                <a:cubicBezTo>
                  <a:pt x="6665" y="7741"/>
                  <a:pt x="6720" y="7895"/>
                  <a:pt x="6789" y="7985"/>
                </a:cubicBezTo>
                <a:cubicBezTo>
                  <a:pt x="6850" y="8063"/>
                  <a:pt x="6923" y="8073"/>
                  <a:pt x="6983" y="8151"/>
                </a:cubicBezTo>
                <a:cubicBezTo>
                  <a:pt x="7053" y="8240"/>
                  <a:pt x="7108" y="8394"/>
                  <a:pt x="7177" y="8484"/>
                </a:cubicBezTo>
                <a:cubicBezTo>
                  <a:pt x="7238" y="8562"/>
                  <a:pt x="7310" y="8572"/>
                  <a:pt x="7371" y="8650"/>
                </a:cubicBezTo>
                <a:cubicBezTo>
                  <a:pt x="7818" y="9224"/>
                  <a:pt x="7286" y="8803"/>
                  <a:pt x="7824" y="9149"/>
                </a:cubicBezTo>
                <a:cubicBezTo>
                  <a:pt x="8997" y="8898"/>
                  <a:pt x="8753" y="8870"/>
                  <a:pt x="10346" y="9149"/>
                </a:cubicBezTo>
                <a:cubicBezTo>
                  <a:pt x="10714" y="9214"/>
                  <a:pt x="11078" y="9384"/>
                  <a:pt x="11445" y="9482"/>
                </a:cubicBezTo>
                <a:cubicBezTo>
                  <a:pt x="11703" y="9550"/>
                  <a:pt x="11962" y="9593"/>
                  <a:pt x="12221" y="9648"/>
                </a:cubicBezTo>
                <a:lnTo>
                  <a:pt x="16553" y="9482"/>
                </a:lnTo>
                <a:cubicBezTo>
                  <a:pt x="16749" y="9469"/>
                  <a:pt x="16941" y="9347"/>
                  <a:pt x="17135" y="9315"/>
                </a:cubicBezTo>
                <a:cubicBezTo>
                  <a:pt x="17954" y="9181"/>
                  <a:pt x="18773" y="9094"/>
                  <a:pt x="19593" y="8983"/>
                </a:cubicBezTo>
                <a:cubicBezTo>
                  <a:pt x="20239" y="9038"/>
                  <a:pt x="20891" y="8936"/>
                  <a:pt x="21532" y="9149"/>
                </a:cubicBezTo>
                <a:cubicBezTo>
                  <a:pt x="21600" y="9171"/>
                  <a:pt x="21597" y="9473"/>
                  <a:pt x="21597" y="9648"/>
                </a:cubicBezTo>
                <a:cubicBezTo>
                  <a:pt x="21597" y="11978"/>
                  <a:pt x="21569" y="14307"/>
                  <a:pt x="21532" y="16635"/>
                </a:cubicBezTo>
                <a:cubicBezTo>
                  <a:pt x="21525" y="17081"/>
                  <a:pt x="21597" y="17666"/>
                  <a:pt x="21468" y="17965"/>
                </a:cubicBezTo>
                <a:cubicBezTo>
                  <a:pt x="21323" y="18301"/>
                  <a:pt x="21081" y="18115"/>
                  <a:pt x="20886" y="18132"/>
                </a:cubicBezTo>
                <a:lnTo>
                  <a:pt x="15519" y="18464"/>
                </a:lnTo>
                <a:cubicBezTo>
                  <a:pt x="15454" y="18520"/>
                  <a:pt x="15390" y="18580"/>
                  <a:pt x="15325" y="18631"/>
                </a:cubicBezTo>
                <a:cubicBezTo>
                  <a:pt x="14237" y="19470"/>
                  <a:pt x="14806" y="18958"/>
                  <a:pt x="12738" y="18797"/>
                </a:cubicBezTo>
                <a:cubicBezTo>
                  <a:pt x="12219" y="18351"/>
                  <a:pt x="12322" y="18355"/>
                  <a:pt x="11639" y="18298"/>
                </a:cubicBezTo>
                <a:lnTo>
                  <a:pt x="6402" y="17965"/>
                </a:lnTo>
                <a:cubicBezTo>
                  <a:pt x="6288" y="17936"/>
                  <a:pt x="5641" y="17606"/>
                  <a:pt x="5432" y="17965"/>
                </a:cubicBezTo>
                <a:cubicBezTo>
                  <a:pt x="5375" y="18063"/>
                  <a:pt x="5415" y="18340"/>
                  <a:pt x="5367" y="18464"/>
                </a:cubicBezTo>
                <a:cubicBezTo>
                  <a:pt x="5319" y="18588"/>
                  <a:pt x="5234" y="18552"/>
                  <a:pt x="5173" y="18631"/>
                </a:cubicBezTo>
                <a:cubicBezTo>
                  <a:pt x="4672" y="19276"/>
                  <a:pt x="5273" y="18712"/>
                  <a:pt x="4785" y="19130"/>
                </a:cubicBezTo>
                <a:cubicBezTo>
                  <a:pt x="4642" y="19498"/>
                  <a:pt x="4577" y="19730"/>
                  <a:pt x="4397" y="19962"/>
                </a:cubicBezTo>
                <a:cubicBezTo>
                  <a:pt x="3862" y="20650"/>
                  <a:pt x="4565" y="19507"/>
                  <a:pt x="4009" y="20461"/>
                </a:cubicBezTo>
                <a:cubicBezTo>
                  <a:pt x="658" y="20199"/>
                  <a:pt x="2523" y="21600"/>
                  <a:pt x="1681" y="19795"/>
                </a:cubicBezTo>
                <a:cubicBezTo>
                  <a:pt x="1622" y="19667"/>
                  <a:pt x="1552" y="19573"/>
                  <a:pt x="1487" y="19463"/>
                </a:cubicBezTo>
                <a:cubicBezTo>
                  <a:pt x="1444" y="19296"/>
                  <a:pt x="1419" y="19088"/>
                  <a:pt x="1358" y="18963"/>
                </a:cubicBezTo>
                <a:cubicBezTo>
                  <a:pt x="1305" y="18854"/>
                  <a:pt x="1212" y="18921"/>
                  <a:pt x="1164" y="18797"/>
                </a:cubicBezTo>
                <a:cubicBezTo>
                  <a:pt x="1116" y="18673"/>
                  <a:pt x="1141" y="18437"/>
                  <a:pt x="1099" y="18298"/>
                </a:cubicBezTo>
                <a:cubicBezTo>
                  <a:pt x="861" y="17509"/>
                  <a:pt x="777" y="17412"/>
                  <a:pt x="517" y="16967"/>
                </a:cubicBezTo>
                <a:cubicBezTo>
                  <a:pt x="153" y="15561"/>
                  <a:pt x="490" y="17044"/>
                  <a:pt x="323" y="13474"/>
                </a:cubicBezTo>
                <a:cubicBezTo>
                  <a:pt x="305" y="13073"/>
                  <a:pt x="226" y="12705"/>
                  <a:pt x="194" y="12310"/>
                </a:cubicBezTo>
                <a:cubicBezTo>
                  <a:pt x="118" y="11373"/>
                  <a:pt x="0" y="9482"/>
                  <a:pt x="0" y="9482"/>
                </a:cubicBezTo>
                <a:cubicBezTo>
                  <a:pt x="22" y="8761"/>
                  <a:pt x="13" y="8030"/>
                  <a:pt x="65" y="7319"/>
                </a:cubicBezTo>
                <a:cubicBezTo>
                  <a:pt x="79" y="7123"/>
                  <a:pt x="159" y="6999"/>
                  <a:pt x="194" y="6820"/>
                </a:cubicBezTo>
                <a:cubicBezTo>
                  <a:pt x="224" y="6663"/>
                  <a:pt x="228" y="6478"/>
                  <a:pt x="259" y="6321"/>
                </a:cubicBezTo>
                <a:cubicBezTo>
                  <a:pt x="293" y="6142"/>
                  <a:pt x="353" y="6001"/>
                  <a:pt x="388" y="5822"/>
                </a:cubicBezTo>
                <a:cubicBezTo>
                  <a:pt x="418" y="5665"/>
                  <a:pt x="415" y="5469"/>
                  <a:pt x="453" y="5323"/>
                </a:cubicBezTo>
                <a:cubicBezTo>
                  <a:pt x="739" y="4219"/>
                  <a:pt x="564" y="5413"/>
                  <a:pt x="776" y="4325"/>
                </a:cubicBezTo>
                <a:cubicBezTo>
                  <a:pt x="806" y="4168"/>
                  <a:pt x="810" y="3983"/>
                  <a:pt x="841" y="3826"/>
                </a:cubicBezTo>
                <a:cubicBezTo>
                  <a:pt x="875" y="3647"/>
                  <a:pt x="935" y="3506"/>
                  <a:pt x="970" y="3327"/>
                </a:cubicBezTo>
                <a:cubicBezTo>
                  <a:pt x="1000" y="3170"/>
                  <a:pt x="992" y="2965"/>
                  <a:pt x="1035" y="2828"/>
                </a:cubicBezTo>
                <a:cubicBezTo>
                  <a:pt x="1083" y="2672"/>
                  <a:pt x="1164" y="2606"/>
                  <a:pt x="1229" y="2495"/>
                </a:cubicBezTo>
                <a:cubicBezTo>
                  <a:pt x="1272" y="2329"/>
                  <a:pt x="1297" y="2121"/>
                  <a:pt x="1358" y="1996"/>
                </a:cubicBezTo>
                <a:cubicBezTo>
                  <a:pt x="1411" y="1887"/>
                  <a:pt x="1504" y="1954"/>
                  <a:pt x="1552" y="1830"/>
                </a:cubicBezTo>
                <a:cubicBezTo>
                  <a:pt x="1600" y="1706"/>
                  <a:pt x="1574" y="1468"/>
                  <a:pt x="1617" y="1331"/>
                </a:cubicBezTo>
                <a:cubicBezTo>
                  <a:pt x="1665" y="1175"/>
                  <a:pt x="1746" y="1109"/>
                  <a:pt x="1811" y="998"/>
                </a:cubicBezTo>
                <a:cubicBezTo>
                  <a:pt x="2029" y="157"/>
                  <a:pt x="1822" y="734"/>
                  <a:pt x="2134" y="333"/>
                </a:cubicBezTo>
                <a:cubicBezTo>
                  <a:pt x="2203" y="243"/>
                  <a:pt x="2295" y="55"/>
                  <a:pt x="2328" y="0"/>
                </a:cubicBezTo>
                <a:close/>
              </a:path>
            </a:pathLst>
          </a:custGeom>
          <a:solidFill>
            <a:srgbClr val="FF0000">
              <a:alpha val="20000"/>
            </a:srgbClr>
          </a:solidFill>
          <a:ln w="3175">
            <a:solidFill>
              <a:srgbClr val="FF0000"/>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36" name="Straight Arrow Connector 27"/>
          <p:cNvSpPr/>
          <p:nvPr/>
        </p:nvSpPr>
        <p:spPr>
          <a:xfrm>
            <a:off x="5298745" y="2452053"/>
            <a:ext cx="1813593" cy="1"/>
          </a:xfrm>
          <a:prstGeom prst="line">
            <a:avLst/>
          </a:prstGeom>
          <a:ln w="50800">
            <a:solidFill>
              <a:srgbClr val="5B9BD5"/>
            </a:solidFill>
            <a:miter/>
            <a:tailEnd type="triangle"/>
          </a:ln>
        </p:spPr>
        <p:txBody>
          <a:bodyPr lIns="34289" tIns="34289" rIns="34289" bIns="34289"/>
          <a:lstStyle/>
          <a:p>
            <a:pPr defTabSz="685800">
              <a:defRPr b="0" sz="1200">
                <a:solidFill>
                  <a:srgbClr val="000000"/>
                </a:solidFill>
                <a:latin typeface="Calibri"/>
                <a:ea typeface="Calibri"/>
                <a:cs typeface="Calibri"/>
                <a:sym typeface="Calibri"/>
              </a:defRPr>
            </a:pPr>
          </a:p>
        </p:txBody>
      </p:sp>
      <p:sp>
        <p:nvSpPr>
          <p:cNvPr id="337" name="Straight Arrow Connector 28"/>
          <p:cNvSpPr/>
          <p:nvPr/>
        </p:nvSpPr>
        <p:spPr>
          <a:xfrm flipH="1">
            <a:off x="1558849" y="2077284"/>
            <a:ext cx="1728217" cy="28765"/>
          </a:xfrm>
          <a:prstGeom prst="line">
            <a:avLst/>
          </a:prstGeom>
          <a:ln w="50800">
            <a:solidFill>
              <a:srgbClr val="FF0000"/>
            </a:solidFill>
            <a:miter/>
            <a:tailEnd type="triangle"/>
          </a:ln>
        </p:spPr>
        <p:txBody>
          <a:bodyPr lIns="34289" tIns="34289" rIns="34289" bIns="34289"/>
          <a:lstStyle/>
          <a:p>
            <a:pPr defTabSz="685800">
              <a:defRPr b="0" sz="1200">
                <a:solidFill>
                  <a:srgbClr val="000000"/>
                </a:solidFill>
                <a:latin typeface="Calibri"/>
                <a:ea typeface="Calibri"/>
                <a:cs typeface="Calibri"/>
                <a:sym typeface="Calibri"/>
              </a:defRPr>
            </a:pPr>
          </a:p>
        </p:txBody>
      </p:sp>
      <p:sp>
        <p:nvSpPr>
          <p:cNvPr id="338" name="TextBox 30"/>
          <p:cNvSpPr txBox="1"/>
          <p:nvPr/>
        </p:nvSpPr>
        <p:spPr>
          <a:xfrm>
            <a:off x="7230310" y="2255846"/>
            <a:ext cx="1098397" cy="317322"/>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000">
                <a:solidFill>
                  <a:srgbClr val="00B0F0"/>
                </a:solidFill>
                <a:latin typeface="Calibri"/>
                <a:ea typeface="Calibri"/>
                <a:cs typeface="Calibri"/>
                <a:sym typeface="Calibri"/>
              </a:defRPr>
            </a:lvl1pPr>
          </a:lstStyle>
          <a:p>
            <a:pPr/>
            <a:r>
              <a:t>Main text</a:t>
            </a:r>
          </a:p>
        </p:txBody>
      </p:sp>
      <p:sp>
        <p:nvSpPr>
          <p:cNvPr id="339" name="TextBox 31"/>
          <p:cNvSpPr txBox="1"/>
          <p:nvPr/>
        </p:nvSpPr>
        <p:spPr>
          <a:xfrm>
            <a:off x="388461" y="1895458"/>
            <a:ext cx="998930" cy="317322"/>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000">
                <a:solidFill>
                  <a:srgbClr val="FF0000"/>
                </a:solidFill>
                <a:latin typeface="Calibri"/>
                <a:ea typeface="Calibri"/>
                <a:cs typeface="Calibri"/>
                <a:sym typeface="Calibri"/>
              </a:defRPr>
            </a:lvl1pPr>
          </a:lstStyle>
          <a:p>
            <a:pPr/>
            <a:r>
              <a:t>Side text</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3" name="Image" descr="Image"/>
          <p:cNvPicPr>
            <a:picLocks noChangeAspect="1"/>
          </p:cNvPicPr>
          <p:nvPr/>
        </p:nvPicPr>
        <p:blipFill>
          <a:blip r:embed="rId3">
            <a:extLst/>
          </a:blip>
          <a:stretch>
            <a:fillRect/>
          </a:stretch>
        </p:blipFill>
        <p:spPr>
          <a:xfrm>
            <a:off x="3722255" y="109571"/>
            <a:ext cx="5238268" cy="4581068"/>
          </a:xfrm>
          <a:prstGeom prst="rect">
            <a:avLst/>
          </a:prstGeom>
          <a:ln w="12700">
            <a:miter lim="400000"/>
          </a:ln>
        </p:spPr>
      </p:pic>
      <p:sp>
        <p:nvSpPr>
          <p:cNvPr id="344" name="Content Placeholder 2"/>
          <p:cNvSpPr txBox="1"/>
          <p:nvPr>
            <p:ph type="body" sz="quarter" idx="1"/>
          </p:nvPr>
        </p:nvSpPr>
        <p:spPr>
          <a:xfrm>
            <a:off x="215934" y="596604"/>
            <a:ext cx="3520373" cy="1823086"/>
          </a:xfrm>
          <a:prstGeom prst="rect">
            <a:avLst/>
          </a:prstGeom>
        </p:spPr>
        <p:txBody>
          <a:bodyPr/>
          <a:lstStyle/>
          <a:p>
            <a:pPr marL="175059" indent="-175059" defTabSz="443484">
              <a:buSzPct val="100000"/>
              <a:buChar char="•"/>
              <a:defRPr spc="19" sz="1746"/>
            </a:pPr>
            <a:r>
              <a:t>Bukhari et al, 2012</a:t>
            </a:r>
          </a:p>
          <a:p>
            <a:pPr marL="175059" indent="-175059" defTabSz="443484">
              <a:buSzPct val="100000"/>
              <a:buChar char="•"/>
              <a:defRPr spc="19" sz="1746">
                <a:latin typeface="Calibri"/>
                <a:ea typeface="Calibri"/>
                <a:cs typeface="Calibri"/>
                <a:sym typeface="Calibri"/>
              </a:defRPr>
            </a:pPr>
            <a:r>
              <a:t>Multilayer perceptron</a:t>
            </a:r>
          </a:p>
          <a:p>
            <a:pPr marL="175059" indent="-175059" defTabSz="443484">
              <a:buSzPct val="100000"/>
              <a:buChar char="•"/>
              <a:defRPr spc="19" sz="1746">
                <a:latin typeface="Calibri"/>
                <a:ea typeface="Calibri"/>
                <a:cs typeface="Calibri"/>
                <a:sym typeface="Calibri"/>
              </a:defRPr>
            </a:pPr>
            <a:r>
              <a:t>Connected component classification</a:t>
            </a:r>
          </a:p>
          <a:p>
            <a:pPr marL="175059" indent="-175059" defTabSz="443484">
              <a:buSzPct val="100000"/>
              <a:buChar char="•"/>
              <a:defRPr spc="19" sz="1746">
                <a:latin typeface="Calibri"/>
                <a:ea typeface="Calibri"/>
                <a:cs typeface="Calibri"/>
                <a:sym typeface="Calibri"/>
              </a:defRPr>
            </a:pPr>
            <a:r>
              <a:t>Context features, redundant computation</a:t>
            </a:r>
          </a:p>
          <a:p>
            <a:pPr marL="175059" indent="-175059" defTabSz="443484">
              <a:buSzPct val="100000"/>
              <a:buChar char="•"/>
              <a:defRPr b="1" spc="19" sz="1746">
                <a:solidFill>
                  <a:schemeClr val="accent1">
                    <a:lumOff val="-6705"/>
                  </a:schemeClr>
                </a:solidFill>
                <a:latin typeface="Calibri"/>
                <a:ea typeface="Calibri"/>
                <a:cs typeface="Calibri"/>
                <a:sym typeface="Calibri"/>
              </a:defRPr>
            </a:pPr>
            <a:r>
              <a:rPr>
                <a:solidFill>
                  <a:srgbClr val="B51700"/>
                </a:solidFill>
              </a:rPr>
              <a:t>Enormous time</a:t>
            </a:r>
          </a:p>
        </p:txBody>
      </p:sp>
      <p:sp>
        <p:nvSpPr>
          <p:cNvPr id="345"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50" name="Image" descr="Image"/>
          <p:cNvPicPr>
            <a:picLocks noChangeAspect="1"/>
          </p:cNvPicPr>
          <p:nvPr/>
        </p:nvPicPr>
        <p:blipFill>
          <a:blip r:embed="rId3">
            <a:extLst/>
          </a:blip>
          <a:stretch>
            <a:fillRect/>
          </a:stretch>
        </p:blipFill>
        <p:spPr>
          <a:xfrm>
            <a:off x="55419" y="162000"/>
            <a:ext cx="3696561" cy="4445001"/>
          </a:xfrm>
          <a:prstGeom prst="rect">
            <a:avLst/>
          </a:prstGeom>
          <a:ln w="12700">
            <a:miter lim="400000"/>
          </a:ln>
        </p:spPr>
      </p:pic>
      <p:pic>
        <p:nvPicPr>
          <p:cNvPr id="351" name="Image" descr="Image"/>
          <p:cNvPicPr>
            <a:picLocks noChangeAspect="1"/>
          </p:cNvPicPr>
          <p:nvPr/>
        </p:nvPicPr>
        <p:blipFill>
          <a:blip r:embed="rId4">
            <a:extLst/>
          </a:blip>
          <a:stretch>
            <a:fillRect/>
          </a:stretch>
        </p:blipFill>
        <p:spPr>
          <a:xfrm>
            <a:off x="5392020" y="193209"/>
            <a:ext cx="3696561" cy="4445001"/>
          </a:xfrm>
          <a:prstGeom prst="rect">
            <a:avLst/>
          </a:prstGeom>
          <a:ln w="12700">
            <a:miter lim="400000"/>
          </a:ln>
        </p:spPr>
      </p:pic>
      <p:sp>
        <p:nvSpPr>
          <p:cNvPr id="352" name="Line"/>
          <p:cNvSpPr/>
          <p:nvPr/>
        </p:nvSpPr>
        <p:spPr>
          <a:xfrm>
            <a:off x="3832331" y="2099563"/>
            <a:ext cx="1479338" cy="1"/>
          </a:xfrm>
          <a:prstGeom prst="line">
            <a:avLst/>
          </a:prstGeom>
          <a:ln w="38100">
            <a:solidFill>
              <a:srgbClr val="000000"/>
            </a:solidFill>
            <a:miter lim="400000"/>
            <a:tailEnd type="triangle"/>
          </a:ln>
        </p:spPr>
        <p:txBody>
          <a:bodyPr lIns="0" tIns="0" rIns="0" bIns="0" anchor="ctr"/>
          <a:lstStyle/>
          <a:p>
            <a:pPr algn="ctr" defTabSz="309562">
              <a:defRPr b="0" sz="1200">
                <a:solidFill>
                  <a:srgbClr val="FFFFFF"/>
                </a:solidFill>
                <a:latin typeface="Helvetica Neue Medium"/>
                <a:ea typeface="Helvetica Neue Medium"/>
                <a:cs typeface="Helvetica Neue Medium"/>
                <a:sym typeface="Helvetica Neue Medium"/>
              </a:defRPr>
            </a:pPr>
          </a:p>
        </p:txBody>
      </p:sp>
      <p:sp>
        <p:nvSpPr>
          <p:cNvPr id="353" name="Post processing"/>
          <p:cNvSpPr txBox="1"/>
          <p:nvPr/>
        </p:nvSpPr>
        <p:spPr>
          <a:xfrm>
            <a:off x="3860114" y="1651829"/>
            <a:ext cx="1423772" cy="248843"/>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Post processing</a:t>
            </a:r>
          </a:p>
        </p:txBody>
      </p:sp>
      <p:sp>
        <p:nvSpPr>
          <p:cNvPr id="354" name="Additional…"/>
          <p:cNvSpPr txBox="1"/>
          <p:nvPr/>
        </p:nvSpPr>
        <p:spPr>
          <a:xfrm>
            <a:off x="3954972" y="2261696"/>
            <a:ext cx="1234056" cy="49046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defTabSz="685800">
              <a:lnSpc>
                <a:spcPct val="90000"/>
              </a:lnSpc>
              <a:defRPr>
                <a:solidFill>
                  <a:schemeClr val="accent1">
                    <a:lumOff val="-6705"/>
                  </a:schemeClr>
                </a:solidFill>
                <a:latin typeface="Calibri"/>
                <a:ea typeface="Calibri"/>
                <a:cs typeface="Calibri"/>
                <a:sym typeface="Calibri"/>
              </a:defRPr>
            </a:pPr>
            <a:r>
              <a:rPr>
                <a:solidFill>
                  <a:srgbClr val="B51700"/>
                </a:solidFill>
              </a:rPr>
              <a:t>Additional</a:t>
            </a:r>
            <a:endParaRPr>
              <a:solidFill>
                <a:srgbClr val="B51700"/>
              </a:solidFill>
            </a:endParaRPr>
          </a:p>
          <a:p>
            <a:pPr algn="ctr" defTabSz="685800">
              <a:lnSpc>
                <a:spcPct val="90000"/>
              </a:lnSpc>
              <a:defRPr>
                <a:solidFill>
                  <a:schemeClr val="accent1">
                    <a:lumOff val="-6705"/>
                  </a:schemeClr>
                </a:solidFill>
                <a:latin typeface="Calibri"/>
                <a:ea typeface="Calibri"/>
                <a:cs typeface="Calibri"/>
                <a:sym typeface="Calibri"/>
              </a:defRPr>
            </a:pPr>
            <a:r>
              <a:rPr>
                <a:solidFill>
                  <a:srgbClr val="B51700"/>
                </a:solidFill>
              </a:rPr>
              <a:t>enormous time</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8" name="Picture 3" descr="Picture 3"/>
          <p:cNvPicPr>
            <a:picLocks noChangeAspect="1"/>
          </p:cNvPicPr>
          <p:nvPr/>
        </p:nvPicPr>
        <p:blipFill>
          <a:blip r:embed="rId3">
            <a:extLst/>
          </a:blip>
          <a:srcRect l="0" t="0" r="12927" b="49540"/>
          <a:stretch>
            <a:fillRect/>
          </a:stretch>
        </p:blipFill>
        <p:spPr>
          <a:xfrm>
            <a:off x="242930" y="1658847"/>
            <a:ext cx="6984802" cy="972801"/>
          </a:xfrm>
          <a:prstGeom prst="rect">
            <a:avLst/>
          </a:prstGeom>
          <a:ln w="12700">
            <a:miter lim="400000"/>
          </a:ln>
        </p:spPr>
      </p:pic>
      <p:sp>
        <p:nvSpPr>
          <p:cNvPr id="359" name="TextBox 6"/>
          <p:cNvSpPr txBox="1"/>
          <p:nvPr/>
        </p:nvSpPr>
        <p:spPr>
          <a:xfrm>
            <a:off x="507975" y="1431349"/>
            <a:ext cx="465258"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image</a:t>
            </a:r>
          </a:p>
        </p:txBody>
      </p:sp>
      <p:sp>
        <p:nvSpPr>
          <p:cNvPr id="360" name="TextBox 7"/>
          <p:cNvSpPr txBox="1"/>
          <p:nvPr/>
        </p:nvSpPr>
        <p:spPr>
          <a:xfrm>
            <a:off x="1668775" y="1431349"/>
            <a:ext cx="44159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pool1</a:t>
            </a:r>
          </a:p>
        </p:txBody>
      </p:sp>
      <p:sp>
        <p:nvSpPr>
          <p:cNvPr id="361" name="TextBox 8"/>
          <p:cNvSpPr txBox="1"/>
          <p:nvPr/>
        </p:nvSpPr>
        <p:spPr>
          <a:xfrm>
            <a:off x="1063155" y="1431349"/>
            <a:ext cx="455211"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conv1</a:t>
            </a:r>
          </a:p>
        </p:txBody>
      </p:sp>
      <p:sp>
        <p:nvSpPr>
          <p:cNvPr id="362" name="TextBox 9"/>
          <p:cNvSpPr txBox="1"/>
          <p:nvPr/>
        </p:nvSpPr>
        <p:spPr>
          <a:xfrm>
            <a:off x="2214729" y="1431349"/>
            <a:ext cx="455212"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conv2</a:t>
            </a:r>
          </a:p>
        </p:txBody>
      </p:sp>
      <p:sp>
        <p:nvSpPr>
          <p:cNvPr id="363" name="TextBox 10"/>
          <p:cNvSpPr txBox="1"/>
          <p:nvPr/>
        </p:nvSpPr>
        <p:spPr>
          <a:xfrm>
            <a:off x="2758226" y="1431349"/>
            <a:ext cx="44159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pool2</a:t>
            </a:r>
          </a:p>
        </p:txBody>
      </p:sp>
      <p:sp>
        <p:nvSpPr>
          <p:cNvPr id="364" name="TextBox 11"/>
          <p:cNvSpPr txBox="1"/>
          <p:nvPr/>
        </p:nvSpPr>
        <p:spPr>
          <a:xfrm>
            <a:off x="3963053" y="1431349"/>
            <a:ext cx="44159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pool3</a:t>
            </a:r>
          </a:p>
        </p:txBody>
      </p:sp>
      <p:sp>
        <p:nvSpPr>
          <p:cNvPr id="365" name="TextBox 12"/>
          <p:cNvSpPr txBox="1"/>
          <p:nvPr/>
        </p:nvSpPr>
        <p:spPr>
          <a:xfrm>
            <a:off x="5176754" y="1431349"/>
            <a:ext cx="44159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pool4</a:t>
            </a:r>
          </a:p>
        </p:txBody>
      </p:sp>
      <p:sp>
        <p:nvSpPr>
          <p:cNvPr id="366" name="TextBox 13"/>
          <p:cNvSpPr txBox="1"/>
          <p:nvPr/>
        </p:nvSpPr>
        <p:spPr>
          <a:xfrm>
            <a:off x="6390459" y="1431349"/>
            <a:ext cx="44159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pool5</a:t>
            </a:r>
          </a:p>
        </p:txBody>
      </p:sp>
      <p:sp>
        <p:nvSpPr>
          <p:cNvPr id="367" name="TextBox 14"/>
          <p:cNvSpPr txBox="1"/>
          <p:nvPr/>
        </p:nvSpPr>
        <p:spPr>
          <a:xfrm>
            <a:off x="3366307" y="1431349"/>
            <a:ext cx="455212"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conv3</a:t>
            </a:r>
          </a:p>
        </p:txBody>
      </p:sp>
      <p:sp>
        <p:nvSpPr>
          <p:cNvPr id="368" name="TextBox 15"/>
          <p:cNvSpPr txBox="1"/>
          <p:nvPr/>
        </p:nvSpPr>
        <p:spPr>
          <a:xfrm>
            <a:off x="4562260" y="1431349"/>
            <a:ext cx="455211"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conv4</a:t>
            </a:r>
          </a:p>
        </p:txBody>
      </p:sp>
      <p:sp>
        <p:nvSpPr>
          <p:cNvPr id="369" name="TextBox 16"/>
          <p:cNvSpPr txBox="1"/>
          <p:nvPr/>
        </p:nvSpPr>
        <p:spPr>
          <a:xfrm>
            <a:off x="5740462" y="1431349"/>
            <a:ext cx="455212"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conv5</a:t>
            </a:r>
          </a:p>
        </p:txBody>
      </p:sp>
      <p:sp>
        <p:nvSpPr>
          <p:cNvPr id="370" name="TextBox 17"/>
          <p:cNvSpPr txBox="1"/>
          <p:nvPr/>
        </p:nvSpPr>
        <p:spPr>
          <a:xfrm>
            <a:off x="6916898" y="1431349"/>
            <a:ext cx="579111"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conv6-7</a:t>
            </a:r>
          </a:p>
        </p:txBody>
      </p:sp>
      <p:pic>
        <p:nvPicPr>
          <p:cNvPr id="371" name="Picture 20" descr="Picture 20"/>
          <p:cNvPicPr>
            <a:picLocks noChangeAspect="1"/>
          </p:cNvPicPr>
          <p:nvPr/>
        </p:nvPicPr>
        <p:blipFill>
          <a:blip r:embed="rId3">
            <a:extLst/>
          </a:blip>
          <a:srcRect l="0" t="50118" r="12927" b="0"/>
          <a:stretch>
            <a:fillRect/>
          </a:stretch>
        </p:blipFill>
        <p:spPr>
          <a:xfrm>
            <a:off x="242930" y="2977806"/>
            <a:ext cx="6984802" cy="961630"/>
          </a:xfrm>
          <a:prstGeom prst="rect">
            <a:avLst/>
          </a:prstGeom>
          <a:ln w="12700">
            <a:miter lim="400000"/>
          </a:ln>
        </p:spPr>
      </p:pic>
      <p:pic>
        <p:nvPicPr>
          <p:cNvPr id="372" name="Picture 21" descr="Picture 21"/>
          <p:cNvPicPr>
            <a:picLocks noChangeAspect="1"/>
          </p:cNvPicPr>
          <p:nvPr/>
        </p:nvPicPr>
        <p:blipFill>
          <a:blip r:embed="rId3">
            <a:extLst/>
          </a:blip>
          <a:srcRect l="86907" t="47266" r="0" b="0"/>
          <a:stretch>
            <a:fillRect/>
          </a:stretch>
        </p:blipFill>
        <p:spPr>
          <a:xfrm>
            <a:off x="7560006" y="2977806"/>
            <a:ext cx="1050244" cy="1016609"/>
          </a:xfrm>
          <a:prstGeom prst="rect">
            <a:avLst/>
          </a:prstGeom>
          <a:ln w="12700">
            <a:miter lim="400000"/>
          </a:ln>
        </p:spPr>
      </p:pic>
      <p:sp>
        <p:nvSpPr>
          <p:cNvPr id="373" name="TextBox 22"/>
          <p:cNvSpPr txBox="1"/>
          <p:nvPr/>
        </p:nvSpPr>
        <p:spPr>
          <a:xfrm>
            <a:off x="7594296" y="2591600"/>
            <a:ext cx="1369028" cy="4865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defTabSz="685800">
              <a:defRPr>
                <a:latin typeface="Calibri"/>
                <a:ea typeface="Calibri"/>
                <a:cs typeface="Calibri"/>
                <a:sym typeface="Calibri"/>
              </a:defRPr>
            </a:pPr>
            <a:r>
              <a:t>8 x upsampled</a:t>
            </a:r>
          </a:p>
          <a:p>
            <a:pPr defTabSz="685800">
              <a:defRPr>
                <a:latin typeface="Calibri"/>
                <a:ea typeface="Calibri"/>
                <a:cs typeface="Calibri"/>
                <a:sym typeface="Calibri"/>
              </a:defRPr>
            </a:pPr>
            <a:r>
              <a:t>Prediction (FCN8)</a:t>
            </a:r>
          </a:p>
        </p:txBody>
      </p:sp>
      <p:sp>
        <p:nvSpPr>
          <p:cNvPr id="374" name="TextBox 23"/>
          <p:cNvSpPr txBox="1"/>
          <p:nvPr/>
        </p:nvSpPr>
        <p:spPr>
          <a:xfrm>
            <a:off x="5443341" y="2855042"/>
            <a:ext cx="636931"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4x conv7</a:t>
            </a:r>
          </a:p>
        </p:txBody>
      </p:sp>
      <p:sp>
        <p:nvSpPr>
          <p:cNvPr id="375" name="TextBox 24"/>
          <p:cNvSpPr txBox="1"/>
          <p:nvPr/>
        </p:nvSpPr>
        <p:spPr>
          <a:xfrm>
            <a:off x="5273660" y="2990703"/>
            <a:ext cx="623313"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2x pool4</a:t>
            </a:r>
          </a:p>
        </p:txBody>
      </p:sp>
      <p:sp>
        <p:nvSpPr>
          <p:cNvPr id="376" name="TextBox 25"/>
          <p:cNvSpPr txBox="1"/>
          <p:nvPr/>
        </p:nvSpPr>
        <p:spPr>
          <a:xfrm>
            <a:off x="5111593" y="3144683"/>
            <a:ext cx="44159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pool3</a:t>
            </a:r>
          </a:p>
        </p:txBody>
      </p:sp>
      <p:sp>
        <p:nvSpPr>
          <p:cNvPr id="377" name="Straight Connector 26"/>
          <p:cNvSpPr/>
          <p:nvPr/>
        </p:nvSpPr>
        <p:spPr>
          <a:xfrm>
            <a:off x="4196198" y="2406393"/>
            <a:ext cx="1" cy="1129570"/>
          </a:xfrm>
          <a:prstGeom prst="line">
            <a:avLst/>
          </a:prstGeom>
          <a:ln w="25400">
            <a:solidFill>
              <a:srgbClr val="000000"/>
            </a:solidFill>
            <a:miter/>
          </a:ln>
        </p:spPr>
        <p:txBody>
          <a:bodyPr lIns="34289" tIns="34289" rIns="34289" bIns="34289"/>
          <a:lstStyle/>
          <a:p>
            <a:pPr defTabSz="685800">
              <a:defRPr b="0" sz="1200">
                <a:solidFill>
                  <a:srgbClr val="000000"/>
                </a:solidFill>
                <a:latin typeface="Calibri"/>
                <a:ea typeface="Calibri"/>
                <a:cs typeface="Calibri"/>
                <a:sym typeface="Calibri"/>
              </a:defRPr>
            </a:pPr>
          </a:p>
        </p:txBody>
      </p:sp>
      <p:sp>
        <p:nvSpPr>
          <p:cNvPr id="378" name="Straight Connector 27"/>
          <p:cNvSpPr/>
          <p:nvPr/>
        </p:nvSpPr>
        <p:spPr>
          <a:xfrm>
            <a:off x="4173689" y="3535963"/>
            <a:ext cx="1589631" cy="1"/>
          </a:xfrm>
          <a:prstGeom prst="line">
            <a:avLst/>
          </a:prstGeom>
          <a:ln w="25400">
            <a:solidFill>
              <a:srgbClr val="000000"/>
            </a:solidFill>
            <a:miter/>
          </a:ln>
        </p:spPr>
        <p:txBody>
          <a:bodyPr lIns="34289" tIns="34289" rIns="34289" bIns="34289"/>
          <a:lstStyle/>
          <a:p>
            <a:pPr defTabSz="685800">
              <a:defRPr b="0" sz="1200">
                <a:solidFill>
                  <a:srgbClr val="000000"/>
                </a:solidFill>
                <a:latin typeface="Calibri"/>
                <a:ea typeface="Calibri"/>
                <a:cs typeface="Calibri"/>
                <a:sym typeface="Calibri"/>
              </a:defRPr>
            </a:pPr>
          </a:p>
        </p:txBody>
      </p:sp>
      <p:sp>
        <p:nvSpPr>
          <p:cNvPr id="379" name="TextBox 2"/>
          <p:cNvSpPr txBox="1"/>
          <p:nvPr/>
        </p:nvSpPr>
        <p:spPr>
          <a:xfrm>
            <a:off x="93726" y="4540241"/>
            <a:ext cx="6472333" cy="225445"/>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J. Long, E. Shelhamer, and T. Darrell, “Fully convolutional networks for semantic segmentation”, 2015 </a:t>
            </a:r>
          </a:p>
        </p:txBody>
      </p:sp>
      <p:sp>
        <p:nvSpPr>
          <p:cNvPr id="380" name="Rectangle 28"/>
          <p:cNvSpPr/>
          <p:nvPr/>
        </p:nvSpPr>
        <p:spPr>
          <a:xfrm>
            <a:off x="3751443" y="1708348"/>
            <a:ext cx="884584" cy="698045"/>
          </a:xfrm>
          <a:prstGeom prst="rect">
            <a:avLst/>
          </a:prstGeom>
          <a:solidFill>
            <a:srgbClr val="FF0000">
              <a:alpha val="20000"/>
            </a:srgbClr>
          </a:solidFill>
          <a:ln w="3175">
            <a:solidFill>
              <a:srgbClr val="42719B"/>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1" name="Rectangle 29"/>
          <p:cNvSpPr/>
          <p:nvPr/>
        </p:nvSpPr>
        <p:spPr>
          <a:xfrm>
            <a:off x="5862490" y="3186940"/>
            <a:ext cx="884585" cy="698045"/>
          </a:xfrm>
          <a:prstGeom prst="rect">
            <a:avLst/>
          </a:prstGeom>
          <a:solidFill>
            <a:srgbClr val="FF0000">
              <a:alpha val="20000"/>
            </a:srgbClr>
          </a:solidFill>
          <a:ln w="3175">
            <a:solidFill>
              <a:srgbClr val="42719B"/>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2" name="Rectangle 30"/>
          <p:cNvSpPr/>
          <p:nvPr/>
        </p:nvSpPr>
        <p:spPr>
          <a:xfrm>
            <a:off x="4948320" y="1701946"/>
            <a:ext cx="884584" cy="691644"/>
          </a:xfrm>
          <a:prstGeom prst="rect">
            <a:avLst/>
          </a:prstGeom>
          <a:solidFill>
            <a:srgbClr val="70AD47">
              <a:alpha val="58824"/>
            </a:srgbClr>
          </a:solidFill>
          <a:ln w="3175">
            <a:solidFill>
              <a:srgbClr val="42719B"/>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3" name="Rectangle 31"/>
          <p:cNvSpPr/>
          <p:nvPr/>
        </p:nvSpPr>
        <p:spPr>
          <a:xfrm>
            <a:off x="6145198" y="1701947"/>
            <a:ext cx="889002" cy="698045"/>
          </a:xfrm>
          <a:prstGeom prst="rect">
            <a:avLst/>
          </a:prstGeom>
          <a:solidFill>
            <a:srgbClr val="00B0F0">
              <a:alpha val="20000"/>
            </a:srgbClr>
          </a:solidFill>
          <a:ln w="3175">
            <a:solidFill>
              <a:srgbClr val="42719B"/>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4" name="Rectangle 32"/>
          <p:cNvSpPr/>
          <p:nvPr/>
        </p:nvSpPr>
        <p:spPr>
          <a:xfrm>
            <a:off x="6076613" y="3033849"/>
            <a:ext cx="899559" cy="65273"/>
          </a:xfrm>
          <a:prstGeom prst="rect">
            <a:avLst/>
          </a:prstGeom>
          <a:solidFill>
            <a:srgbClr val="00B0F0">
              <a:alpha val="20000"/>
            </a:srgbClr>
          </a:solidFill>
          <a:ln w="12700">
            <a:miter lim="400000"/>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5" name="Rectangle 33"/>
          <p:cNvSpPr/>
          <p:nvPr/>
        </p:nvSpPr>
        <p:spPr>
          <a:xfrm rot="16200000">
            <a:off x="6606950" y="3365582"/>
            <a:ext cx="627002" cy="94078"/>
          </a:xfrm>
          <a:prstGeom prst="rect">
            <a:avLst/>
          </a:prstGeom>
          <a:solidFill>
            <a:srgbClr val="00B0F0">
              <a:alpha val="20000"/>
            </a:srgbClr>
          </a:solidFill>
          <a:ln w="12700">
            <a:miter lim="400000"/>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6" name="Rectangle 34"/>
          <p:cNvSpPr/>
          <p:nvPr/>
        </p:nvSpPr>
        <p:spPr>
          <a:xfrm>
            <a:off x="5962314" y="3105002"/>
            <a:ext cx="899558" cy="73036"/>
          </a:xfrm>
          <a:prstGeom prst="rect">
            <a:avLst/>
          </a:prstGeom>
          <a:solidFill>
            <a:srgbClr val="70AD47">
              <a:alpha val="58824"/>
            </a:srgbClr>
          </a:solidFill>
          <a:ln w="12700">
            <a:miter lim="400000"/>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7" name="Rectangle 35"/>
          <p:cNvSpPr/>
          <p:nvPr/>
        </p:nvSpPr>
        <p:spPr>
          <a:xfrm rot="16200000">
            <a:off x="6501638" y="3435013"/>
            <a:ext cx="617211" cy="103259"/>
          </a:xfrm>
          <a:prstGeom prst="rect">
            <a:avLst/>
          </a:prstGeom>
          <a:solidFill>
            <a:srgbClr val="70AD47">
              <a:alpha val="58824"/>
            </a:srgbClr>
          </a:solidFill>
          <a:ln w="12700">
            <a:miter lim="400000"/>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8" name="Rectangle 36"/>
          <p:cNvSpPr/>
          <p:nvPr/>
        </p:nvSpPr>
        <p:spPr>
          <a:xfrm>
            <a:off x="2540436" y="1708347"/>
            <a:ext cx="898712" cy="691644"/>
          </a:xfrm>
          <a:prstGeom prst="rect">
            <a:avLst/>
          </a:prstGeom>
          <a:solidFill>
            <a:srgbClr val="FFFF00">
              <a:alpha val="20000"/>
            </a:srgbClr>
          </a:solidFill>
          <a:ln w="3175">
            <a:solidFill>
              <a:srgbClr val="42719B"/>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89" name="Rectangle 38"/>
          <p:cNvSpPr/>
          <p:nvPr/>
        </p:nvSpPr>
        <p:spPr>
          <a:xfrm>
            <a:off x="1424710" y="1708348"/>
            <a:ext cx="884584" cy="698045"/>
          </a:xfrm>
          <a:prstGeom prst="rect">
            <a:avLst/>
          </a:prstGeom>
          <a:solidFill>
            <a:srgbClr val="FFC000">
              <a:alpha val="20000"/>
            </a:srgbClr>
          </a:solidFill>
          <a:ln w="3175">
            <a:solidFill>
              <a:srgbClr val="42719B"/>
            </a:solidFill>
            <a:miter/>
          </a:ln>
        </p:spPr>
        <p:txBody>
          <a:bodyPr lIns="34289" tIns="34289" rIns="34289" bIns="34289" anchor="ctr"/>
          <a:lstStyle/>
          <a:p>
            <a:pPr algn="ctr" defTabSz="685800">
              <a:defRPr b="0" sz="1200">
                <a:solidFill>
                  <a:srgbClr val="FFFFFF"/>
                </a:solidFill>
                <a:latin typeface="Calibri"/>
                <a:ea typeface="Calibri"/>
                <a:cs typeface="Calibri"/>
                <a:sym typeface="Calibri"/>
              </a:defRPr>
            </a:pPr>
          </a:p>
        </p:txBody>
      </p:sp>
      <p:sp>
        <p:nvSpPr>
          <p:cNvPr id="390" name="Right Brace 39"/>
          <p:cNvSpPr/>
          <p:nvPr/>
        </p:nvSpPr>
        <p:spPr>
          <a:xfrm rot="16200000">
            <a:off x="3828721" y="-1671397"/>
            <a:ext cx="483202" cy="56638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965" y="0"/>
                  <a:pt x="10800" y="69"/>
                  <a:pt x="10800" y="154"/>
                </a:cubicBezTo>
                <a:lnTo>
                  <a:pt x="10800" y="10646"/>
                </a:lnTo>
                <a:cubicBezTo>
                  <a:pt x="10800" y="10731"/>
                  <a:pt x="15635" y="10800"/>
                  <a:pt x="21600" y="10800"/>
                </a:cubicBezTo>
                <a:cubicBezTo>
                  <a:pt x="15635" y="10800"/>
                  <a:pt x="10800" y="10869"/>
                  <a:pt x="10800" y="10954"/>
                </a:cubicBezTo>
                <a:lnTo>
                  <a:pt x="10800" y="21446"/>
                </a:lnTo>
                <a:cubicBezTo>
                  <a:pt x="10800" y="21531"/>
                  <a:pt x="5965" y="21600"/>
                  <a:pt x="0" y="21600"/>
                </a:cubicBezTo>
              </a:path>
            </a:pathLst>
          </a:custGeom>
          <a:ln w="3175">
            <a:solidFill>
              <a:srgbClr val="000000"/>
            </a:solidFill>
            <a:miter/>
          </a:ln>
        </p:spPr>
        <p:txBody>
          <a:bodyPr lIns="34289" tIns="34289" rIns="34289" bIns="34289" anchor="ctr"/>
          <a:lstStyle/>
          <a:p>
            <a:pPr algn="ctr" defTabSz="685800">
              <a:defRPr b="0" sz="1200">
                <a:solidFill>
                  <a:srgbClr val="000000"/>
                </a:solidFill>
                <a:latin typeface="Calibri"/>
                <a:ea typeface="Calibri"/>
                <a:cs typeface="Calibri"/>
                <a:sym typeface="Calibri"/>
              </a:defRPr>
            </a:pPr>
          </a:p>
        </p:txBody>
      </p:sp>
      <p:sp>
        <p:nvSpPr>
          <p:cNvPr id="391" name="TextBox 40"/>
          <p:cNvSpPr txBox="1"/>
          <p:nvPr/>
        </p:nvSpPr>
        <p:spPr>
          <a:xfrm>
            <a:off x="3763509" y="652047"/>
            <a:ext cx="564153"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VGG-16</a:t>
            </a:r>
          </a:p>
        </p:txBody>
      </p:sp>
      <p:sp>
        <p:nvSpPr>
          <p:cNvPr id="392" name="TextBox 41"/>
          <p:cNvSpPr txBox="1"/>
          <p:nvPr/>
        </p:nvSpPr>
        <p:spPr>
          <a:xfrm>
            <a:off x="44800" y="1915669"/>
            <a:ext cx="205255"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m</a:t>
            </a:r>
          </a:p>
        </p:txBody>
      </p:sp>
      <p:sp>
        <p:nvSpPr>
          <p:cNvPr id="393" name="TextBox 42"/>
          <p:cNvSpPr txBox="1"/>
          <p:nvPr/>
        </p:nvSpPr>
        <p:spPr>
          <a:xfrm>
            <a:off x="669666" y="2413600"/>
            <a:ext cx="163062"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n</a:t>
            </a:r>
          </a:p>
        </p:txBody>
      </p:sp>
      <p:sp>
        <p:nvSpPr>
          <p:cNvPr id="394" name="TextBox 43"/>
          <p:cNvSpPr txBox="1"/>
          <p:nvPr/>
        </p:nvSpPr>
        <p:spPr>
          <a:xfrm>
            <a:off x="7349428" y="3227519"/>
            <a:ext cx="205254"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m</a:t>
            </a:r>
          </a:p>
        </p:txBody>
      </p:sp>
      <p:sp>
        <p:nvSpPr>
          <p:cNvPr id="395" name="TextBox 44"/>
          <p:cNvSpPr txBox="1"/>
          <p:nvPr/>
        </p:nvSpPr>
        <p:spPr>
          <a:xfrm>
            <a:off x="7958345" y="3725450"/>
            <a:ext cx="163062" cy="22544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1200">
                <a:latin typeface="Calibri"/>
                <a:ea typeface="Calibri"/>
                <a:cs typeface="Calibri"/>
                <a:sym typeface="Calibri"/>
              </a:defRPr>
            </a:lvl1pPr>
          </a:lstStyle>
          <a:p>
            <a:pPr/>
            <a:r>
              <a:t>n</a:t>
            </a:r>
          </a:p>
        </p:txBody>
      </p:sp>
      <p:pic>
        <p:nvPicPr>
          <p:cNvPr id="396" name="Picture 16" descr="Picture 16"/>
          <p:cNvPicPr>
            <a:picLocks noChangeAspect="0"/>
          </p:cNvPicPr>
          <p:nvPr/>
        </p:nvPicPr>
        <p:blipFill>
          <a:blip r:embed="rId4">
            <a:extLst/>
          </a:blip>
          <a:srcRect l="45619" t="11011" r="33108" b="72980"/>
          <a:stretch>
            <a:fillRect/>
          </a:stretch>
        </p:blipFill>
        <p:spPr>
          <a:xfrm>
            <a:off x="7596312" y="3047496"/>
            <a:ext cx="931589" cy="730145"/>
          </a:xfrm>
          <a:prstGeom prst="rect">
            <a:avLst/>
          </a:prstGeom>
          <a:ln w="6350">
            <a:solidFill>
              <a:schemeClr val="accent5">
                <a:satOff val="-2035"/>
                <a:lumOff val="34313"/>
              </a:schemeClr>
            </a:solidFill>
            <a:miter lim="400000"/>
          </a:ln>
        </p:spPr>
      </p:pic>
      <p:pic>
        <p:nvPicPr>
          <p:cNvPr id="397" name="org.png" descr="org.png"/>
          <p:cNvPicPr>
            <a:picLocks noChangeAspect="0"/>
          </p:cNvPicPr>
          <p:nvPr/>
        </p:nvPicPr>
        <p:blipFill>
          <a:blip r:embed="rId5">
            <a:extLst/>
          </a:blip>
          <a:srcRect l="43759" t="10938" r="32249" b="72666"/>
          <a:stretch>
            <a:fillRect/>
          </a:stretch>
        </p:blipFill>
        <p:spPr>
          <a:xfrm>
            <a:off x="271884" y="1686029"/>
            <a:ext cx="937636" cy="786810"/>
          </a:xfrm>
          <a:prstGeom prst="rect">
            <a:avLst/>
          </a:prstGeom>
          <a:ln w="12700">
            <a:miter lim="400000"/>
          </a:ln>
        </p:spPr>
      </p:pic>
      <p:sp>
        <p:nvSpPr>
          <p:cNvPr id="398" name="Slide Number Placeholder 5"/>
          <p:cNvSpPr txBox="1"/>
          <p:nvPr>
            <p:ph type="sldNum" sz="quarter" idx="4294967295"/>
          </p:nvPr>
        </p:nvSpPr>
        <p:spPr>
          <a:xfrm>
            <a:off x="127918" y="4862613"/>
            <a:ext cx="210469" cy="197384"/>
          </a:xfrm>
          <a:prstGeom prst="rect">
            <a:avLst/>
          </a:prstGeom>
          <a:extLst>
            <a:ext uri="{C572A759-6A51-4108-AA02-DFA0A04FC94B}">
              <ma14:wrappingTextBoxFlag xmlns:ma14="http://schemas.microsoft.com/office/mac/drawingml/2011/main" val="1"/>
            </a:ext>
          </a:extLst>
        </p:spPr>
        <p:txBody>
          <a:bodyPr/>
          <a:lstStyle>
            <a:lvl1pPr algn="l"/>
          </a:lstStyle>
          <a:p>
            <a:pPr/>
            <a:fld id="{86CB4B4D-7CA3-9044-876B-883B54F8677D}" type="slidenum"/>
          </a:p>
        </p:txBody>
      </p:sp>
      <p:sp>
        <p:nvSpPr>
          <p:cNvPr id="399" name="Title 1"/>
          <p:cNvSpPr txBox="1"/>
          <p:nvPr>
            <p:ph type="ctrTitle"/>
          </p:nvPr>
        </p:nvSpPr>
        <p:spPr>
          <a:xfrm>
            <a:off x="342267" y="191793"/>
            <a:ext cx="7707863" cy="416690"/>
          </a:xfrm>
          <a:prstGeom prst="rect">
            <a:avLst/>
          </a:prstGeom>
        </p:spPr>
        <p:txBody>
          <a:bodyPr/>
          <a:lstStyle>
            <a:lvl1pPr algn="l">
              <a:defRPr sz="2400">
                <a:solidFill>
                  <a:srgbClr val="006FA1"/>
                </a:solidFill>
              </a:defRPr>
            </a:lvl1pPr>
          </a:lstStyle>
          <a:p>
            <a:pPr/>
            <a:r>
              <a:t>Fully convolutional network (FCN)</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404" name="Table 1"/>
          <p:cNvGraphicFramePr/>
          <p:nvPr/>
        </p:nvGraphicFramePr>
        <p:xfrm>
          <a:off x="1184938" y="598387"/>
          <a:ext cx="7613966" cy="2963035"/>
        </p:xfrm>
        <a:graphic xmlns:a="http://schemas.openxmlformats.org/drawingml/2006/main">
          <a:graphicData uri="http://schemas.openxmlformats.org/drawingml/2006/table">
            <a:tbl>
              <a:tblPr firstCol="0" firstRow="0" lastCol="0" lastRow="0" bandCol="0" bandRow="0" rtl="0">
                <a:tableStyleId>{C7B018BB-80A7-4F77-B60F-C8B233D01FF8}</a:tableStyleId>
              </a:tblPr>
              <a:tblGrid>
                <a:gridCol w="2485902"/>
                <a:gridCol w="1447142"/>
                <a:gridCol w="1548026"/>
                <a:gridCol w="1293052"/>
              </a:tblGrid>
              <a:tr h="425895">
                <a:tc>
                  <a:txBody>
                    <a:bodyPr/>
                    <a:lstStyle/>
                    <a:p>
                      <a:pPr algn="l">
                        <a:defRPr b="1" sz="2000">
                          <a:sym typeface="Helvetica Neue"/>
                        </a:defRPr>
                      </a:pPr>
                    </a:p>
                  </a:txBody>
                  <a:tcPr marL="45720" marR="45720" marT="45720" marB="45720" anchor="t" anchorCtr="0" horzOverflow="overflow">
                    <a:lnL w="12700">
                      <a:solidFill>
                        <a:srgbClr val="006FA1"/>
                      </a:solidFill>
                      <a:miter lim="400000"/>
                    </a:lnL>
                    <a:lnR w="12700">
                      <a:solidFill>
                        <a:srgbClr val="006FA1"/>
                      </a:solidFill>
                    </a:lnR>
                    <a:lnT w="12700">
                      <a:solidFill>
                        <a:srgbClr val="006FA1"/>
                      </a:solidFill>
                      <a:miter lim="400000"/>
                    </a:lnT>
                    <a:lnB w="12700">
                      <a:solidFill>
                        <a:srgbClr val="006FA1"/>
                      </a:solidFill>
                    </a:lnB>
                  </a:tcPr>
                </a:tc>
                <a:tc>
                  <a:txBody>
                    <a:bodyPr/>
                    <a:lstStyle/>
                    <a:p>
                      <a:pPr algn="l">
                        <a:defRPr sz="1800"/>
                      </a:pPr>
                      <a:r>
                        <a:rPr b="1" sz="2000">
                          <a:sym typeface="Helvetica Neue"/>
                        </a:rPr>
                        <a:t>Train</a:t>
                      </a:r>
                    </a:p>
                  </a:txBody>
                  <a:tcPr marL="45720" marR="45720" marT="45720" marB="45720" anchor="t" anchorCtr="0" horzOverflow="overflow">
                    <a:lnL w="12700">
                      <a:solidFill>
                        <a:srgbClr val="006FA1"/>
                      </a:solidFill>
                    </a:lnL>
                    <a:lnR w="12700">
                      <a:solidFill>
                        <a:srgbClr val="006FA1"/>
                      </a:solidFill>
                    </a:lnR>
                    <a:lnT w="12700">
                      <a:solidFill>
                        <a:srgbClr val="006FA1"/>
                      </a:solidFill>
                      <a:miter lim="400000"/>
                    </a:lnT>
                    <a:lnB w="12700">
                      <a:solidFill>
                        <a:srgbClr val="006FA1"/>
                      </a:solidFill>
                    </a:lnB>
                  </a:tcPr>
                </a:tc>
                <a:tc>
                  <a:txBody>
                    <a:bodyPr/>
                    <a:lstStyle/>
                    <a:p>
                      <a:pPr algn="l">
                        <a:defRPr sz="1800"/>
                      </a:pPr>
                      <a:r>
                        <a:rPr b="1" sz="2000">
                          <a:sym typeface="Helvetica Neue"/>
                        </a:rPr>
                        <a:t>Validation</a:t>
                      </a:r>
                    </a:p>
                  </a:txBody>
                  <a:tcPr marL="45720" marR="45720" marT="45720" marB="45720" anchor="t" anchorCtr="0" horzOverflow="overflow">
                    <a:lnL w="12700">
                      <a:solidFill>
                        <a:srgbClr val="006FA1"/>
                      </a:solidFill>
                    </a:lnL>
                    <a:lnR w="12700">
                      <a:solidFill>
                        <a:srgbClr val="006FA1"/>
                      </a:solidFill>
                    </a:lnR>
                    <a:lnT w="12700">
                      <a:solidFill>
                        <a:srgbClr val="006FA1"/>
                      </a:solidFill>
                      <a:miter lim="400000"/>
                    </a:lnT>
                    <a:lnB w="12700">
                      <a:solidFill>
                        <a:srgbClr val="006FA1"/>
                      </a:solidFill>
                    </a:lnB>
                  </a:tcPr>
                </a:tc>
                <a:tc>
                  <a:txBody>
                    <a:bodyPr/>
                    <a:lstStyle/>
                    <a:p>
                      <a:pPr algn="l">
                        <a:defRPr sz="1800"/>
                      </a:pPr>
                      <a:r>
                        <a:rPr b="1" sz="2000">
                          <a:sym typeface="Helvetica Neue"/>
                        </a:rPr>
                        <a:t>Test</a:t>
                      </a:r>
                    </a:p>
                  </a:txBody>
                  <a:tcPr marL="45720" marR="45720" marT="45720" marB="45720" anchor="t" anchorCtr="0" horzOverflow="overflow">
                    <a:lnL w="12700">
                      <a:solidFill>
                        <a:srgbClr val="006FA1"/>
                      </a:solidFill>
                    </a:lnL>
                    <a:lnR w="12700">
                      <a:solidFill>
                        <a:srgbClr val="006FA1"/>
                      </a:solidFill>
                      <a:miter lim="400000"/>
                    </a:lnR>
                    <a:lnT w="12700">
                      <a:solidFill>
                        <a:srgbClr val="006FA1"/>
                      </a:solidFill>
                      <a:miter lim="400000"/>
                    </a:lnT>
                    <a:lnB w="12700">
                      <a:solidFill>
                        <a:srgbClr val="006FA1"/>
                      </a:solidFill>
                    </a:lnB>
                  </a:tcPr>
                </a:tc>
              </a:tr>
              <a:tr h="425895">
                <a:tc>
                  <a:txBody>
                    <a:bodyPr/>
                    <a:lstStyle/>
                    <a:p>
                      <a:pPr algn="l">
                        <a:defRPr sz="1800"/>
                      </a:pPr>
                      <a:r>
                        <a:rPr b="1" sz="2000">
                          <a:sym typeface="Helvetica Neue"/>
                        </a:rPr>
                        <a:t>Number of pages</a:t>
                      </a:r>
                    </a:p>
                  </a:txBody>
                  <a:tcPr marL="45720" marR="45720" marT="45720" marB="45720" anchor="t" anchorCtr="0" horzOverflow="overflow">
                    <a:lnL w="12700">
                      <a:solidFill>
                        <a:srgbClr val="006FA1"/>
                      </a:solidFill>
                      <a:miter lim="400000"/>
                    </a:lnL>
                    <a:lnR w="12700">
                      <a:solidFill>
                        <a:srgbClr val="006FA1"/>
                      </a:solidFill>
                    </a:lnR>
                    <a:lnT w="12700">
                      <a:solidFill>
                        <a:srgbClr val="006FA1"/>
                      </a:solidFill>
                    </a:lnT>
                    <a:lnB w="12700">
                      <a:solidFill>
                        <a:srgbClr val="006FA1"/>
                      </a:solidFill>
                    </a:lnB>
                  </a:tcPr>
                </a:tc>
                <a:tc>
                  <a:txBody>
                    <a:bodyPr/>
                    <a:lstStyle/>
                    <a:p>
                      <a:pPr algn="l">
                        <a:defRPr sz="1800"/>
                      </a:pPr>
                      <a:r>
                        <a:rPr sz="2000">
                          <a:sym typeface="Helvetica Neue"/>
                        </a:rPr>
                        <a:t>20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a:defRPr sz="1800"/>
                      </a:pPr>
                      <a:r>
                        <a:rPr sz="2000">
                          <a:sym typeface="Helvetica Neue"/>
                        </a:rPr>
                        <a:t>4</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a:defRPr sz="1800"/>
                      </a:pPr>
                      <a:r>
                        <a:rPr sz="2000">
                          <a:sym typeface="Helvetica Neue"/>
                        </a:rPr>
                        <a:t>8</a:t>
                      </a:r>
                    </a:p>
                  </a:txBody>
                  <a:tcPr marL="45720" marR="45720" marT="45720" marB="45720" anchor="t" anchorCtr="0" horzOverflow="overflow">
                    <a:lnL w="12700">
                      <a:solidFill>
                        <a:srgbClr val="006FA1"/>
                      </a:solidFill>
                    </a:lnL>
                    <a:lnR w="12700">
                      <a:solidFill>
                        <a:srgbClr val="006FA1"/>
                      </a:solidFill>
                      <a:miter lim="400000"/>
                    </a:lnR>
                    <a:lnT w="12700">
                      <a:solidFill>
                        <a:srgbClr val="006FA1"/>
                      </a:solidFill>
                    </a:lnT>
                    <a:lnB w="12700">
                      <a:solidFill>
                        <a:srgbClr val="006FA1"/>
                      </a:solidFill>
                    </a:lnB>
                  </a:tcPr>
                </a:tc>
              </a:tr>
              <a:tr h="699365">
                <a:tc>
                  <a:txBody>
                    <a:bodyPr/>
                    <a:lstStyle/>
                    <a:p>
                      <a:pPr algn="l">
                        <a:defRPr b="1" sz="2000">
                          <a:sym typeface="Helvetica Neue"/>
                        </a:defRPr>
                      </a:pPr>
                      <a:r>
                        <a:t>Set 1 (0&lt;D&lt;1</a:t>
                      </a:r>
                      <a:r>
                        <a:t>)</a:t>
                      </a:r>
                      <a:endParaRPr>
                        <a:latin typeface="Calibri"/>
                        <a:ea typeface="Calibri"/>
                        <a:cs typeface="Calibri"/>
                        <a:sym typeface="Calibri"/>
                      </a:endParaRPr>
                    </a:p>
                    <a:p>
                      <a:pPr algn="l">
                        <a:defRPr b="1" sz="2000">
                          <a:sym typeface="Helvetica Neue"/>
                        </a:defRPr>
                      </a:pPr>
                      <a:r>
                        <a:t>Number of patches</a:t>
                      </a:r>
                    </a:p>
                  </a:txBody>
                  <a:tcPr marL="45720" marR="45720" marT="45720" marB="45720" anchor="t" anchorCtr="0" horzOverflow="overflow">
                    <a:lnL w="12700">
                      <a:solidFill>
                        <a:srgbClr val="006FA1"/>
                      </a:solidFill>
                      <a:miter lim="400000"/>
                    </a:lnL>
                    <a:lnR w="12700">
                      <a:solidFill>
                        <a:srgbClr val="006FA1"/>
                      </a:solidFill>
                    </a:lnR>
                    <a:lnT w="12700">
                      <a:solidFill>
                        <a:srgbClr val="006FA1"/>
                      </a:solidFill>
                    </a:lnT>
                    <a:lnB w="12700">
                      <a:solidFill>
                        <a:srgbClr val="006FA1"/>
                      </a:solidFill>
                    </a:lnB>
                  </a:tcPr>
                </a:tc>
                <a:tc>
                  <a:txBody>
                    <a:bodyPr/>
                    <a:lstStyle/>
                    <a:p>
                      <a:pPr algn="l">
                        <a:defRPr sz="1800"/>
                      </a:pPr>
                      <a:r>
                        <a:rPr sz="2000">
                          <a:sym typeface="Helvetica Neue"/>
                        </a:rPr>
                        <a:t>100.000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a:defRPr sz="1800"/>
                      </a:pPr>
                      <a:r>
                        <a:rPr sz="2000">
                          <a:sym typeface="Helvetica Neue"/>
                        </a:rPr>
                        <a:t>20.000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a:defRPr sz="1800"/>
                      </a:pPr>
                      <a:r>
                        <a:rPr sz="2000">
                          <a:sym typeface="Helvetica Neue"/>
                        </a:rPr>
                        <a:t>-</a:t>
                      </a:r>
                    </a:p>
                  </a:txBody>
                  <a:tcPr marL="45720" marR="45720" marT="45720" marB="45720" anchor="t" anchorCtr="0" horzOverflow="overflow">
                    <a:lnL w="12700">
                      <a:solidFill>
                        <a:srgbClr val="006FA1"/>
                      </a:solidFill>
                    </a:lnL>
                    <a:lnR w="12700">
                      <a:solidFill>
                        <a:srgbClr val="006FA1"/>
                      </a:solidFill>
                      <a:miter lim="400000"/>
                    </a:lnR>
                    <a:lnT w="12700">
                      <a:solidFill>
                        <a:srgbClr val="006FA1"/>
                      </a:solidFill>
                    </a:lnT>
                    <a:lnB w="12700">
                      <a:solidFill>
                        <a:srgbClr val="006FA1"/>
                      </a:solidFill>
                    </a:lnB>
                  </a:tcPr>
                </a:tc>
              </a:tr>
              <a:tr h="735106">
                <a:tc>
                  <a:txBody>
                    <a:bodyPr/>
                    <a:lstStyle/>
                    <a:p>
                      <a:pPr algn="l">
                        <a:defRPr sz="1800"/>
                      </a:pPr>
                      <a:r>
                        <a:rPr b="1" sz="2000">
                          <a:sym typeface="Helvetica Neue"/>
                        </a:rPr>
                        <a:t>Set 2 (0.83&lt;D&lt;1)
Number of patches</a:t>
                      </a:r>
                    </a:p>
                  </a:txBody>
                  <a:tcPr marL="45720" marR="45720" marT="45720" marB="45720" anchor="t" anchorCtr="0" horzOverflow="overflow">
                    <a:lnL w="12700">
                      <a:solidFill>
                        <a:srgbClr val="006FA1"/>
                      </a:solidFill>
                      <a:miter lim="400000"/>
                    </a:lnL>
                    <a:lnR w="12700">
                      <a:solidFill>
                        <a:srgbClr val="006FA1"/>
                      </a:solidFill>
                    </a:lnR>
                    <a:lnT w="12700">
                      <a:solidFill>
                        <a:srgbClr val="006FA1"/>
                      </a:solidFill>
                    </a:lnT>
                    <a:lnB w="12700">
                      <a:solidFill>
                        <a:srgbClr val="006FA1"/>
                      </a:solidFill>
                      <a:miter lim="400000"/>
                    </a:lnB>
                  </a:tcPr>
                </a:tc>
                <a:tc>
                  <a:txBody>
                    <a:bodyPr/>
                    <a:lstStyle/>
                    <a:p>
                      <a:pPr algn="l">
                        <a:defRPr sz="1800"/>
                      </a:pPr>
                      <a:r>
                        <a:rPr sz="2000">
                          <a:sym typeface="Helvetica Neue"/>
                        </a:rPr>
                        <a:t>100.000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miter lim="400000"/>
                    </a:lnB>
                  </a:tcPr>
                </a:tc>
                <a:tc>
                  <a:txBody>
                    <a:bodyPr/>
                    <a:lstStyle/>
                    <a:p>
                      <a:pPr algn="l">
                        <a:defRPr sz="1800"/>
                      </a:pPr>
                      <a:r>
                        <a:rPr sz="2000">
                          <a:sym typeface="Helvetica Neue"/>
                        </a:rPr>
                        <a:t>20.000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miter lim="400000"/>
                    </a:lnB>
                  </a:tcPr>
                </a:tc>
                <a:tc>
                  <a:txBody>
                    <a:bodyPr/>
                    <a:lstStyle/>
                    <a:p>
                      <a:pPr algn="l">
                        <a:defRPr sz="1800"/>
                      </a:pPr>
                      <a:r>
                        <a:rPr sz="2000">
                          <a:sym typeface="Helvetica Neue"/>
                        </a:rPr>
                        <a:t>-</a:t>
                      </a:r>
                    </a:p>
                  </a:txBody>
                  <a:tcPr marL="45720" marR="45720" marT="45720" marB="45720" anchor="t" anchorCtr="0" horzOverflow="overflow">
                    <a:lnL w="12700">
                      <a:solidFill>
                        <a:srgbClr val="006FA1"/>
                      </a:solidFill>
                    </a:lnL>
                    <a:lnR w="12700">
                      <a:solidFill>
                        <a:srgbClr val="006FA1"/>
                      </a:solidFill>
                      <a:miter lim="400000"/>
                    </a:lnR>
                    <a:lnT w="12700">
                      <a:solidFill>
                        <a:srgbClr val="006FA1"/>
                      </a:solidFill>
                    </a:lnT>
                    <a:lnB w="12700">
                      <a:solidFill>
                        <a:srgbClr val="006FA1"/>
                      </a:solidFill>
                      <a:miter lim="400000"/>
                    </a:lnB>
                  </a:tcPr>
                </a:tc>
              </a:tr>
            </a:tbl>
          </a:graphicData>
        </a:graphic>
      </p:graphicFrame>
      <p:sp>
        <p:nvSpPr>
          <p:cNvPr id="405" name="TextBox 3"/>
          <p:cNvSpPr txBox="1"/>
          <p:nvPr/>
        </p:nvSpPr>
        <p:spPr>
          <a:xfrm>
            <a:off x="1665939" y="3383738"/>
            <a:ext cx="3016253" cy="831522"/>
          </a:xfrm>
          <a:prstGeom prst="rect">
            <a:avLst/>
          </a:prstGeom>
          <a:ln w="3175">
            <a:solidFill>
              <a:srgbClr val="D0CECE"/>
            </a:solidFill>
          </a:ln>
          <a:extLst>
            <a:ext uri="{C572A759-6A51-4108-AA02-DFA0A04FC94B}">
              <ma14:wrappingTextBoxFlag xmlns:ma14="http://schemas.microsoft.com/office/mac/drawingml/2011/main" val="1"/>
            </a:ext>
          </a:extLst>
        </p:spPr>
        <p:txBody>
          <a:bodyPr lIns="0" tIns="0" rIns="0" bIns="0">
            <a:spAutoFit/>
          </a:bodyPr>
          <a:lstStyle>
            <a:lvl1pPr defTabSz="685800">
              <a:defRPr sz="2000"/>
            </a:lvl1pPr>
          </a:lstStyle>
          <a:p>
            <a:pPr/>
            <a14:m>
              <m:oMathPara>
                <m:oMathParaPr>
                  <m:jc m:val="left"/>
                </m:oMathParaPr>
                <m:oMath>
                  <m:r>
                    <a:rPr xmlns:a="http://schemas.openxmlformats.org/drawingml/2006/main" sz="2400" i="1">
                      <a:solidFill>
                        <a:srgbClr val="000000"/>
                      </a:solidFill>
                      <a:latin typeface="Cambria Math" panose="02040503050406030204" pitchFamily="18" charset="0"/>
                    </a:rPr>
                    <m:t>𝑫</m:t>
                  </m:r>
                  <m:r>
                    <a:rPr xmlns:a="http://schemas.openxmlformats.org/drawingml/2006/main" sz="2400" i="1">
                      <a:solidFill>
                        <a:srgbClr val="000000"/>
                      </a:solidFill>
                      <a:latin typeface="Cambria Math" panose="02040503050406030204" pitchFamily="18" charset="0"/>
                    </a:rPr>
                    <m:t>=</m:t>
                  </m:r>
                  <m:f>
                    <m:fPr>
                      <m:ctrlPr>
                        <a:rPr xmlns:a="http://schemas.openxmlformats.org/drawingml/2006/main" sz="2400" i="1">
                          <a:solidFill>
                            <a:srgbClr val="000000"/>
                          </a:solidFill>
                          <a:latin typeface="Cambria Math" panose="02040503050406030204" pitchFamily="18" charset="0"/>
                        </a:rPr>
                      </m:ctrlPr>
                      <m:type m:val="bar"/>
                    </m:fPr>
                    <m:num>
                      <m:nary>
                        <m:naryPr>
                          <m:ctrlPr>
                            <a:rPr xmlns:a="http://schemas.openxmlformats.org/drawingml/2006/main" sz="2400" i="1">
                              <a:solidFill>
                                <a:srgbClr val="000000"/>
                              </a:solidFill>
                              <a:latin typeface="Cambria Math" panose="02040503050406030204" pitchFamily="18" charset="0"/>
                            </a:rPr>
                          </m:ctrlPr>
                          <m:chr m:val="∑"/>
                          <m:limLoc m:val="undOvr"/>
                          <m:grow m:val="0"/>
                          <m:subHide m:val="off"/>
                          <m:supHide m:val="off"/>
                        </m:naryPr>
                        <m:sub>
                          <m:r>
                            <a:rPr xmlns:a="http://schemas.openxmlformats.org/drawingml/2006/main" sz="2400" i="1">
                              <a:solidFill>
                                <a:srgbClr val="000000"/>
                              </a:solidFill>
                              <a:latin typeface="Cambria Math" panose="02040503050406030204" pitchFamily="18" charset="0"/>
                            </a:rPr>
                            <m:t>𝒊</m:t>
                          </m:r>
                          <m:r>
                            <a:rPr xmlns:a="http://schemas.openxmlformats.org/drawingml/2006/main" sz="2400" i="1">
                              <a:solidFill>
                                <a:srgbClr val="000000"/>
                              </a:solidFill>
                              <a:latin typeface="Cambria Math" panose="02040503050406030204" pitchFamily="18" charset="0"/>
                            </a:rPr>
                            <m:t>=</m:t>
                          </m:r>
                          <m:r>
                            <a:rPr xmlns:a="http://schemas.openxmlformats.org/drawingml/2006/main" sz="2400" i="1">
                              <a:solidFill>
                                <a:srgbClr val="000000"/>
                              </a:solidFill>
                              <a:latin typeface="Cambria Math" panose="02040503050406030204" pitchFamily="18" charset="0"/>
                            </a:rPr>
                            <m:t>𝟎</m:t>
                          </m:r>
                        </m:sub>
                        <m:sup>
                          <m:r>
                            <a:rPr xmlns:a="http://schemas.openxmlformats.org/drawingml/2006/main" sz="2400" i="1">
                              <a:solidFill>
                                <a:srgbClr val="000000"/>
                              </a:solidFill>
                              <a:latin typeface="Cambria Math" panose="02040503050406030204" pitchFamily="18" charset="0"/>
                            </a:rPr>
                            <m:t>𝒎</m:t>
                          </m:r>
                        </m:sup>
                        <m:e>
                          <m:nary>
                            <m:naryPr>
                              <m:ctrlPr>
                                <a:rPr xmlns:a="http://schemas.openxmlformats.org/drawingml/2006/main" sz="2400" i="1">
                                  <a:solidFill>
                                    <a:srgbClr val="000000"/>
                                  </a:solidFill>
                                  <a:latin typeface="Cambria Math" panose="02040503050406030204" pitchFamily="18" charset="0"/>
                                </a:rPr>
                              </m:ctrlPr>
                              <m:chr m:val="∑"/>
                              <m:limLoc m:val="undOvr"/>
                              <m:grow m:val="0"/>
                              <m:subHide m:val="off"/>
                              <m:supHide m:val="off"/>
                            </m:naryPr>
                            <m:sub>
                              <m:r>
                                <a:rPr xmlns:a="http://schemas.openxmlformats.org/drawingml/2006/main" sz="2400" i="1">
                                  <a:solidFill>
                                    <a:srgbClr val="000000"/>
                                  </a:solidFill>
                                  <a:latin typeface="Cambria Math" panose="02040503050406030204" pitchFamily="18" charset="0"/>
                                </a:rPr>
                                <m:t>𝒋</m:t>
                              </m:r>
                              <m:r>
                                <a:rPr xmlns:a="http://schemas.openxmlformats.org/drawingml/2006/main" sz="2400" i="1">
                                  <a:solidFill>
                                    <a:srgbClr val="000000"/>
                                  </a:solidFill>
                                  <a:latin typeface="Cambria Math" panose="02040503050406030204" pitchFamily="18" charset="0"/>
                                </a:rPr>
                                <m:t>=</m:t>
                              </m:r>
                              <m:r>
                                <a:rPr xmlns:a="http://schemas.openxmlformats.org/drawingml/2006/main" sz="2400" i="1">
                                  <a:solidFill>
                                    <a:srgbClr val="000000"/>
                                  </a:solidFill>
                                  <a:latin typeface="Cambria Math" panose="02040503050406030204" pitchFamily="18" charset="0"/>
                                </a:rPr>
                                <m:t>𝟎</m:t>
                              </m:r>
                            </m:sub>
                            <m:sup>
                              <m:r>
                                <a:rPr xmlns:a="http://schemas.openxmlformats.org/drawingml/2006/main" sz="2400" i="1">
                                  <a:solidFill>
                                    <a:srgbClr val="000000"/>
                                  </a:solidFill>
                                  <a:latin typeface="Cambria Math" panose="02040503050406030204" pitchFamily="18" charset="0"/>
                                </a:rPr>
                                <m:t>𝒏</m:t>
                              </m:r>
                            </m:sup>
                            <m:e>
                              <m:r>
                                <a:rPr xmlns:a="http://schemas.openxmlformats.org/drawingml/2006/main" sz="2400" i="1">
                                  <a:solidFill>
                                    <a:srgbClr val="000000"/>
                                  </a:solidFill>
                                  <a:latin typeface="Cambria Math" panose="02040503050406030204" pitchFamily="18" charset="0"/>
                                </a:rPr>
                                <m:t>𝑷</m:t>
                              </m:r>
                              <m:r>
                                <a:rPr xmlns:a="http://schemas.openxmlformats.org/drawingml/2006/main" sz="2400" i="1">
                                  <a:solidFill>
                                    <a:srgbClr val="000000"/>
                                  </a:solidFill>
                                  <a:latin typeface="Cambria Math" panose="02040503050406030204" pitchFamily="18" charset="0"/>
                                </a:rPr>
                                <m:t>(</m:t>
                              </m:r>
                              <m:r>
                                <a:rPr xmlns:a="http://schemas.openxmlformats.org/drawingml/2006/main" sz="2400" i="1">
                                  <a:solidFill>
                                    <a:srgbClr val="000000"/>
                                  </a:solidFill>
                                  <a:latin typeface="Cambria Math" panose="02040503050406030204" pitchFamily="18" charset="0"/>
                                </a:rPr>
                                <m:t>𝒊</m:t>
                              </m:r>
                              <m:r>
                                <a:rPr xmlns:a="http://schemas.openxmlformats.org/drawingml/2006/main" sz="2400" i="1">
                                  <a:solidFill>
                                    <a:srgbClr val="000000"/>
                                  </a:solidFill>
                                  <a:latin typeface="Cambria Math" panose="02040503050406030204" pitchFamily="18" charset="0"/>
                                </a:rPr>
                                <m:t>,</m:t>
                              </m:r>
                              <m:r>
                                <a:rPr xmlns:a="http://schemas.openxmlformats.org/drawingml/2006/main" sz="2400" i="1">
                                  <a:solidFill>
                                    <a:srgbClr val="000000"/>
                                  </a:solidFill>
                                  <a:latin typeface="Cambria Math" panose="02040503050406030204" pitchFamily="18" charset="0"/>
                                </a:rPr>
                                <m:t>𝒋</m:t>
                              </m:r>
                              <m:r>
                                <a:rPr xmlns:a="http://schemas.openxmlformats.org/drawingml/2006/main" sz="2400" i="1">
                                  <a:solidFill>
                                    <a:srgbClr val="000000"/>
                                  </a:solidFill>
                                  <a:latin typeface="Cambria Math" panose="02040503050406030204" pitchFamily="18" charset="0"/>
                                </a:rPr>
                                <m:t>)</m:t>
                              </m:r>
                            </m:e>
                          </m:nary>
                        </m:e>
                      </m:nary>
                    </m:num>
                    <m:den>
                      <m:r>
                        <a:rPr xmlns:a="http://schemas.openxmlformats.org/drawingml/2006/main" sz="2400" i="1">
                          <a:solidFill>
                            <a:srgbClr val="000000"/>
                          </a:solidFill>
                          <a:latin typeface="Cambria Math" panose="02040503050406030204" pitchFamily="18" charset="0"/>
                        </a:rPr>
                        <m:t>𝒎</m:t>
                      </m:r>
                      <m:r>
                        <a:rPr xmlns:a="http://schemas.openxmlformats.org/drawingml/2006/main" sz="2400" i="1">
                          <a:solidFill>
                            <a:srgbClr val="000000"/>
                          </a:solidFill>
                          <a:latin typeface="Cambria Math" panose="02040503050406030204" pitchFamily="18" charset="0"/>
                        </a:rPr>
                        <m:t>×</m:t>
                      </m:r>
                      <m:r>
                        <a:rPr xmlns:a="http://schemas.openxmlformats.org/drawingml/2006/main" sz="2400" i="1">
                          <a:solidFill>
                            <a:srgbClr val="000000"/>
                          </a:solidFill>
                          <a:latin typeface="Cambria Math" panose="02040503050406030204" pitchFamily="18" charset="0"/>
                        </a:rPr>
                        <m:t>𝒏</m:t>
                      </m:r>
                    </m:den>
                  </m:f>
                </m:oMath>
              </m:oMathPara>
            </a14:m>
          </a:p>
        </p:txBody>
      </p:sp>
      <p:sp>
        <p:nvSpPr>
          <p:cNvPr id="406" name="TextBox 10"/>
          <p:cNvSpPr txBox="1"/>
          <p:nvPr/>
        </p:nvSpPr>
        <p:spPr>
          <a:xfrm>
            <a:off x="5259256" y="3232669"/>
            <a:ext cx="2248794" cy="116314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defTabSz="685800">
              <a:defRPr sz="2000">
                <a:latin typeface="Calibri"/>
                <a:ea typeface="Calibri"/>
                <a:cs typeface="Calibri"/>
                <a:sym typeface="Calibri"/>
              </a:defRPr>
            </a:pPr>
            <a:r>
              <a:t>D	= density</a:t>
            </a:r>
          </a:p>
          <a:p>
            <a:pPr defTabSz="685800">
              <a:defRPr sz="2000">
                <a:latin typeface="Calibri"/>
                <a:ea typeface="Calibri"/>
                <a:cs typeface="Calibri"/>
                <a:sym typeface="Calibri"/>
              </a:defRPr>
            </a:pPr>
            <a:r>
              <a:t>P(i, j) 	= pixel value</a:t>
            </a:r>
          </a:p>
          <a:p>
            <a:pPr defTabSz="685800">
              <a:defRPr sz="2000">
                <a:latin typeface="Calibri"/>
                <a:ea typeface="Calibri"/>
                <a:cs typeface="Calibri"/>
                <a:sym typeface="Calibri"/>
              </a:defRPr>
            </a:pPr>
            <a:r>
              <a:t>m	= image height</a:t>
            </a:r>
          </a:p>
          <a:p>
            <a:pPr defTabSz="685800">
              <a:defRPr sz="2000">
                <a:latin typeface="Calibri"/>
                <a:ea typeface="Calibri"/>
                <a:cs typeface="Calibri"/>
                <a:sym typeface="Calibri"/>
              </a:defRPr>
            </a:pPr>
            <a:r>
              <a:t>n 	= image width</a:t>
            </a:r>
          </a:p>
        </p:txBody>
      </p:sp>
      <p:sp>
        <p:nvSpPr>
          <p:cNvPr id="407" name="Title 1"/>
          <p:cNvSpPr txBox="1"/>
          <p:nvPr>
            <p:ph type="title"/>
          </p:nvPr>
        </p:nvSpPr>
        <p:spPr>
          <a:xfrm>
            <a:off x="187529" y="16250"/>
            <a:ext cx="7707863" cy="488025"/>
          </a:xfrm>
          <a:prstGeom prst="rect">
            <a:avLst/>
          </a:prstGeom>
        </p:spPr>
        <p:txBody>
          <a:bodyPr/>
          <a:lstStyle>
            <a:lvl1pPr>
              <a:defRPr sz="2800"/>
            </a:lvl1pPr>
          </a:lstStyle>
          <a:p>
            <a:pPr/>
            <a:r>
              <a:t>FCN training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Text Placeholder 2"/>
          <p:cNvSpPr txBox="1"/>
          <p:nvPr>
            <p:ph type="body" sz="quarter" idx="1"/>
          </p:nvPr>
        </p:nvSpPr>
        <p:spPr>
          <a:xfrm>
            <a:off x="1603375" y="2571750"/>
            <a:ext cx="2913064" cy="933450"/>
          </a:xfrm>
          <a:prstGeom prst="rect">
            <a:avLst/>
          </a:prstGeom>
        </p:spPr>
        <p:txBody>
          <a:bodyPr/>
          <a:lstStyle>
            <a:lvl1pPr>
              <a:spcBef>
                <a:spcPts val="400"/>
              </a:spcBef>
              <a:defRPr sz="1800"/>
            </a:lvl1pPr>
          </a:lstStyle>
          <a:p>
            <a:pPr/>
            <a:r>
              <a:t>introduction</a:t>
            </a:r>
          </a:p>
        </p:txBody>
      </p:sp>
      <p:pic>
        <p:nvPicPr>
          <p:cNvPr id="195" name="Picture 2" descr="Picture 2"/>
          <p:cNvPicPr>
            <a:picLocks noChangeAspect="1"/>
          </p:cNvPicPr>
          <p:nvPr/>
        </p:nvPicPr>
        <p:blipFill>
          <a:blip r:embed="rId3">
            <a:extLst/>
          </a:blip>
          <a:srcRect l="20118" t="25423" r="20487" b="11031"/>
          <a:stretch>
            <a:fillRect/>
          </a:stretch>
        </p:blipFill>
        <p:spPr>
          <a:xfrm>
            <a:off x="4665662" y="947473"/>
            <a:ext cx="3274572" cy="2557728"/>
          </a:xfrm>
          <a:prstGeom prst="rect">
            <a:avLst/>
          </a:prstGeom>
          <a:ln w="44450">
            <a:solidFill>
              <a:srgbClr val="FFFFFF"/>
            </a:solidFill>
          </a:ln>
          <a:effectLst>
            <a:outerShdw sx="100000" sy="100000" kx="0" ky="0" algn="b" rotWithShape="0" blurRad="50800" dist="25400" dir="2700000">
              <a:srgbClr val="000000">
                <a:alpha val="36000"/>
              </a:srgbClr>
            </a:outerShdw>
          </a:effectLst>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411" name="Table 1"/>
          <p:cNvGraphicFramePr/>
          <p:nvPr/>
        </p:nvGraphicFramePr>
        <p:xfrm>
          <a:off x="1830921" y="2008729"/>
          <a:ext cx="6208779" cy="165878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2065359"/>
                <a:gridCol w="1852659"/>
                <a:gridCol w="1650810"/>
              </a:tblGrid>
              <a:tr h="405169">
                <a:tc>
                  <a:txBody>
                    <a:bodyPr/>
                    <a:lstStyle/>
                    <a:p>
                      <a:pPr algn="l" defTabSz="685800">
                        <a:defRPr sz="2400">
                          <a:latin typeface="Calibri"/>
                          <a:ea typeface="Calibri"/>
                          <a:cs typeface="Calibri"/>
                          <a:sym typeface="Calibri"/>
                        </a:defRPr>
                      </a:pP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Main text F1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Side text F1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30569">
                <a:tc>
                  <a:txBody>
                    <a:bodyPr/>
                    <a:lstStyle/>
                    <a:p>
                      <a:pPr algn="l" defTabSz="685800">
                        <a:defRPr sz="1800"/>
                      </a:pPr>
                      <a:r>
                        <a:rPr sz="2400">
                          <a:latin typeface="Calibri"/>
                          <a:ea typeface="Calibri"/>
                          <a:cs typeface="Calibri"/>
                          <a:sym typeface="Calibri"/>
                        </a:rPr>
                        <a:t>FCN with set 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0.90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0.68</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05169">
                <a:tc>
                  <a:txBody>
                    <a:bodyPr/>
                    <a:lstStyle/>
                    <a:p>
                      <a:pPr algn="l" defTabSz="685800">
                        <a:defRPr sz="1800"/>
                      </a:pPr>
                      <a:r>
                        <a:rPr sz="2400">
                          <a:latin typeface="Calibri"/>
                          <a:ea typeface="Calibri"/>
                          <a:cs typeface="Calibri"/>
                          <a:sym typeface="Calibri"/>
                        </a:rPr>
                        <a:t>FCN with set 2</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0.95</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0.80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05169">
                <a:tc>
                  <a:txBody>
                    <a:bodyPr/>
                    <a:lstStyle/>
                    <a:p>
                      <a:pPr algn="l" defTabSz="685800">
                        <a:defRPr sz="1800"/>
                      </a:pPr>
                      <a:r>
                        <a:rPr sz="2400">
                          <a:latin typeface="Calibri"/>
                          <a:ea typeface="Calibri"/>
                          <a:cs typeface="Calibri"/>
                          <a:sym typeface="Calibri"/>
                        </a:rPr>
                        <a:t>Bukhari et al</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0.95</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0.95</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bl>
          </a:graphicData>
        </a:graphic>
      </p:graphicFrame>
      <p:sp>
        <p:nvSpPr>
          <p:cNvPr id="412" name="Rectangle 2"/>
          <p:cNvSpPr txBox="1"/>
          <p:nvPr/>
        </p:nvSpPr>
        <p:spPr>
          <a:xfrm>
            <a:off x="2868949" y="1267791"/>
            <a:ext cx="3406102" cy="36961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Page segmentation results</a:t>
            </a:r>
          </a:p>
        </p:txBody>
      </p:sp>
      <p:sp>
        <p:nvSpPr>
          <p:cNvPr id="413"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7"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18" name="Picture 6" descr="Picture 6"/>
          <p:cNvPicPr>
            <a:picLocks noChangeAspect="1"/>
          </p:cNvPicPr>
          <p:nvPr/>
        </p:nvPicPr>
        <p:blipFill>
          <a:blip r:embed="rId3">
            <a:extLst/>
          </a:blip>
          <a:srcRect l="0" t="0" r="0" b="0"/>
          <a:stretch>
            <a:fillRect/>
          </a:stretch>
        </p:blipFill>
        <p:spPr>
          <a:xfrm>
            <a:off x="325141" y="825166"/>
            <a:ext cx="2565352" cy="3420469"/>
          </a:xfrm>
          <a:prstGeom prst="rect">
            <a:avLst/>
          </a:prstGeom>
          <a:ln w="6350">
            <a:solidFill>
              <a:schemeClr val="accent5">
                <a:satOff val="-2035"/>
                <a:lumOff val="34313"/>
              </a:schemeClr>
            </a:solidFill>
            <a:miter lim="400000"/>
          </a:ln>
        </p:spPr>
      </p:pic>
      <p:pic>
        <p:nvPicPr>
          <p:cNvPr id="419" name="Picture 7" descr="Picture 7"/>
          <p:cNvPicPr>
            <a:picLocks noChangeAspect="1"/>
          </p:cNvPicPr>
          <p:nvPr/>
        </p:nvPicPr>
        <p:blipFill>
          <a:blip r:embed="rId4">
            <a:extLst/>
          </a:blip>
          <a:srcRect l="3419" t="0" r="2052" b="4304"/>
          <a:stretch>
            <a:fillRect/>
          </a:stretch>
        </p:blipFill>
        <p:spPr>
          <a:xfrm>
            <a:off x="3094275" y="825166"/>
            <a:ext cx="2764005" cy="3420746"/>
          </a:xfrm>
          <a:prstGeom prst="rect">
            <a:avLst/>
          </a:prstGeom>
          <a:ln w="6350">
            <a:solidFill>
              <a:schemeClr val="accent5">
                <a:satOff val="-2035"/>
                <a:lumOff val="34313"/>
              </a:schemeClr>
            </a:solidFill>
            <a:miter lim="400000"/>
          </a:ln>
        </p:spPr>
      </p:pic>
      <p:sp>
        <p:nvSpPr>
          <p:cNvPr id="420" name="Rectangle 8"/>
          <p:cNvSpPr txBox="1"/>
          <p:nvPr/>
        </p:nvSpPr>
        <p:spPr>
          <a:xfrm>
            <a:off x="1379789" y="361721"/>
            <a:ext cx="372811" cy="257939"/>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FCN</a:t>
            </a:r>
          </a:p>
        </p:txBody>
      </p:sp>
      <p:sp>
        <p:nvSpPr>
          <p:cNvPr id="421" name="Rectangle 9"/>
          <p:cNvSpPr txBox="1"/>
          <p:nvPr/>
        </p:nvSpPr>
        <p:spPr>
          <a:xfrm>
            <a:off x="3836260" y="361720"/>
            <a:ext cx="1013516"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Bukhari et al</a:t>
            </a:r>
          </a:p>
        </p:txBody>
      </p:sp>
      <p:pic>
        <p:nvPicPr>
          <p:cNvPr id="422" name="Picture 1" descr="Picture 1"/>
          <p:cNvPicPr>
            <a:picLocks noChangeAspect="1"/>
          </p:cNvPicPr>
          <p:nvPr/>
        </p:nvPicPr>
        <p:blipFill>
          <a:blip r:embed="rId5">
            <a:extLst/>
          </a:blip>
          <a:srcRect l="3382" t="0" r="1765" b="5313"/>
          <a:stretch>
            <a:fillRect/>
          </a:stretch>
        </p:blipFill>
        <p:spPr>
          <a:xfrm>
            <a:off x="6061847" y="827024"/>
            <a:ext cx="2802969" cy="3420650"/>
          </a:xfrm>
          <a:prstGeom prst="rect">
            <a:avLst/>
          </a:prstGeom>
          <a:ln w="6350">
            <a:solidFill>
              <a:schemeClr val="accent5">
                <a:satOff val="-2035"/>
                <a:lumOff val="34313"/>
              </a:schemeClr>
            </a:solidFill>
            <a:miter lim="400000"/>
          </a:ln>
        </p:spPr>
      </p:pic>
      <p:sp>
        <p:nvSpPr>
          <p:cNvPr id="423" name="Rectangle 9"/>
          <p:cNvSpPr txBox="1"/>
          <p:nvPr/>
        </p:nvSpPr>
        <p:spPr>
          <a:xfrm>
            <a:off x="6738589" y="215671"/>
            <a:ext cx="1145563" cy="486539"/>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lgn="just" defTabSz="685800">
              <a:defRPr>
                <a:latin typeface="Calibri"/>
                <a:ea typeface="Calibri"/>
                <a:cs typeface="Calibri"/>
                <a:sym typeface="Calibri"/>
              </a:defRPr>
            </a:pPr>
            <a:r>
              <a:t>Bukhari et al</a:t>
            </a:r>
          </a:p>
          <a:p>
            <a:pPr algn="just" defTabSz="685800">
              <a:defRPr>
                <a:latin typeface="Calibri"/>
                <a:ea typeface="Calibri"/>
                <a:cs typeface="Calibri"/>
                <a:sym typeface="Calibri"/>
              </a:defRPr>
            </a:pPr>
            <a:r>
              <a:t>postprocessed</a:t>
            </a:r>
          </a:p>
        </p:txBody>
      </p:sp>
      <p:sp>
        <p:nvSpPr>
          <p:cNvPr id="424" name="Predicts one page in ~15 seconds"/>
          <p:cNvSpPr txBox="1"/>
          <p:nvPr/>
        </p:nvSpPr>
        <p:spPr>
          <a:xfrm>
            <a:off x="275849" y="4240680"/>
            <a:ext cx="2704634" cy="27799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914400">
              <a:lnSpc>
                <a:spcPct val="90000"/>
              </a:lnSpc>
              <a:spcBef>
                <a:spcPts val="1000"/>
              </a:spcBef>
              <a:defRPr sz="1500">
                <a:latin typeface="Calibri"/>
                <a:ea typeface="Calibri"/>
                <a:cs typeface="Calibri"/>
                <a:sym typeface="Calibri"/>
              </a:defRPr>
            </a:lvl1pPr>
          </a:lstStyle>
          <a:p>
            <a:pPr/>
            <a:r>
              <a:t>Predicts one page in ~15 seconds</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8" name="Text Placeholder 2"/>
          <p:cNvSpPr txBox="1"/>
          <p:nvPr>
            <p:ph type="body" sz="quarter" idx="1"/>
          </p:nvPr>
        </p:nvSpPr>
        <p:spPr>
          <a:xfrm>
            <a:off x="652195" y="2540541"/>
            <a:ext cx="3926660" cy="1251750"/>
          </a:xfrm>
          <a:prstGeom prst="rect">
            <a:avLst/>
          </a:prstGeom>
        </p:spPr>
        <p:txBody>
          <a:bodyPr/>
          <a:lstStyle/>
          <a:p>
            <a:pPr>
              <a:spcBef>
                <a:spcPts val="400"/>
              </a:spcBef>
              <a:defRPr sz="1800"/>
            </a:pPr>
            <a:r>
              <a:t>page segmentation </a:t>
            </a:r>
          </a:p>
          <a:p>
            <a:pPr>
              <a:spcBef>
                <a:spcPts val="400"/>
              </a:spcBef>
              <a:defRPr sz="1800"/>
            </a:pPr>
            <a:r>
              <a:t>competition</a:t>
            </a:r>
          </a:p>
        </p:txBody>
      </p:sp>
      <p:pic>
        <p:nvPicPr>
          <p:cNvPr id="429" name="Image" descr="Image"/>
          <p:cNvPicPr>
            <a:picLocks noChangeAspect="1"/>
          </p:cNvPicPr>
          <p:nvPr/>
        </p:nvPicPr>
        <p:blipFill>
          <a:blip r:embed="rId3">
            <a:extLst/>
          </a:blip>
          <a:stretch>
            <a:fillRect/>
          </a:stretch>
        </p:blipFill>
        <p:spPr>
          <a:xfrm>
            <a:off x="4665265" y="1707284"/>
            <a:ext cx="3810001" cy="1728933"/>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4" name="ICFHR 2018 Competition on Arabic Scientific Manuscripts"/>
          <p:cNvSpPr txBox="1"/>
          <p:nvPr/>
        </p:nvSpPr>
        <p:spPr>
          <a:xfrm>
            <a:off x="623609" y="92799"/>
            <a:ext cx="7896782"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85000"/>
              </a:lnSpc>
              <a:defRPr b="0" sz="2400">
                <a:latin typeface="Arial"/>
                <a:ea typeface="Arial"/>
                <a:cs typeface="Arial"/>
                <a:sym typeface="Arial"/>
              </a:defRPr>
            </a:lvl1pPr>
          </a:lstStyle>
          <a:p>
            <a:pPr/>
            <a:r>
              <a:t>ICFHR 2018 Competition on Arabic Scientific Manuscripts</a:t>
            </a:r>
          </a:p>
        </p:txBody>
      </p:sp>
      <p:pic>
        <p:nvPicPr>
          <p:cNvPr id="435" name="Image" descr="Image"/>
          <p:cNvPicPr>
            <a:picLocks noChangeAspect="1"/>
          </p:cNvPicPr>
          <p:nvPr/>
        </p:nvPicPr>
        <p:blipFill>
          <a:blip r:embed="rId3">
            <a:extLst/>
          </a:blip>
          <a:stretch>
            <a:fillRect/>
          </a:stretch>
        </p:blipFill>
        <p:spPr>
          <a:xfrm>
            <a:off x="573237" y="600111"/>
            <a:ext cx="7997526" cy="4103994"/>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9" name="Slide Number"/>
          <p:cNvSpPr txBox="1"/>
          <p:nvPr>
            <p:ph type="sldNum" sz="quarter" idx="2"/>
          </p:nvPr>
        </p:nvSpPr>
        <p:spPr>
          <a:xfrm>
            <a:off x="114545" y="4862613"/>
            <a:ext cx="210469"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40" name="Image" descr="Image"/>
          <p:cNvPicPr>
            <a:picLocks noChangeAspect="1"/>
          </p:cNvPicPr>
          <p:nvPr/>
        </p:nvPicPr>
        <p:blipFill>
          <a:blip r:embed="rId3">
            <a:extLst/>
          </a:blip>
          <a:stretch>
            <a:fillRect/>
          </a:stretch>
        </p:blipFill>
        <p:spPr>
          <a:xfrm>
            <a:off x="1455547" y="666750"/>
            <a:ext cx="5784438" cy="3810000"/>
          </a:xfrm>
          <a:prstGeom prst="rect">
            <a:avLst/>
          </a:prstGeom>
          <a:ln w="12700">
            <a:miter lim="400000"/>
          </a:ln>
        </p:spPr>
      </p:pic>
      <p:sp>
        <p:nvSpPr>
          <p:cNvPr id="441" name="ICFHR 2018 Competition on Arabic Scientific Manuscripts"/>
          <p:cNvSpPr txBox="1"/>
          <p:nvPr/>
        </p:nvSpPr>
        <p:spPr>
          <a:xfrm>
            <a:off x="623609" y="284296"/>
            <a:ext cx="7896782"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85000"/>
              </a:lnSpc>
              <a:defRPr b="0" sz="2400">
                <a:latin typeface="Arial"/>
                <a:ea typeface="Arial"/>
                <a:cs typeface="Arial"/>
                <a:sym typeface="Arial"/>
              </a:defRPr>
            </a:lvl1pPr>
          </a:lstStyle>
          <a:p>
            <a:pPr/>
            <a:r>
              <a:t>ICFHR 2018 Competition on Arabic Scientific Manuscripts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5" name="Text Placeholder 2"/>
          <p:cNvSpPr txBox="1"/>
          <p:nvPr>
            <p:ph type="body" sz="quarter" idx="1"/>
          </p:nvPr>
        </p:nvSpPr>
        <p:spPr>
          <a:xfrm>
            <a:off x="1565275" y="2571750"/>
            <a:ext cx="2913064" cy="933450"/>
          </a:xfrm>
          <a:prstGeom prst="rect">
            <a:avLst/>
          </a:prstGeom>
        </p:spPr>
        <p:txBody>
          <a:bodyPr/>
          <a:lstStyle>
            <a:lvl1pPr>
              <a:spcBef>
                <a:spcPts val="400"/>
              </a:spcBef>
              <a:defRPr sz="1800"/>
            </a:lvl1pPr>
          </a:lstStyle>
          <a:p>
            <a:pPr/>
            <a:r>
              <a:t>text line segmentation</a:t>
            </a:r>
          </a:p>
        </p:txBody>
      </p:sp>
      <p:pic>
        <p:nvPicPr>
          <p:cNvPr id="446" name="Picture 3" descr="Picture 3"/>
          <p:cNvPicPr>
            <a:picLocks noChangeAspect="1"/>
          </p:cNvPicPr>
          <p:nvPr/>
        </p:nvPicPr>
        <p:blipFill>
          <a:blip r:embed="rId3">
            <a:extLst/>
          </a:blip>
          <a:stretch>
            <a:fillRect/>
          </a:stretch>
        </p:blipFill>
        <p:spPr>
          <a:xfrm>
            <a:off x="4516437" y="1524953"/>
            <a:ext cx="1980248" cy="1980247"/>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0" name="Slide Number"/>
          <p:cNvSpPr txBox="1"/>
          <p:nvPr>
            <p:ph type="sldNum" sz="quarter" idx="4294967295"/>
          </p:nvPr>
        </p:nvSpPr>
        <p:spPr>
          <a:xfrm>
            <a:off x="108654" y="4862613"/>
            <a:ext cx="210469" cy="197384"/>
          </a:xfrm>
          <a:prstGeom prst="rect">
            <a:avLst/>
          </a:prstGeom>
          <a:extLst>
            <a:ext uri="{C572A759-6A51-4108-AA02-DFA0A04FC94B}">
              <ma14:wrappingTextBoxFlag xmlns:ma14="http://schemas.microsoft.com/office/mac/drawingml/2011/main" val="1"/>
            </a:ext>
          </a:extLst>
        </p:spPr>
        <p:txBody>
          <a:bodyPr/>
          <a:lstStyle>
            <a:lvl1pPr algn="l"/>
          </a:lstStyle>
          <a:p>
            <a:pPr/>
            <a:fld id="{86CB4B4D-7CA3-9044-876B-883B54F8677D}" type="slidenum"/>
          </a:p>
        </p:txBody>
      </p:sp>
      <p:pic>
        <p:nvPicPr>
          <p:cNvPr id="451" name="e-codices_fmb-cb-0055_0032r_max.png" descr="e-codices_fmb-cb-0055_0032r_max.png"/>
          <p:cNvPicPr>
            <a:picLocks noChangeAspect="1"/>
          </p:cNvPicPr>
          <p:nvPr/>
        </p:nvPicPr>
        <p:blipFill>
          <a:blip r:embed="rId3">
            <a:extLst/>
          </a:blip>
          <a:srcRect l="0" t="0" r="0" b="56587"/>
          <a:stretch>
            <a:fillRect/>
          </a:stretch>
        </p:blipFill>
        <p:spPr>
          <a:xfrm>
            <a:off x="6143384" y="374533"/>
            <a:ext cx="2936512" cy="2159001"/>
          </a:xfrm>
          <a:prstGeom prst="rect">
            <a:avLst/>
          </a:prstGeom>
          <a:ln w="6350">
            <a:solidFill>
              <a:srgbClr val="006FA1"/>
            </a:solidFill>
            <a:miter lim="400000"/>
          </a:ln>
        </p:spPr>
      </p:pic>
      <p:pic>
        <p:nvPicPr>
          <p:cNvPr id="452" name="e-codices_fmb-cb-0055_0032r_max.jpeg" descr="e-codices_fmb-cb-0055_0032r_max.jpeg"/>
          <p:cNvPicPr>
            <a:picLocks noChangeAspect="1"/>
          </p:cNvPicPr>
          <p:nvPr/>
        </p:nvPicPr>
        <p:blipFill>
          <a:blip r:embed="rId4">
            <a:extLst/>
          </a:blip>
          <a:srcRect l="0" t="0" r="0" b="56491"/>
          <a:stretch>
            <a:fillRect/>
          </a:stretch>
        </p:blipFill>
        <p:spPr>
          <a:xfrm>
            <a:off x="10621" y="1492250"/>
            <a:ext cx="2930033" cy="2159000"/>
          </a:xfrm>
          <a:prstGeom prst="rect">
            <a:avLst/>
          </a:prstGeom>
          <a:ln w="6350">
            <a:solidFill>
              <a:srgbClr val="006FA1"/>
            </a:solidFill>
            <a:miter lim="400000"/>
          </a:ln>
        </p:spPr>
      </p:pic>
      <p:pic>
        <p:nvPicPr>
          <p:cNvPr id="453" name="e-codices_fmb-cb-0055_0032r_max.jpeg" descr="e-codices_fmb-cb-0055_0032r_max.jpeg"/>
          <p:cNvPicPr>
            <a:picLocks noChangeAspect="1"/>
          </p:cNvPicPr>
          <p:nvPr/>
        </p:nvPicPr>
        <p:blipFill>
          <a:blip r:embed="rId5">
            <a:extLst/>
          </a:blip>
          <a:srcRect l="0" t="0" r="0" b="56077"/>
          <a:stretch>
            <a:fillRect/>
          </a:stretch>
        </p:blipFill>
        <p:spPr>
          <a:xfrm>
            <a:off x="3168914" y="383513"/>
            <a:ext cx="2902370" cy="2159001"/>
          </a:xfrm>
          <a:prstGeom prst="rect">
            <a:avLst/>
          </a:prstGeom>
          <a:ln w="6350">
            <a:solidFill>
              <a:srgbClr val="006FA1"/>
            </a:solidFill>
            <a:miter lim="400000"/>
          </a:ln>
        </p:spPr>
      </p:pic>
      <p:pic>
        <p:nvPicPr>
          <p:cNvPr id="454" name="e-codices_fmb-cb-0055_0032r_max.png" descr="e-codices_fmb-cb-0055_0032r_max.png"/>
          <p:cNvPicPr>
            <a:picLocks noChangeAspect="1"/>
          </p:cNvPicPr>
          <p:nvPr/>
        </p:nvPicPr>
        <p:blipFill>
          <a:blip r:embed="rId6">
            <a:extLst/>
          </a:blip>
          <a:srcRect l="0" t="0" r="0" b="56517"/>
          <a:stretch>
            <a:fillRect/>
          </a:stretch>
        </p:blipFill>
        <p:spPr>
          <a:xfrm>
            <a:off x="6140209" y="2601631"/>
            <a:ext cx="2943021" cy="2167278"/>
          </a:xfrm>
          <a:prstGeom prst="rect">
            <a:avLst/>
          </a:prstGeom>
          <a:ln w="6350">
            <a:solidFill>
              <a:srgbClr val="006FA1"/>
            </a:solidFill>
            <a:miter lim="400000"/>
          </a:ln>
        </p:spPr>
      </p:pic>
      <p:pic>
        <p:nvPicPr>
          <p:cNvPr id="455" name="e-codices_fmb-cb-0055_0032r_max 2.jpeg" descr="e-codices_fmb-cb-0055_0032r_max 2.jpeg"/>
          <p:cNvPicPr>
            <a:picLocks noChangeAspect="1"/>
          </p:cNvPicPr>
          <p:nvPr/>
        </p:nvPicPr>
        <p:blipFill>
          <a:blip r:embed="rId7">
            <a:extLst/>
          </a:blip>
          <a:srcRect l="0" t="0" r="0" b="56629"/>
          <a:stretch>
            <a:fillRect/>
          </a:stretch>
        </p:blipFill>
        <p:spPr>
          <a:xfrm>
            <a:off x="3168914" y="2628371"/>
            <a:ext cx="2902219" cy="2131756"/>
          </a:xfrm>
          <a:prstGeom prst="rect">
            <a:avLst/>
          </a:prstGeom>
          <a:ln w="6350">
            <a:solidFill>
              <a:srgbClr val="006FA1"/>
            </a:solidFill>
            <a:miter lim="400000"/>
          </a:ln>
        </p:spPr>
      </p:pic>
      <p:sp>
        <p:nvSpPr>
          <p:cNvPr id="456" name="Rectangle 9"/>
          <p:cNvSpPr txBox="1"/>
          <p:nvPr/>
        </p:nvSpPr>
        <p:spPr>
          <a:xfrm>
            <a:off x="4068467" y="124216"/>
            <a:ext cx="801336"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Detection</a:t>
            </a:r>
          </a:p>
        </p:txBody>
      </p:sp>
      <p:sp>
        <p:nvSpPr>
          <p:cNvPr id="457" name="Rectangle 9"/>
          <p:cNvSpPr txBox="1"/>
          <p:nvPr/>
        </p:nvSpPr>
        <p:spPr>
          <a:xfrm>
            <a:off x="7090231" y="124216"/>
            <a:ext cx="829118"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Extraction</a:t>
            </a:r>
          </a:p>
        </p:txBody>
      </p:sp>
      <p:sp>
        <p:nvSpPr>
          <p:cNvPr id="458" name="Rectangle 9"/>
          <p:cNvSpPr txBox="1"/>
          <p:nvPr/>
        </p:nvSpPr>
        <p:spPr>
          <a:xfrm>
            <a:off x="1003360" y="1156253"/>
            <a:ext cx="476557"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Input</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2" name="Text Placeholder 2"/>
          <p:cNvSpPr txBox="1"/>
          <p:nvPr>
            <p:ph type="body" sz="quarter" idx="1"/>
          </p:nvPr>
        </p:nvSpPr>
        <p:spPr>
          <a:xfrm>
            <a:off x="125618" y="1869565"/>
            <a:ext cx="5405087" cy="1735111"/>
          </a:xfrm>
          <a:prstGeom prst="rect">
            <a:avLst/>
          </a:prstGeom>
        </p:spPr>
        <p:txBody>
          <a:bodyPr/>
          <a:lstStyle/>
          <a:p>
            <a:pPr>
              <a:spcBef>
                <a:spcPts val="400"/>
              </a:spcBef>
              <a:defRPr sz="1800"/>
            </a:pPr>
            <a:r>
              <a:t>text line detection</a:t>
            </a:r>
          </a:p>
          <a:p>
            <a:pPr>
              <a:spcBef>
                <a:spcPts val="400"/>
              </a:spcBef>
              <a:defRPr sz="1800"/>
            </a:pPr>
            <a:r>
              <a:t>using </a:t>
            </a:r>
          </a:p>
          <a:p>
            <a:pPr>
              <a:spcBef>
                <a:spcPts val="400"/>
              </a:spcBef>
              <a:defRPr sz="1800"/>
            </a:pPr>
            <a:r>
              <a:t>fully convolutional network</a:t>
            </a:r>
          </a:p>
        </p:txBody>
      </p:sp>
      <p:grpSp>
        <p:nvGrpSpPr>
          <p:cNvPr id="465" name="Group"/>
          <p:cNvGrpSpPr/>
          <p:nvPr/>
        </p:nvGrpSpPr>
        <p:grpSpPr>
          <a:xfrm>
            <a:off x="5695413" y="1022620"/>
            <a:ext cx="2743201" cy="3429001"/>
            <a:chOff x="0" y="0"/>
            <a:chExt cx="2743200" cy="3429000"/>
          </a:xfrm>
        </p:grpSpPr>
        <p:pic>
          <p:nvPicPr>
            <p:cNvPr id="463" name="book1_page6.jpeg" descr="book1_page6.jpeg"/>
            <p:cNvPicPr>
              <a:picLocks noChangeAspect="1"/>
            </p:cNvPicPr>
            <p:nvPr/>
          </p:nvPicPr>
          <p:blipFill>
            <a:blip r:embed="rId3">
              <a:extLst/>
            </a:blip>
            <a:stretch>
              <a:fillRect/>
            </a:stretch>
          </p:blipFill>
          <p:spPr>
            <a:xfrm>
              <a:off x="0" y="0"/>
              <a:ext cx="2743200" cy="3429000"/>
            </a:xfrm>
            <a:prstGeom prst="rect">
              <a:avLst/>
            </a:prstGeom>
            <a:ln w="12700" cap="flat">
              <a:noFill/>
              <a:miter lim="400000"/>
            </a:ln>
            <a:effectLst/>
          </p:spPr>
        </p:pic>
        <p:pic>
          <p:nvPicPr>
            <p:cNvPr id="464" name="Image" descr="Image"/>
            <p:cNvPicPr>
              <a:picLocks noChangeAspect="1"/>
            </p:cNvPicPr>
            <p:nvPr/>
          </p:nvPicPr>
          <p:blipFill>
            <a:blip r:embed="rId4">
              <a:extLst/>
            </a:blip>
            <a:srcRect l="109" t="27" r="1350" b="2093"/>
            <a:stretch>
              <a:fillRect/>
            </a:stretch>
          </p:blipFill>
          <p:spPr>
            <a:xfrm>
              <a:off x="963" y="953"/>
              <a:ext cx="2707172" cy="3356252"/>
            </a:xfrm>
            <a:custGeom>
              <a:avLst/>
              <a:gdLst/>
              <a:ahLst/>
              <a:cxnLst>
                <a:cxn ang="0">
                  <a:pos x="wd2" y="hd2"/>
                </a:cxn>
                <a:cxn ang="5400000">
                  <a:pos x="wd2" y="hd2"/>
                </a:cxn>
                <a:cxn ang="10800000">
                  <a:pos x="wd2" y="hd2"/>
                </a:cxn>
                <a:cxn ang="16200000">
                  <a:pos x="wd2" y="hd2"/>
                </a:cxn>
              </a:cxnLst>
              <a:rect l="0" t="0" r="r" b="b"/>
              <a:pathLst>
                <a:path w="21561" h="21559" fill="norm" stroke="1" extrusionOk="0">
                  <a:moveTo>
                    <a:pt x="67" y="0"/>
                  </a:moveTo>
                  <a:cubicBezTo>
                    <a:pt x="67" y="0"/>
                    <a:pt x="68" y="30"/>
                    <a:pt x="67" y="31"/>
                  </a:cubicBezTo>
                  <a:cubicBezTo>
                    <a:pt x="69" y="28"/>
                    <a:pt x="69" y="25"/>
                    <a:pt x="70" y="23"/>
                  </a:cubicBezTo>
                  <a:cubicBezTo>
                    <a:pt x="70" y="22"/>
                    <a:pt x="68" y="0"/>
                    <a:pt x="67" y="0"/>
                  </a:cubicBezTo>
                  <a:close/>
                  <a:moveTo>
                    <a:pt x="12799" y="974"/>
                  </a:moveTo>
                  <a:lnTo>
                    <a:pt x="10046" y="1027"/>
                  </a:lnTo>
                  <a:cubicBezTo>
                    <a:pt x="10048" y="1034"/>
                    <a:pt x="10053" y="1040"/>
                    <a:pt x="10062" y="1048"/>
                  </a:cubicBezTo>
                  <a:cubicBezTo>
                    <a:pt x="10071" y="1055"/>
                    <a:pt x="10088" y="1061"/>
                    <a:pt x="10119" y="1066"/>
                  </a:cubicBezTo>
                  <a:cubicBezTo>
                    <a:pt x="10150" y="1070"/>
                    <a:pt x="10192" y="1076"/>
                    <a:pt x="10248" y="1078"/>
                  </a:cubicBezTo>
                  <a:cubicBezTo>
                    <a:pt x="10361" y="1083"/>
                    <a:pt x="10529" y="1082"/>
                    <a:pt x="10767" y="1078"/>
                  </a:cubicBezTo>
                  <a:cubicBezTo>
                    <a:pt x="11042" y="1074"/>
                    <a:pt x="11309" y="1076"/>
                    <a:pt x="11570" y="1081"/>
                  </a:cubicBezTo>
                  <a:cubicBezTo>
                    <a:pt x="11581" y="1081"/>
                    <a:pt x="11590" y="1081"/>
                    <a:pt x="11601" y="1081"/>
                  </a:cubicBezTo>
                  <a:cubicBezTo>
                    <a:pt x="11608" y="1081"/>
                    <a:pt x="11616" y="1083"/>
                    <a:pt x="11623" y="1083"/>
                  </a:cubicBezTo>
                  <a:cubicBezTo>
                    <a:pt x="11716" y="1085"/>
                    <a:pt x="11802" y="1086"/>
                    <a:pt x="11892" y="1089"/>
                  </a:cubicBezTo>
                  <a:cubicBezTo>
                    <a:pt x="11925" y="1090"/>
                    <a:pt x="11955" y="1093"/>
                    <a:pt x="11987" y="1094"/>
                  </a:cubicBezTo>
                  <a:cubicBezTo>
                    <a:pt x="11992" y="1094"/>
                    <a:pt x="11997" y="1093"/>
                    <a:pt x="12003" y="1094"/>
                  </a:cubicBezTo>
                  <a:cubicBezTo>
                    <a:pt x="12019" y="1094"/>
                    <a:pt x="12034" y="1096"/>
                    <a:pt x="12050" y="1096"/>
                  </a:cubicBezTo>
                  <a:cubicBezTo>
                    <a:pt x="12406" y="1110"/>
                    <a:pt x="12727" y="1131"/>
                    <a:pt x="13014" y="1160"/>
                  </a:cubicBezTo>
                  <a:cubicBezTo>
                    <a:pt x="13015" y="1160"/>
                    <a:pt x="13017" y="1160"/>
                    <a:pt x="13017" y="1160"/>
                  </a:cubicBezTo>
                  <a:cubicBezTo>
                    <a:pt x="13395" y="1182"/>
                    <a:pt x="13685" y="1214"/>
                    <a:pt x="13972" y="1267"/>
                  </a:cubicBezTo>
                  <a:cubicBezTo>
                    <a:pt x="14099" y="1290"/>
                    <a:pt x="14193" y="1316"/>
                    <a:pt x="14301" y="1341"/>
                  </a:cubicBezTo>
                  <a:cubicBezTo>
                    <a:pt x="14303" y="1341"/>
                    <a:pt x="14305" y="1341"/>
                    <a:pt x="14307" y="1341"/>
                  </a:cubicBezTo>
                  <a:cubicBezTo>
                    <a:pt x="14398" y="1350"/>
                    <a:pt x="14495" y="1366"/>
                    <a:pt x="14585" y="1384"/>
                  </a:cubicBezTo>
                  <a:cubicBezTo>
                    <a:pt x="14600" y="1387"/>
                    <a:pt x="14609" y="1389"/>
                    <a:pt x="14623" y="1392"/>
                  </a:cubicBezTo>
                  <a:cubicBezTo>
                    <a:pt x="14706" y="1410"/>
                    <a:pt x="14779" y="1430"/>
                    <a:pt x="14806" y="1448"/>
                  </a:cubicBezTo>
                  <a:cubicBezTo>
                    <a:pt x="14840" y="1470"/>
                    <a:pt x="14899" y="1498"/>
                    <a:pt x="14939" y="1509"/>
                  </a:cubicBezTo>
                  <a:cubicBezTo>
                    <a:pt x="14980" y="1521"/>
                    <a:pt x="15004" y="1545"/>
                    <a:pt x="14990" y="1563"/>
                  </a:cubicBezTo>
                  <a:cubicBezTo>
                    <a:pt x="14981" y="1574"/>
                    <a:pt x="14939" y="1580"/>
                    <a:pt x="14889" y="1586"/>
                  </a:cubicBezTo>
                  <a:cubicBezTo>
                    <a:pt x="14877" y="1587"/>
                    <a:pt x="14870" y="1587"/>
                    <a:pt x="14857" y="1588"/>
                  </a:cubicBezTo>
                  <a:cubicBezTo>
                    <a:pt x="14850" y="1589"/>
                    <a:pt x="14839" y="1590"/>
                    <a:pt x="14832" y="1591"/>
                  </a:cubicBezTo>
                  <a:cubicBezTo>
                    <a:pt x="14756" y="1595"/>
                    <a:pt x="14666" y="1593"/>
                    <a:pt x="14569" y="1588"/>
                  </a:cubicBezTo>
                  <a:cubicBezTo>
                    <a:pt x="14568" y="1588"/>
                    <a:pt x="14564" y="1588"/>
                    <a:pt x="14563" y="1588"/>
                  </a:cubicBezTo>
                  <a:cubicBezTo>
                    <a:pt x="14365" y="1598"/>
                    <a:pt x="14086" y="1580"/>
                    <a:pt x="13789" y="1524"/>
                  </a:cubicBezTo>
                  <a:cubicBezTo>
                    <a:pt x="13526" y="1475"/>
                    <a:pt x="11804" y="1433"/>
                    <a:pt x="9689" y="1428"/>
                  </a:cubicBezTo>
                  <a:cubicBezTo>
                    <a:pt x="8438" y="1424"/>
                    <a:pt x="7369" y="1411"/>
                    <a:pt x="6692" y="1394"/>
                  </a:cubicBezTo>
                  <a:cubicBezTo>
                    <a:pt x="6691" y="1395"/>
                    <a:pt x="6691" y="1394"/>
                    <a:pt x="6689" y="1394"/>
                  </a:cubicBezTo>
                  <a:cubicBezTo>
                    <a:pt x="6572" y="1397"/>
                    <a:pt x="6445" y="1401"/>
                    <a:pt x="6357" y="1400"/>
                  </a:cubicBezTo>
                  <a:cubicBezTo>
                    <a:pt x="6201" y="1397"/>
                    <a:pt x="6012" y="1395"/>
                    <a:pt x="5934" y="1397"/>
                  </a:cubicBezTo>
                  <a:cubicBezTo>
                    <a:pt x="5856" y="1399"/>
                    <a:pt x="5636" y="1401"/>
                    <a:pt x="5447" y="1400"/>
                  </a:cubicBezTo>
                  <a:cubicBezTo>
                    <a:pt x="5258" y="1398"/>
                    <a:pt x="5012" y="1413"/>
                    <a:pt x="4900" y="1433"/>
                  </a:cubicBezTo>
                  <a:cubicBezTo>
                    <a:pt x="4789" y="1452"/>
                    <a:pt x="4524" y="1482"/>
                    <a:pt x="4312" y="1499"/>
                  </a:cubicBezTo>
                  <a:cubicBezTo>
                    <a:pt x="3988" y="1525"/>
                    <a:pt x="3735" y="1550"/>
                    <a:pt x="3563" y="1575"/>
                  </a:cubicBezTo>
                  <a:cubicBezTo>
                    <a:pt x="3391" y="1601"/>
                    <a:pt x="3298" y="1627"/>
                    <a:pt x="3298" y="1649"/>
                  </a:cubicBezTo>
                  <a:cubicBezTo>
                    <a:pt x="3298" y="1661"/>
                    <a:pt x="3308" y="1671"/>
                    <a:pt x="3323" y="1680"/>
                  </a:cubicBezTo>
                  <a:cubicBezTo>
                    <a:pt x="3338" y="1689"/>
                    <a:pt x="3357" y="1698"/>
                    <a:pt x="3380" y="1700"/>
                  </a:cubicBezTo>
                  <a:cubicBezTo>
                    <a:pt x="3423" y="1706"/>
                    <a:pt x="3449" y="1712"/>
                    <a:pt x="3462" y="1721"/>
                  </a:cubicBezTo>
                  <a:cubicBezTo>
                    <a:pt x="3474" y="1728"/>
                    <a:pt x="3474" y="1736"/>
                    <a:pt x="3465" y="1744"/>
                  </a:cubicBezTo>
                  <a:cubicBezTo>
                    <a:pt x="3463" y="1745"/>
                    <a:pt x="3458" y="1747"/>
                    <a:pt x="3456" y="1749"/>
                  </a:cubicBezTo>
                  <a:cubicBezTo>
                    <a:pt x="3455" y="1749"/>
                    <a:pt x="3456" y="1751"/>
                    <a:pt x="3456" y="1751"/>
                  </a:cubicBezTo>
                  <a:cubicBezTo>
                    <a:pt x="3455" y="1752"/>
                    <a:pt x="3453" y="1751"/>
                    <a:pt x="3452" y="1751"/>
                  </a:cubicBezTo>
                  <a:cubicBezTo>
                    <a:pt x="3444" y="1756"/>
                    <a:pt x="3432" y="1758"/>
                    <a:pt x="3418" y="1762"/>
                  </a:cubicBezTo>
                  <a:cubicBezTo>
                    <a:pt x="3381" y="1772"/>
                    <a:pt x="3333" y="1781"/>
                    <a:pt x="3263" y="1785"/>
                  </a:cubicBezTo>
                  <a:cubicBezTo>
                    <a:pt x="3030" y="1795"/>
                    <a:pt x="2881" y="1741"/>
                    <a:pt x="3048" y="1705"/>
                  </a:cubicBezTo>
                  <a:cubicBezTo>
                    <a:pt x="3099" y="1695"/>
                    <a:pt x="3135" y="1670"/>
                    <a:pt x="3127" y="1649"/>
                  </a:cubicBezTo>
                  <a:cubicBezTo>
                    <a:pt x="3116" y="1624"/>
                    <a:pt x="2896" y="1613"/>
                    <a:pt x="2403" y="1616"/>
                  </a:cubicBezTo>
                  <a:cubicBezTo>
                    <a:pt x="2118" y="1618"/>
                    <a:pt x="1914" y="1631"/>
                    <a:pt x="1742" y="1644"/>
                  </a:cubicBezTo>
                  <a:cubicBezTo>
                    <a:pt x="1661" y="1651"/>
                    <a:pt x="1579" y="1656"/>
                    <a:pt x="1521" y="1665"/>
                  </a:cubicBezTo>
                  <a:cubicBezTo>
                    <a:pt x="1520" y="1665"/>
                    <a:pt x="1519" y="1665"/>
                    <a:pt x="1518" y="1665"/>
                  </a:cubicBezTo>
                  <a:cubicBezTo>
                    <a:pt x="1516" y="1665"/>
                    <a:pt x="1510" y="1667"/>
                    <a:pt x="1508" y="1667"/>
                  </a:cubicBezTo>
                  <a:cubicBezTo>
                    <a:pt x="1507" y="1668"/>
                    <a:pt x="1504" y="1667"/>
                    <a:pt x="1502" y="1667"/>
                  </a:cubicBezTo>
                  <a:cubicBezTo>
                    <a:pt x="1502" y="1696"/>
                    <a:pt x="1495" y="1725"/>
                    <a:pt x="1480" y="1754"/>
                  </a:cubicBezTo>
                  <a:cubicBezTo>
                    <a:pt x="1567" y="1763"/>
                    <a:pt x="1684" y="1769"/>
                    <a:pt x="1799" y="1772"/>
                  </a:cubicBezTo>
                  <a:cubicBezTo>
                    <a:pt x="1818" y="1772"/>
                    <a:pt x="1838" y="1772"/>
                    <a:pt x="1856" y="1772"/>
                  </a:cubicBezTo>
                  <a:cubicBezTo>
                    <a:pt x="1975" y="1773"/>
                    <a:pt x="2091" y="1772"/>
                    <a:pt x="2156" y="1762"/>
                  </a:cubicBezTo>
                  <a:cubicBezTo>
                    <a:pt x="2262" y="1745"/>
                    <a:pt x="2338" y="1748"/>
                    <a:pt x="2352" y="1767"/>
                  </a:cubicBezTo>
                  <a:cubicBezTo>
                    <a:pt x="2367" y="1785"/>
                    <a:pt x="2486" y="1788"/>
                    <a:pt x="2650" y="1774"/>
                  </a:cubicBezTo>
                  <a:cubicBezTo>
                    <a:pt x="2937" y="1751"/>
                    <a:pt x="3028" y="1781"/>
                    <a:pt x="2909" y="1861"/>
                  </a:cubicBezTo>
                  <a:cubicBezTo>
                    <a:pt x="2896" y="1869"/>
                    <a:pt x="2874" y="1876"/>
                    <a:pt x="2842" y="1881"/>
                  </a:cubicBezTo>
                  <a:cubicBezTo>
                    <a:pt x="2804" y="1889"/>
                    <a:pt x="2729" y="1893"/>
                    <a:pt x="2653" y="1897"/>
                  </a:cubicBezTo>
                  <a:cubicBezTo>
                    <a:pt x="2542" y="1902"/>
                    <a:pt x="2400" y="1906"/>
                    <a:pt x="2188" y="1907"/>
                  </a:cubicBezTo>
                  <a:cubicBezTo>
                    <a:pt x="1991" y="1907"/>
                    <a:pt x="1830" y="1914"/>
                    <a:pt x="1695" y="1922"/>
                  </a:cubicBezTo>
                  <a:cubicBezTo>
                    <a:pt x="1689" y="1923"/>
                    <a:pt x="1685" y="1922"/>
                    <a:pt x="1679" y="1922"/>
                  </a:cubicBezTo>
                  <a:cubicBezTo>
                    <a:pt x="1674" y="1923"/>
                    <a:pt x="1666" y="1922"/>
                    <a:pt x="1660" y="1922"/>
                  </a:cubicBezTo>
                  <a:cubicBezTo>
                    <a:pt x="1657" y="1922"/>
                    <a:pt x="1657" y="1924"/>
                    <a:pt x="1654" y="1925"/>
                  </a:cubicBezTo>
                  <a:cubicBezTo>
                    <a:pt x="1653" y="1925"/>
                    <a:pt x="1651" y="1925"/>
                    <a:pt x="1651" y="1925"/>
                  </a:cubicBezTo>
                  <a:cubicBezTo>
                    <a:pt x="1649" y="1925"/>
                    <a:pt x="1649" y="1925"/>
                    <a:pt x="1648" y="1925"/>
                  </a:cubicBezTo>
                  <a:cubicBezTo>
                    <a:pt x="1532" y="1933"/>
                    <a:pt x="1434" y="1944"/>
                    <a:pt x="1363" y="1958"/>
                  </a:cubicBezTo>
                  <a:cubicBezTo>
                    <a:pt x="1362" y="1958"/>
                    <a:pt x="1361" y="1958"/>
                    <a:pt x="1360" y="1958"/>
                  </a:cubicBezTo>
                  <a:cubicBezTo>
                    <a:pt x="1338" y="2058"/>
                    <a:pt x="1485" y="2089"/>
                    <a:pt x="1875" y="2111"/>
                  </a:cubicBezTo>
                  <a:cubicBezTo>
                    <a:pt x="1876" y="2111"/>
                    <a:pt x="1880" y="2111"/>
                    <a:pt x="1881" y="2111"/>
                  </a:cubicBezTo>
                  <a:cubicBezTo>
                    <a:pt x="2004" y="2098"/>
                    <a:pt x="2219" y="2085"/>
                    <a:pt x="2561" y="2070"/>
                  </a:cubicBezTo>
                  <a:cubicBezTo>
                    <a:pt x="2900" y="2055"/>
                    <a:pt x="3274" y="2042"/>
                    <a:pt x="3702" y="2029"/>
                  </a:cubicBezTo>
                  <a:cubicBezTo>
                    <a:pt x="4096" y="2017"/>
                    <a:pt x="4494" y="2006"/>
                    <a:pt x="4862" y="1999"/>
                  </a:cubicBezTo>
                  <a:cubicBezTo>
                    <a:pt x="5271" y="1991"/>
                    <a:pt x="5642" y="1987"/>
                    <a:pt x="5893" y="1988"/>
                  </a:cubicBezTo>
                  <a:cubicBezTo>
                    <a:pt x="6046" y="1990"/>
                    <a:pt x="6472" y="1995"/>
                    <a:pt x="6857" y="2001"/>
                  </a:cubicBezTo>
                  <a:cubicBezTo>
                    <a:pt x="6865" y="2001"/>
                    <a:pt x="6868" y="2001"/>
                    <a:pt x="6876" y="2001"/>
                  </a:cubicBezTo>
                  <a:cubicBezTo>
                    <a:pt x="7461" y="2001"/>
                    <a:pt x="7953" y="1998"/>
                    <a:pt x="8674" y="2004"/>
                  </a:cubicBezTo>
                  <a:cubicBezTo>
                    <a:pt x="9664" y="2012"/>
                    <a:pt x="10525" y="2026"/>
                    <a:pt x="11307" y="2042"/>
                  </a:cubicBezTo>
                  <a:cubicBezTo>
                    <a:pt x="11330" y="2042"/>
                    <a:pt x="11374" y="2042"/>
                    <a:pt x="11396" y="2042"/>
                  </a:cubicBezTo>
                  <a:cubicBezTo>
                    <a:pt x="11765" y="2041"/>
                    <a:pt x="12033" y="2036"/>
                    <a:pt x="12158" y="2024"/>
                  </a:cubicBezTo>
                  <a:cubicBezTo>
                    <a:pt x="12355" y="2006"/>
                    <a:pt x="12508" y="1998"/>
                    <a:pt x="12771" y="2011"/>
                  </a:cubicBezTo>
                  <a:cubicBezTo>
                    <a:pt x="13034" y="2025"/>
                    <a:pt x="13405" y="2059"/>
                    <a:pt x="14035" y="2121"/>
                  </a:cubicBezTo>
                  <a:cubicBezTo>
                    <a:pt x="14425" y="2159"/>
                    <a:pt x="14901" y="2198"/>
                    <a:pt x="15091" y="2208"/>
                  </a:cubicBezTo>
                  <a:cubicBezTo>
                    <a:pt x="15186" y="2212"/>
                    <a:pt x="15274" y="2218"/>
                    <a:pt x="15344" y="2226"/>
                  </a:cubicBezTo>
                  <a:cubicBezTo>
                    <a:pt x="15344" y="2226"/>
                    <a:pt x="15347" y="2226"/>
                    <a:pt x="15347" y="2226"/>
                  </a:cubicBezTo>
                  <a:cubicBezTo>
                    <a:pt x="15416" y="2233"/>
                    <a:pt x="15466" y="2242"/>
                    <a:pt x="15477" y="2249"/>
                  </a:cubicBezTo>
                  <a:cubicBezTo>
                    <a:pt x="15499" y="2262"/>
                    <a:pt x="15586" y="2284"/>
                    <a:pt x="15672" y="2297"/>
                  </a:cubicBezTo>
                  <a:cubicBezTo>
                    <a:pt x="15759" y="2310"/>
                    <a:pt x="15895" y="2353"/>
                    <a:pt x="15976" y="2394"/>
                  </a:cubicBezTo>
                  <a:cubicBezTo>
                    <a:pt x="16070" y="2442"/>
                    <a:pt x="16216" y="2474"/>
                    <a:pt x="16381" y="2486"/>
                  </a:cubicBezTo>
                  <a:cubicBezTo>
                    <a:pt x="16521" y="2496"/>
                    <a:pt x="16666" y="2526"/>
                    <a:pt x="16703" y="2552"/>
                  </a:cubicBezTo>
                  <a:cubicBezTo>
                    <a:pt x="16740" y="2578"/>
                    <a:pt x="16803" y="2607"/>
                    <a:pt x="16842" y="2618"/>
                  </a:cubicBezTo>
                  <a:cubicBezTo>
                    <a:pt x="16881" y="2629"/>
                    <a:pt x="16915" y="2661"/>
                    <a:pt x="16915" y="2687"/>
                  </a:cubicBezTo>
                  <a:cubicBezTo>
                    <a:pt x="16915" y="2713"/>
                    <a:pt x="16976" y="2765"/>
                    <a:pt x="17054" y="2804"/>
                  </a:cubicBezTo>
                  <a:cubicBezTo>
                    <a:pt x="17092" y="2823"/>
                    <a:pt x="17123" y="2842"/>
                    <a:pt x="17145" y="2860"/>
                  </a:cubicBezTo>
                  <a:cubicBezTo>
                    <a:pt x="17166" y="2877"/>
                    <a:pt x="17179" y="2894"/>
                    <a:pt x="17187" y="2909"/>
                  </a:cubicBezTo>
                  <a:cubicBezTo>
                    <a:pt x="17188" y="2912"/>
                    <a:pt x="17189" y="2915"/>
                    <a:pt x="17190" y="2919"/>
                  </a:cubicBezTo>
                  <a:cubicBezTo>
                    <a:pt x="17191" y="2924"/>
                    <a:pt x="17190" y="2930"/>
                    <a:pt x="17190" y="2934"/>
                  </a:cubicBezTo>
                  <a:cubicBezTo>
                    <a:pt x="17190" y="2938"/>
                    <a:pt x="17191" y="2941"/>
                    <a:pt x="17190" y="2944"/>
                  </a:cubicBezTo>
                  <a:cubicBezTo>
                    <a:pt x="17190" y="2946"/>
                    <a:pt x="17190" y="2948"/>
                    <a:pt x="17190" y="2950"/>
                  </a:cubicBezTo>
                  <a:cubicBezTo>
                    <a:pt x="17188" y="2954"/>
                    <a:pt x="17187" y="2956"/>
                    <a:pt x="17183" y="2960"/>
                  </a:cubicBezTo>
                  <a:cubicBezTo>
                    <a:pt x="17174" y="2971"/>
                    <a:pt x="17158" y="2981"/>
                    <a:pt x="17136" y="2988"/>
                  </a:cubicBezTo>
                  <a:cubicBezTo>
                    <a:pt x="17055" y="3013"/>
                    <a:pt x="17009" y="2994"/>
                    <a:pt x="16614" y="2776"/>
                  </a:cubicBezTo>
                  <a:cubicBezTo>
                    <a:pt x="16450" y="2685"/>
                    <a:pt x="16393" y="2672"/>
                    <a:pt x="16276" y="2690"/>
                  </a:cubicBezTo>
                  <a:cubicBezTo>
                    <a:pt x="16219" y="2698"/>
                    <a:pt x="16168" y="2695"/>
                    <a:pt x="16093" y="2677"/>
                  </a:cubicBezTo>
                  <a:cubicBezTo>
                    <a:pt x="16017" y="2658"/>
                    <a:pt x="15920" y="2622"/>
                    <a:pt x="15767" y="2562"/>
                  </a:cubicBezTo>
                  <a:lnTo>
                    <a:pt x="15394" y="2417"/>
                  </a:lnTo>
                  <a:lnTo>
                    <a:pt x="14990" y="2404"/>
                  </a:lnTo>
                  <a:cubicBezTo>
                    <a:pt x="14924" y="2410"/>
                    <a:pt x="14873" y="2417"/>
                    <a:pt x="14803" y="2422"/>
                  </a:cubicBezTo>
                  <a:cubicBezTo>
                    <a:pt x="14557" y="2438"/>
                    <a:pt x="14303" y="2444"/>
                    <a:pt x="14171" y="2430"/>
                  </a:cubicBezTo>
                  <a:cubicBezTo>
                    <a:pt x="14127" y="2425"/>
                    <a:pt x="14098" y="2416"/>
                    <a:pt x="14086" y="2407"/>
                  </a:cubicBezTo>
                  <a:cubicBezTo>
                    <a:pt x="14072" y="2395"/>
                    <a:pt x="13580" y="2381"/>
                    <a:pt x="12837" y="2363"/>
                  </a:cubicBezTo>
                  <a:cubicBezTo>
                    <a:pt x="11351" y="2328"/>
                    <a:pt x="8851" y="2288"/>
                    <a:pt x="7116" y="2271"/>
                  </a:cubicBezTo>
                  <a:cubicBezTo>
                    <a:pt x="6249" y="2263"/>
                    <a:pt x="5573" y="2260"/>
                    <a:pt x="5311" y="2266"/>
                  </a:cubicBezTo>
                  <a:cubicBezTo>
                    <a:pt x="5141" y="2271"/>
                    <a:pt x="4976" y="2266"/>
                    <a:pt x="4827" y="2256"/>
                  </a:cubicBezTo>
                  <a:cubicBezTo>
                    <a:pt x="4645" y="2244"/>
                    <a:pt x="4491" y="2221"/>
                    <a:pt x="4372" y="2192"/>
                  </a:cubicBezTo>
                  <a:cubicBezTo>
                    <a:pt x="3746" y="2192"/>
                    <a:pt x="3342" y="2197"/>
                    <a:pt x="3253" y="2218"/>
                  </a:cubicBezTo>
                  <a:cubicBezTo>
                    <a:pt x="3156" y="2240"/>
                    <a:pt x="2967" y="2263"/>
                    <a:pt x="2833" y="2266"/>
                  </a:cubicBezTo>
                  <a:cubicBezTo>
                    <a:pt x="2792" y="2267"/>
                    <a:pt x="2631" y="2279"/>
                    <a:pt x="2545" y="2284"/>
                  </a:cubicBezTo>
                  <a:cubicBezTo>
                    <a:pt x="2465" y="2326"/>
                    <a:pt x="2259" y="2362"/>
                    <a:pt x="1923" y="2376"/>
                  </a:cubicBezTo>
                  <a:cubicBezTo>
                    <a:pt x="1431" y="2397"/>
                    <a:pt x="1192" y="2456"/>
                    <a:pt x="1215" y="2544"/>
                  </a:cubicBezTo>
                  <a:cubicBezTo>
                    <a:pt x="1248" y="2553"/>
                    <a:pt x="1315" y="2553"/>
                    <a:pt x="1388" y="2552"/>
                  </a:cubicBezTo>
                  <a:cubicBezTo>
                    <a:pt x="1502" y="2550"/>
                    <a:pt x="1651" y="2540"/>
                    <a:pt x="1881" y="2516"/>
                  </a:cubicBezTo>
                  <a:cubicBezTo>
                    <a:pt x="2325" y="2470"/>
                    <a:pt x="3322" y="2410"/>
                    <a:pt x="3867" y="2396"/>
                  </a:cubicBezTo>
                  <a:cubicBezTo>
                    <a:pt x="4496" y="2381"/>
                    <a:pt x="6538" y="2383"/>
                    <a:pt x="6702" y="2399"/>
                  </a:cubicBezTo>
                  <a:cubicBezTo>
                    <a:pt x="6780" y="2406"/>
                    <a:pt x="7270" y="2418"/>
                    <a:pt x="7789" y="2427"/>
                  </a:cubicBezTo>
                  <a:cubicBezTo>
                    <a:pt x="8308" y="2436"/>
                    <a:pt x="8745" y="2451"/>
                    <a:pt x="8763" y="2460"/>
                  </a:cubicBezTo>
                  <a:cubicBezTo>
                    <a:pt x="8807" y="2482"/>
                    <a:pt x="11093" y="2486"/>
                    <a:pt x="11930" y="2465"/>
                  </a:cubicBezTo>
                  <a:cubicBezTo>
                    <a:pt x="12259" y="2457"/>
                    <a:pt x="12559" y="2457"/>
                    <a:pt x="12960" y="2470"/>
                  </a:cubicBezTo>
                  <a:cubicBezTo>
                    <a:pt x="13362" y="2483"/>
                    <a:pt x="13865" y="2510"/>
                    <a:pt x="14598" y="2552"/>
                  </a:cubicBezTo>
                  <a:cubicBezTo>
                    <a:pt x="15200" y="2587"/>
                    <a:pt x="15352" y="2605"/>
                    <a:pt x="15391" y="2649"/>
                  </a:cubicBezTo>
                  <a:cubicBezTo>
                    <a:pt x="15405" y="2664"/>
                    <a:pt x="15426" y="2678"/>
                    <a:pt x="15454" y="2692"/>
                  </a:cubicBezTo>
                  <a:cubicBezTo>
                    <a:pt x="15455" y="2692"/>
                    <a:pt x="15457" y="2692"/>
                    <a:pt x="15458" y="2692"/>
                  </a:cubicBezTo>
                  <a:cubicBezTo>
                    <a:pt x="15486" y="2705"/>
                    <a:pt x="15517" y="2717"/>
                    <a:pt x="15546" y="2723"/>
                  </a:cubicBezTo>
                  <a:cubicBezTo>
                    <a:pt x="15576" y="2729"/>
                    <a:pt x="15607" y="2741"/>
                    <a:pt x="15635" y="2753"/>
                  </a:cubicBezTo>
                  <a:cubicBezTo>
                    <a:pt x="15663" y="2766"/>
                    <a:pt x="15688" y="2779"/>
                    <a:pt x="15701" y="2792"/>
                  </a:cubicBezTo>
                  <a:cubicBezTo>
                    <a:pt x="15732" y="2821"/>
                    <a:pt x="15832" y="2837"/>
                    <a:pt x="15989" y="2837"/>
                  </a:cubicBezTo>
                  <a:cubicBezTo>
                    <a:pt x="16178" y="2837"/>
                    <a:pt x="16260" y="2855"/>
                    <a:pt x="16377" y="2919"/>
                  </a:cubicBezTo>
                  <a:cubicBezTo>
                    <a:pt x="16459" y="2964"/>
                    <a:pt x="16544" y="3001"/>
                    <a:pt x="16564" y="3001"/>
                  </a:cubicBezTo>
                  <a:cubicBezTo>
                    <a:pt x="16584" y="3001"/>
                    <a:pt x="16671" y="3064"/>
                    <a:pt x="16757" y="3143"/>
                  </a:cubicBezTo>
                  <a:cubicBezTo>
                    <a:pt x="16843" y="3222"/>
                    <a:pt x="16917" y="3272"/>
                    <a:pt x="16991" y="3296"/>
                  </a:cubicBezTo>
                  <a:cubicBezTo>
                    <a:pt x="17064" y="3321"/>
                    <a:pt x="17136" y="3321"/>
                    <a:pt x="17215" y="3296"/>
                  </a:cubicBezTo>
                  <a:cubicBezTo>
                    <a:pt x="17286" y="3274"/>
                    <a:pt x="17319" y="3239"/>
                    <a:pt x="17319" y="3187"/>
                  </a:cubicBezTo>
                  <a:cubicBezTo>
                    <a:pt x="17319" y="3144"/>
                    <a:pt x="17331" y="3101"/>
                    <a:pt x="17345" y="3090"/>
                  </a:cubicBezTo>
                  <a:cubicBezTo>
                    <a:pt x="17361" y="3076"/>
                    <a:pt x="17427" y="3112"/>
                    <a:pt x="17487" y="3159"/>
                  </a:cubicBezTo>
                  <a:cubicBezTo>
                    <a:pt x="17547" y="3205"/>
                    <a:pt x="17604" y="3260"/>
                    <a:pt x="17604" y="3286"/>
                  </a:cubicBezTo>
                  <a:cubicBezTo>
                    <a:pt x="17604" y="3309"/>
                    <a:pt x="17624" y="3358"/>
                    <a:pt x="17651" y="3393"/>
                  </a:cubicBezTo>
                  <a:cubicBezTo>
                    <a:pt x="17735" y="3502"/>
                    <a:pt x="17644" y="3532"/>
                    <a:pt x="17462" y="3457"/>
                  </a:cubicBezTo>
                  <a:cubicBezTo>
                    <a:pt x="17409" y="3435"/>
                    <a:pt x="17367" y="3421"/>
                    <a:pt x="17332" y="3411"/>
                  </a:cubicBezTo>
                  <a:cubicBezTo>
                    <a:pt x="17298" y="3401"/>
                    <a:pt x="17273" y="3395"/>
                    <a:pt x="17253" y="3396"/>
                  </a:cubicBezTo>
                  <a:cubicBezTo>
                    <a:pt x="17253" y="3396"/>
                    <a:pt x="17250" y="3396"/>
                    <a:pt x="17250" y="3396"/>
                  </a:cubicBezTo>
                  <a:cubicBezTo>
                    <a:pt x="17211" y="3398"/>
                    <a:pt x="17196" y="3424"/>
                    <a:pt x="17196" y="3472"/>
                  </a:cubicBezTo>
                  <a:cubicBezTo>
                    <a:pt x="17196" y="3494"/>
                    <a:pt x="17195" y="3510"/>
                    <a:pt x="17190" y="3523"/>
                  </a:cubicBezTo>
                  <a:cubicBezTo>
                    <a:pt x="17186" y="3537"/>
                    <a:pt x="17177" y="3545"/>
                    <a:pt x="17168" y="3551"/>
                  </a:cubicBezTo>
                  <a:cubicBezTo>
                    <a:pt x="17201" y="3554"/>
                    <a:pt x="17253" y="3588"/>
                    <a:pt x="17332" y="3653"/>
                  </a:cubicBezTo>
                  <a:cubicBezTo>
                    <a:pt x="17448" y="3749"/>
                    <a:pt x="17481" y="3802"/>
                    <a:pt x="17481" y="3893"/>
                  </a:cubicBezTo>
                  <a:cubicBezTo>
                    <a:pt x="17481" y="3957"/>
                    <a:pt x="17498" y="4018"/>
                    <a:pt x="17518" y="4028"/>
                  </a:cubicBezTo>
                  <a:cubicBezTo>
                    <a:pt x="17539" y="4038"/>
                    <a:pt x="17569" y="4095"/>
                    <a:pt x="17585" y="4153"/>
                  </a:cubicBezTo>
                  <a:cubicBezTo>
                    <a:pt x="17601" y="4211"/>
                    <a:pt x="17655" y="4304"/>
                    <a:pt x="17708" y="4359"/>
                  </a:cubicBezTo>
                  <a:cubicBezTo>
                    <a:pt x="17761" y="4415"/>
                    <a:pt x="17806" y="4491"/>
                    <a:pt x="17806" y="4528"/>
                  </a:cubicBezTo>
                  <a:cubicBezTo>
                    <a:pt x="17806" y="4564"/>
                    <a:pt x="17839" y="4629"/>
                    <a:pt x="17882" y="4673"/>
                  </a:cubicBezTo>
                  <a:cubicBezTo>
                    <a:pt x="17924" y="4717"/>
                    <a:pt x="17966" y="4779"/>
                    <a:pt x="17974" y="4813"/>
                  </a:cubicBezTo>
                  <a:cubicBezTo>
                    <a:pt x="17994" y="4906"/>
                    <a:pt x="17867" y="4912"/>
                    <a:pt x="17793" y="4821"/>
                  </a:cubicBezTo>
                  <a:cubicBezTo>
                    <a:pt x="17759" y="4778"/>
                    <a:pt x="17708" y="4682"/>
                    <a:pt x="17680" y="4607"/>
                  </a:cubicBezTo>
                  <a:cubicBezTo>
                    <a:pt x="17652" y="4531"/>
                    <a:pt x="17570" y="4416"/>
                    <a:pt x="17499" y="4349"/>
                  </a:cubicBezTo>
                  <a:cubicBezTo>
                    <a:pt x="17429" y="4282"/>
                    <a:pt x="17379" y="4207"/>
                    <a:pt x="17389" y="4183"/>
                  </a:cubicBezTo>
                  <a:cubicBezTo>
                    <a:pt x="17399" y="4160"/>
                    <a:pt x="17363" y="4087"/>
                    <a:pt x="17310" y="4020"/>
                  </a:cubicBezTo>
                  <a:cubicBezTo>
                    <a:pt x="17145" y="3814"/>
                    <a:pt x="17117" y="3755"/>
                    <a:pt x="17117" y="3656"/>
                  </a:cubicBezTo>
                  <a:cubicBezTo>
                    <a:pt x="17117" y="3603"/>
                    <a:pt x="17126" y="3578"/>
                    <a:pt x="17142" y="3564"/>
                  </a:cubicBezTo>
                  <a:cubicBezTo>
                    <a:pt x="17138" y="3564"/>
                    <a:pt x="17128" y="3559"/>
                    <a:pt x="17123" y="3559"/>
                  </a:cubicBezTo>
                  <a:cubicBezTo>
                    <a:pt x="17121" y="3559"/>
                    <a:pt x="17120" y="3557"/>
                    <a:pt x="17117" y="3556"/>
                  </a:cubicBezTo>
                  <a:cubicBezTo>
                    <a:pt x="17116" y="3556"/>
                    <a:pt x="17112" y="3557"/>
                    <a:pt x="17111" y="3556"/>
                  </a:cubicBezTo>
                  <a:cubicBezTo>
                    <a:pt x="17108" y="3556"/>
                    <a:pt x="17107" y="3554"/>
                    <a:pt x="17104" y="3554"/>
                  </a:cubicBezTo>
                  <a:cubicBezTo>
                    <a:pt x="17092" y="3551"/>
                    <a:pt x="17082" y="3549"/>
                    <a:pt x="17066" y="3544"/>
                  </a:cubicBezTo>
                  <a:cubicBezTo>
                    <a:pt x="17034" y="3531"/>
                    <a:pt x="16994" y="3513"/>
                    <a:pt x="16943" y="3487"/>
                  </a:cubicBezTo>
                  <a:cubicBezTo>
                    <a:pt x="16838" y="3435"/>
                    <a:pt x="16739" y="3393"/>
                    <a:pt x="16725" y="3393"/>
                  </a:cubicBezTo>
                  <a:cubicBezTo>
                    <a:pt x="16711" y="3393"/>
                    <a:pt x="16619" y="3332"/>
                    <a:pt x="16520" y="3258"/>
                  </a:cubicBezTo>
                  <a:cubicBezTo>
                    <a:pt x="16365" y="3143"/>
                    <a:pt x="16319" y="3126"/>
                    <a:pt x="16207" y="3141"/>
                  </a:cubicBezTo>
                  <a:cubicBezTo>
                    <a:pt x="16109" y="3154"/>
                    <a:pt x="16057" y="3141"/>
                    <a:pt x="16008" y="3095"/>
                  </a:cubicBezTo>
                  <a:cubicBezTo>
                    <a:pt x="15962" y="3052"/>
                    <a:pt x="15888" y="3034"/>
                    <a:pt x="15770" y="3034"/>
                  </a:cubicBezTo>
                  <a:cubicBezTo>
                    <a:pt x="15643" y="3034"/>
                    <a:pt x="15573" y="3012"/>
                    <a:pt x="15492" y="2950"/>
                  </a:cubicBezTo>
                  <a:cubicBezTo>
                    <a:pt x="15458" y="2923"/>
                    <a:pt x="15406" y="2898"/>
                    <a:pt x="15341" y="2876"/>
                  </a:cubicBezTo>
                  <a:cubicBezTo>
                    <a:pt x="15325" y="2870"/>
                    <a:pt x="15304" y="2868"/>
                    <a:pt x="15287" y="2863"/>
                  </a:cubicBezTo>
                  <a:cubicBezTo>
                    <a:pt x="15226" y="2845"/>
                    <a:pt x="15158" y="2827"/>
                    <a:pt x="15088" y="2814"/>
                  </a:cubicBezTo>
                  <a:cubicBezTo>
                    <a:pt x="15086" y="2814"/>
                    <a:pt x="15086" y="2815"/>
                    <a:pt x="15085" y="2814"/>
                  </a:cubicBezTo>
                  <a:cubicBezTo>
                    <a:pt x="15013" y="2801"/>
                    <a:pt x="14936" y="2791"/>
                    <a:pt x="14863" y="2786"/>
                  </a:cubicBezTo>
                  <a:cubicBezTo>
                    <a:pt x="14781" y="2781"/>
                    <a:pt x="14704" y="2782"/>
                    <a:pt x="14636" y="2789"/>
                  </a:cubicBezTo>
                  <a:cubicBezTo>
                    <a:pt x="14518" y="2801"/>
                    <a:pt x="14407" y="2793"/>
                    <a:pt x="14351" y="2769"/>
                  </a:cubicBezTo>
                  <a:cubicBezTo>
                    <a:pt x="14239" y="2720"/>
                    <a:pt x="13530" y="2702"/>
                    <a:pt x="10735" y="2687"/>
                  </a:cubicBezTo>
                  <a:cubicBezTo>
                    <a:pt x="9981" y="2683"/>
                    <a:pt x="9442" y="2678"/>
                    <a:pt x="9079" y="2669"/>
                  </a:cubicBezTo>
                  <a:cubicBezTo>
                    <a:pt x="8898" y="2665"/>
                    <a:pt x="8761" y="2662"/>
                    <a:pt x="8662" y="2656"/>
                  </a:cubicBezTo>
                  <a:cubicBezTo>
                    <a:pt x="8661" y="2656"/>
                    <a:pt x="8659" y="2656"/>
                    <a:pt x="8658" y="2656"/>
                  </a:cubicBezTo>
                  <a:cubicBezTo>
                    <a:pt x="8559" y="2651"/>
                    <a:pt x="8500" y="2643"/>
                    <a:pt x="8472" y="2636"/>
                  </a:cubicBezTo>
                  <a:cubicBezTo>
                    <a:pt x="8351" y="2605"/>
                    <a:pt x="8277" y="2606"/>
                    <a:pt x="8137" y="2636"/>
                  </a:cubicBezTo>
                  <a:cubicBezTo>
                    <a:pt x="8076" y="2649"/>
                    <a:pt x="7997" y="2658"/>
                    <a:pt x="7909" y="2664"/>
                  </a:cubicBezTo>
                  <a:cubicBezTo>
                    <a:pt x="7822" y="2670"/>
                    <a:pt x="7724" y="2673"/>
                    <a:pt x="7622" y="2672"/>
                  </a:cubicBezTo>
                  <a:cubicBezTo>
                    <a:pt x="7519" y="2671"/>
                    <a:pt x="7411" y="2667"/>
                    <a:pt x="7306" y="2659"/>
                  </a:cubicBezTo>
                  <a:cubicBezTo>
                    <a:pt x="7200" y="2651"/>
                    <a:pt x="7098" y="2640"/>
                    <a:pt x="7002" y="2626"/>
                  </a:cubicBezTo>
                  <a:cubicBezTo>
                    <a:pt x="6871" y="2606"/>
                    <a:pt x="6698" y="2595"/>
                    <a:pt x="6345" y="2590"/>
                  </a:cubicBezTo>
                  <a:cubicBezTo>
                    <a:pt x="5991" y="2585"/>
                    <a:pt x="5458" y="2584"/>
                    <a:pt x="4597" y="2590"/>
                  </a:cubicBezTo>
                  <a:cubicBezTo>
                    <a:pt x="3260" y="2599"/>
                    <a:pt x="2435" y="2618"/>
                    <a:pt x="2305" y="2641"/>
                  </a:cubicBezTo>
                  <a:cubicBezTo>
                    <a:pt x="2194" y="2661"/>
                    <a:pt x="1940" y="2699"/>
                    <a:pt x="1739" y="2725"/>
                  </a:cubicBezTo>
                  <a:cubicBezTo>
                    <a:pt x="1549" y="2750"/>
                    <a:pt x="1468" y="2764"/>
                    <a:pt x="1401" y="2779"/>
                  </a:cubicBezTo>
                  <a:cubicBezTo>
                    <a:pt x="1398" y="2789"/>
                    <a:pt x="1395" y="2800"/>
                    <a:pt x="1388" y="2809"/>
                  </a:cubicBezTo>
                  <a:cubicBezTo>
                    <a:pt x="1350" y="2860"/>
                    <a:pt x="1597" y="2883"/>
                    <a:pt x="2043" y="2881"/>
                  </a:cubicBezTo>
                  <a:cubicBezTo>
                    <a:pt x="2136" y="2862"/>
                    <a:pt x="2295" y="2846"/>
                    <a:pt x="2476" y="2830"/>
                  </a:cubicBezTo>
                  <a:cubicBezTo>
                    <a:pt x="2584" y="2820"/>
                    <a:pt x="2693" y="2812"/>
                    <a:pt x="2817" y="2804"/>
                  </a:cubicBezTo>
                  <a:cubicBezTo>
                    <a:pt x="2939" y="2796"/>
                    <a:pt x="3042" y="2790"/>
                    <a:pt x="3168" y="2784"/>
                  </a:cubicBezTo>
                  <a:cubicBezTo>
                    <a:pt x="3172" y="2784"/>
                    <a:pt x="3176" y="2782"/>
                    <a:pt x="3181" y="2781"/>
                  </a:cubicBezTo>
                  <a:cubicBezTo>
                    <a:pt x="3349" y="2774"/>
                    <a:pt x="3489" y="2771"/>
                    <a:pt x="3639" y="2769"/>
                  </a:cubicBezTo>
                  <a:cubicBezTo>
                    <a:pt x="3651" y="2768"/>
                    <a:pt x="3661" y="2769"/>
                    <a:pt x="3674" y="2769"/>
                  </a:cubicBezTo>
                  <a:cubicBezTo>
                    <a:pt x="3685" y="2768"/>
                    <a:pt x="3699" y="2769"/>
                    <a:pt x="3712" y="2769"/>
                  </a:cubicBezTo>
                  <a:cubicBezTo>
                    <a:pt x="3722" y="2768"/>
                    <a:pt x="3733" y="2769"/>
                    <a:pt x="3743" y="2769"/>
                  </a:cubicBezTo>
                  <a:cubicBezTo>
                    <a:pt x="3783" y="2768"/>
                    <a:pt x="3830" y="2766"/>
                    <a:pt x="3867" y="2766"/>
                  </a:cubicBezTo>
                  <a:cubicBezTo>
                    <a:pt x="3956" y="2767"/>
                    <a:pt x="4033" y="2769"/>
                    <a:pt x="4094" y="2774"/>
                  </a:cubicBezTo>
                  <a:cubicBezTo>
                    <a:pt x="4097" y="2774"/>
                    <a:pt x="4103" y="2773"/>
                    <a:pt x="4107" y="2774"/>
                  </a:cubicBezTo>
                  <a:cubicBezTo>
                    <a:pt x="4107" y="2774"/>
                    <a:pt x="4110" y="2774"/>
                    <a:pt x="4110" y="2774"/>
                  </a:cubicBezTo>
                  <a:cubicBezTo>
                    <a:pt x="4177" y="2779"/>
                    <a:pt x="4226" y="2784"/>
                    <a:pt x="4243" y="2794"/>
                  </a:cubicBezTo>
                  <a:cubicBezTo>
                    <a:pt x="4269" y="2810"/>
                    <a:pt x="4346" y="2817"/>
                    <a:pt x="4413" y="2809"/>
                  </a:cubicBezTo>
                  <a:cubicBezTo>
                    <a:pt x="4628" y="2785"/>
                    <a:pt x="6416" y="2800"/>
                    <a:pt x="7106" y="2832"/>
                  </a:cubicBezTo>
                  <a:cubicBezTo>
                    <a:pt x="7474" y="2850"/>
                    <a:pt x="8424" y="2868"/>
                    <a:pt x="9215" y="2871"/>
                  </a:cubicBezTo>
                  <a:cubicBezTo>
                    <a:pt x="10866" y="2876"/>
                    <a:pt x="12846" y="2891"/>
                    <a:pt x="13084" y="2904"/>
                  </a:cubicBezTo>
                  <a:cubicBezTo>
                    <a:pt x="13173" y="2908"/>
                    <a:pt x="13662" y="2931"/>
                    <a:pt x="14171" y="2955"/>
                  </a:cubicBezTo>
                  <a:cubicBezTo>
                    <a:pt x="14680" y="2978"/>
                    <a:pt x="15121" y="3013"/>
                    <a:pt x="15148" y="3031"/>
                  </a:cubicBezTo>
                  <a:cubicBezTo>
                    <a:pt x="15175" y="3049"/>
                    <a:pt x="15274" y="3072"/>
                    <a:pt x="15369" y="3085"/>
                  </a:cubicBezTo>
                  <a:cubicBezTo>
                    <a:pt x="15465" y="3097"/>
                    <a:pt x="15553" y="3129"/>
                    <a:pt x="15565" y="3154"/>
                  </a:cubicBezTo>
                  <a:cubicBezTo>
                    <a:pt x="15579" y="3184"/>
                    <a:pt x="15657" y="3197"/>
                    <a:pt x="15815" y="3197"/>
                  </a:cubicBezTo>
                  <a:cubicBezTo>
                    <a:pt x="15917" y="3197"/>
                    <a:pt x="15978" y="3198"/>
                    <a:pt x="16027" y="3212"/>
                  </a:cubicBezTo>
                  <a:cubicBezTo>
                    <a:pt x="16027" y="3212"/>
                    <a:pt x="16029" y="3212"/>
                    <a:pt x="16030" y="3212"/>
                  </a:cubicBezTo>
                  <a:cubicBezTo>
                    <a:pt x="16054" y="3219"/>
                    <a:pt x="16072" y="3230"/>
                    <a:pt x="16093" y="3243"/>
                  </a:cubicBezTo>
                  <a:cubicBezTo>
                    <a:pt x="16093" y="3243"/>
                    <a:pt x="16096" y="3243"/>
                    <a:pt x="16096" y="3243"/>
                  </a:cubicBezTo>
                  <a:cubicBezTo>
                    <a:pt x="16117" y="3256"/>
                    <a:pt x="16137" y="3272"/>
                    <a:pt x="16162" y="3294"/>
                  </a:cubicBezTo>
                  <a:cubicBezTo>
                    <a:pt x="16226" y="3348"/>
                    <a:pt x="16305" y="3393"/>
                    <a:pt x="16336" y="3393"/>
                  </a:cubicBezTo>
                  <a:cubicBezTo>
                    <a:pt x="16368" y="3393"/>
                    <a:pt x="16482" y="3464"/>
                    <a:pt x="16589" y="3554"/>
                  </a:cubicBezTo>
                  <a:cubicBezTo>
                    <a:pt x="16740" y="3680"/>
                    <a:pt x="16819" y="3723"/>
                    <a:pt x="16950" y="3740"/>
                  </a:cubicBezTo>
                  <a:cubicBezTo>
                    <a:pt x="17001" y="3747"/>
                    <a:pt x="17042" y="3752"/>
                    <a:pt x="17073" y="3760"/>
                  </a:cubicBezTo>
                  <a:cubicBezTo>
                    <a:pt x="17104" y="3769"/>
                    <a:pt x="17124" y="3778"/>
                    <a:pt x="17133" y="3788"/>
                  </a:cubicBezTo>
                  <a:cubicBezTo>
                    <a:pt x="17142" y="3798"/>
                    <a:pt x="17140" y="3810"/>
                    <a:pt x="17127" y="3821"/>
                  </a:cubicBezTo>
                  <a:cubicBezTo>
                    <a:pt x="17114" y="3833"/>
                    <a:pt x="17090" y="3842"/>
                    <a:pt x="17057" y="3855"/>
                  </a:cubicBezTo>
                  <a:cubicBezTo>
                    <a:pt x="17000" y="3876"/>
                    <a:pt x="16955" y="3903"/>
                    <a:pt x="16956" y="3913"/>
                  </a:cubicBezTo>
                  <a:cubicBezTo>
                    <a:pt x="16957" y="3929"/>
                    <a:pt x="16987" y="3986"/>
                    <a:pt x="17035" y="4061"/>
                  </a:cubicBezTo>
                  <a:cubicBezTo>
                    <a:pt x="17082" y="4136"/>
                    <a:pt x="17147" y="4229"/>
                    <a:pt x="17206" y="4308"/>
                  </a:cubicBezTo>
                  <a:cubicBezTo>
                    <a:pt x="17264" y="4388"/>
                    <a:pt x="17302" y="4461"/>
                    <a:pt x="17319" y="4520"/>
                  </a:cubicBezTo>
                  <a:cubicBezTo>
                    <a:pt x="17328" y="4549"/>
                    <a:pt x="17332" y="4575"/>
                    <a:pt x="17329" y="4594"/>
                  </a:cubicBezTo>
                  <a:cubicBezTo>
                    <a:pt x="17326" y="4613"/>
                    <a:pt x="17314" y="4627"/>
                    <a:pt x="17297" y="4632"/>
                  </a:cubicBezTo>
                  <a:cubicBezTo>
                    <a:pt x="17286" y="4636"/>
                    <a:pt x="17270" y="4627"/>
                    <a:pt x="17253" y="4612"/>
                  </a:cubicBezTo>
                  <a:cubicBezTo>
                    <a:pt x="17235" y="4596"/>
                    <a:pt x="17218" y="4573"/>
                    <a:pt x="17202" y="4545"/>
                  </a:cubicBezTo>
                  <a:cubicBezTo>
                    <a:pt x="17187" y="4518"/>
                    <a:pt x="17161" y="4487"/>
                    <a:pt x="17133" y="4461"/>
                  </a:cubicBezTo>
                  <a:cubicBezTo>
                    <a:pt x="17105" y="4435"/>
                    <a:pt x="17075" y="4414"/>
                    <a:pt x="17047" y="4403"/>
                  </a:cubicBezTo>
                  <a:cubicBezTo>
                    <a:pt x="17003" y="4384"/>
                    <a:pt x="16976" y="4373"/>
                    <a:pt x="16953" y="4377"/>
                  </a:cubicBezTo>
                  <a:cubicBezTo>
                    <a:pt x="16930" y="4382"/>
                    <a:pt x="16908" y="4400"/>
                    <a:pt x="16877" y="4433"/>
                  </a:cubicBezTo>
                  <a:cubicBezTo>
                    <a:pt x="16851" y="4461"/>
                    <a:pt x="16827" y="4479"/>
                    <a:pt x="16795" y="4489"/>
                  </a:cubicBezTo>
                  <a:cubicBezTo>
                    <a:pt x="16762" y="4500"/>
                    <a:pt x="16722" y="4503"/>
                    <a:pt x="16668" y="4500"/>
                  </a:cubicBezTo>
                  <a:cubicBezTo>
                    <a:pt x="16526" y="4491"/>
                    <a:pt x="16413" y="4495"/>
                    <a:pt x="16320" y="4502"/>
                  </a:cubicBezTo>
                  <a:cubicBezTo>
                    <a:pt x="16261" y="4507"/>
                    <a:pt x="16202" y="4512"/>
                    <a:pt x="16169" y="4523"/>
                  </a:cubicBezTo>
                  <a:cubicBezTo>
                    <a:pt x="16140" y="4532"/>
                    <a:pt x="16124" y="4543"/>
                    <a:pt x="16118" y="4556"/>
                  </a:cubicBezTo>
                  <a:cubicBezTo>
                    <a:pt x="16111" y="4570"/>
                    <a:pt x="16108" y="4585"/>
                    <a:pt x="16112" y="4602"/>
                  </a:cubicBezTo>
                  <a:cubicBezTo>
                    <a:pt x="16116" y="4618"/>
                    <a:pt x="16124" y="4632"/>
                    <a:pt x="16137" y="4642"/>
                  </a:cubicBezTo>
                  <a:cubicBezTo>
                    <a:pt x="16151" y="4653"/>
                    <a:pt x="16188" y="4663"/>
                    <a:pt x="16238" y="4668"/>
                  </a:cubicBezTo>
                  <a:cubicBezTo>
                    <a:pt x="16301" y="4674"/>
                    <a:pt x="16391" y="4673"/>
                    <a:pt x="16475" y="4670"/>
                  </a:cubicBezTo>
                  <a:cubicBezTo>
                    <a:pt x="16502" y="4669"/>
                    <a:pt x="16525" y="4667"/>
                    <a:pt x="16551" y="4665"/>
                  </a:cubicBezTo>
                  <a:cubicBezTo>
                    <a:pt x="16552" y="4665"/>
                    <a:pt x="16554" y="4665"/>
                    <a:pt x="16554" y="4665"/>
                  </a:cubicBezTo>
                  <a:cubicBezTo>
                    <a:pt x="16555" y="4665"/>
                    <a:pt x="16557" y="4665"/>
                    <a:pt x="16558" y="4665"/>
                  </a:cubicBezTo>
                  <a:cubicBezTo>
                    <a:pt x="16641" y="4659"/>
                    <a:pt x="16724" y="4650"/>
                    <a:pt x="16772" y="4635"/>
                  </a:cubicBezTo>
                  <a:cubicBezTo>
                    <a:pt x="16853" y="4610"/>
                    <a:pt x="16883" y="4614"/>
                    <a:pt x="16902" y="4655"/>
                  </a:cubicBezTo>
                  <a:cubicBezTo>
                    <a:pt x="16916" y="4684"/>
                    <a:pt x="16977" y="4751"/>
                    <a:pt x="17041" y="4808"/>
                  </a:cubicBezTo>
                  <a:cubicBezTo>
                    <a:pt x="17072" y="4835"/>
                    <a:pt x="17097" y="4866"/>
                    <a:pt x="17120" y="4895"/>
                  </a:cubicBezTo>
                  <a:cubicBezTo>
                    <a:pt x="17285" y="4977"/>
                    <a:pt x="17259" y="5092"/>
                    <a:pt x="17206" y="5264"/>
                  </a:cubicBezTo>
                  <a:cubicBezTo>
                    <a:pt x="17175" y="5362"/>
                    <a:pt x="17182" y="5479"/>
                    <a:pt x="17215" y="5560"/>
                  </a:cubicBezTo>
                  <a:cubicBezTo>
                    <a:pt x="17226" y="5587"/>
                    <a:pt x="17239" y="5609"/>
                    <a:pt x="17256" y="5626"/>
                  </a:cubicBezTo>
                  <a:cubicBezTo>
                    <a:pt x="17336" y="5705"/>
                    <a:pt x="17385" y="5850"/>
                    <a:pt x="17408" y="5993"/>
                  </a:cubicBezTo>
                  <a:cubicBezTo>
                    <a:pt x="17409" y="5998"/>
                    <a:pt x="17410" y="6002"/>
                    <a:pt x="17411" y="6006"/>
                  </a:cubicBezTo>
                  <a:cubicBezTo>
                    <a:pt x="17413" y="6018"/>
                    <a:pt x="17416" y="6030"/>
                    <a:pt x="17417" y="6042"/>
                  </a:cubicBezTo>
                  <a:cubicBezTo>
                    <a:pt x="17430" y="6126"/>
                    <a:pt x="17449" y="6217"/>
                    <a:pt x="17462" y="6243"/>
                  </a:cubicBezTo>
                  <a:cubicBezTo>
                    <a:pt x="17471" y="6263"/>
                    <a:pt x="17470" y="6278"/>
                    <a:pt x="17458" y="6292"/>
                  </a:cubicBezTo>
                  <a:cubicBezTo>
                    <a:pt x="17449" y="6303"/>
                    <a:pt x="17427" y="6313"/>
                    <a:pt x="17402" y="6322"/>
                  </a:cubicBezTo>
                  <a:cubicBezTo>
                    <a:pt x="17397" y="6324"/>
                    <a:pt x="17397" y="6326"/>
                    <a:pt x="17392" y="6327"/>
                  </a:cubicBezTo>
                  <a:cubicBezTo>
                    <a:pt x="17391" y="6328"/>
                    <a:pt x="17390" y="6330"/>
                    <a:pt x="17389" y="6330"/>
                  </a:cubicBezTo>
                  <a:cubicBezTo>
                    <a:pt x="17383" y="6343"/>
                    <a:pt x="17378" y="6358"/>
                    <a:pt x="17370" y="6368"/>
                  </a:cubicBezTo>
                  <a:cubicBezTo>
                    <a:pt x="17321" y="6432"/>
                    <a:pt x="17334" y="6596"/>
                    <a:pt x="17398" y="6733"/>
                  </a:cubicBezTo>
                  <a:cubicBezTo>
                    <a:pt x="17403" y="6742"/>
                    <a:pt x="17404" y="6749"/>
                    <a:pt x="17408" y="6758"/>
                  </a:cubicBezTo>
                  <a:cubicBezTo>
                    <a:pt x="17426" y="6778"/>
                    <a:pt x="17442" y="6800"/>
                    <a:pt x="17465" y="6812"/>
                  </a:cubicBezTo>
                  <a:cubicBezTo>
                    <a:pt x="17577" y="6871"/>
                    <a:pt x="17585" y="6912"/>
                    <a:pt x="17503" y="6985"/>
                  </a:cubicBezTo>
                  <a:cubicBezTo>
                    <a:pt x="17488" y="6998"/>
                    <a:pt x="17472" y="7036"/>
                    <a:pt x="17455" y="7079"/>
                  </a:cubicBezTo>
                  <a:cubicBezTo>
                    <a:pt x="17428" y="7164"/>
                    <a:pt x="17385" y="7426"/>
                    <a:pt x="17354" y="7765"/>
                  </a:cubicBezTo>
                  <a:cubicBezTo>
                    <a:pt x="17348" y="7829"/>
                    <a:pt x="17342" y="7881"/>
                    <a:pt x="17335" y="7944"/>
                  </a:cubicBezTo>
                  <a:cubicBezTo>
                    <a:pt x="17335" y="7944"/>
                    <a:pt x="17335" y="7946"/>
                    <a:pt x="17335" y="7946"/>
                  </a:cubicBezTo>
                  <a:cubicBezTo>
                    <a:pt x="17335" y="7997"/>
                    <a:pt x="17328" y="8044"/>
                    <a:pt x="17316" y="8086"/>
                  </a:cubicBezTo>
                  <a:cubicBezTo>
                    <a:pt x="17316" y="8087"/>
                    <a:pt x="17316" y="8089"/>
                    <a:pt x="17316" y="8089"/>
                  </a:cubicBezTo>
                  <a:cubicBezTo>
                    <a:pt x="17297" y="8242"/>
                    <a:pt x="17276" y="8351"/>
                    <a:pt x="17256" y="8446"/>
                  </a:cubicBezTo>
                  <a:cubicBezTo>
                    <a:pt x="17256" y="8446"/>
                    <a:pt x="17256" y="8448"/>
                    <a:pt x="17256" y="8448"/>
                  </a:cubicBezTo>
                  <a:cubicBezTo>
                    <a:pt x="17256" y="8449"/>
                    <a:pt x="17256" y="8450"/>
                    <a:pt x="17256" y="8451"/>
                  </a:cubicBezTo>
                  <a:cubicBezTo>
                    <a:pt x="17256" y="8452"/>
                    <a:pt x="17256" y="8453"/>
                    <a:pt x="17256" y="8454"/>
                  </a:cubicBezTo>
                  <a:cubicBezTo>
                    <a:pt x="17258" y="8477"/>
                    <a:pt x="17257" y="8490"/>
                    <a:pt x="17259" y="8517"/>
                  </a:cubicBezTo>
                  <a:cubicBezTo>
                    <a:pt x="17273" y="8674"/>
                    <a:pt x="17294" y="8824"/>
                    <a:pt x="17307" y="8851"/>
                  </a:cubicBezTo>
                  <a:cubicBezTo>
                    <a:pt x="17311" y="8859"/>
                    <a:pt x="17313" y="8869"/>
                    <a:pt x="17316" y="8879"/>
                  </a:cubicBezTo>
                  <a:cubicBezTo>
                    <a:pt x="17324" y="8886"/>
                    <a:pt x="17329" y="8896"/>
                    <a:pt x="17338" y="8902"/>
                  </a:cubicBezTo>
                  <a:cubicBezTo>
                    <a:pt x="17508" y="9016"/>
                    <a:pt x="17531" y="8938"/>
                    <a:pt x="17531" y="8222"/>
                  </a:cubicBezTo>
                  <a:cubicBezTo>
                    <a:pt x="17531" y="7681"/>
                    <a:pt x="17601" y="7255"/>
                    <a:pt x="17705" y="7057"/>
                  </a:cubicBezTo>
                  <a:cubicBezTo>
                    <a:pt x="17705" y="7056"/>
                    <a:pt x="17705" y="7054"/>
                    <a:pt x="17705" y="7054"/>
                  </a:cubicBezTo>
                  <a:cubicBezTo>
                    <a:pt x="17705" y="7053"/>
                    <a:pt x="17705" y="7052"/>
                    <a:pt x="17705" y="7051"/>
                  </a:cubicBezTo>
                  <a:cubicBezTo>
                    <a:pt x="17717" y="6993"/>
                    <a:pt x="17724" y="6928"/>
                    <a:pt x="17727" y="6827"/>
                  </a:cubicBezTo>
                  <a:cubicBezTo>
                    <a:pt x="17727" y="6827"/>
                    <a:pt x="17727" y="6825"/>
                    <a:pt x="17727" y="6825"/>
                  </a:cubicBezTo>
                  <a:cubicBezTo>
                    <a:pt x="17727" y="6824"/>
                    <a:pt x="17727" y="6822"/>
                    <a:pt x="17727" y="6822"/>
                  </a:cubicBezTo>
                  <a:cubicBezTo>
                    <a:pt x="17731" y="6704"/>
                    <a:pt x="17732" y="6552"/>
                    <a:pt x="17727" y="6238"/>
                  </a:cubicBezTo>
                  <a:cubicBezTo>
                    <a:pt x="17722" y="5915"/>
                    <a:pt x="17702" y="5769"/>
                    <a:pt x="17654" y="5682"/>
                  </a:cubicBezTo>
                  <a:cubicBezTo>
                    <a:pt x="17615" y="5611"/>
                    <a:pt x="17594" y="5499"/>
                    <a:pt x="17601" y="5392"/>
                  </a:cubicBezTo>
                  <a:cubicBezTo>
                    <a:pt x="17610" y="5243"/>
                    <a:pt x="17592" y="5196"/>
                    <a:pt x="17490" y="5081"/>
                  </a:cubicBezTo>
                  <a:cubicBezTo>
                    <a:pt x="17430" y="5012"/>
                    <a:pt x="17380" y="4922"/>
                    <a:pt x="17354" y="4844"/>
                  </a:cubicBezTo>
                  <a:cubicBezTo>
                    <a:pt x="17328" y="4765"/>
                    <a:pt x="17328" y="4699"/>
                    <a:pt x="17360" y="4683"/>
                  </a:cubicBezTo>
                  <a:cubicBezTo>
                    <a:pt x="17370" y="4678"/>
                    <a:pt x="17385" y="4684"/>
                    <a:pt x="17405" y="4696"/>
                  </a:cubicBezTo>
                  <a:cubicBezTo>
                    <a:pt x="17425" y="4708"/>
                    <a:pt x="17447" y="4724"/>
                    <a:pt x="17471" y="4747"/>
                  </a:cubicBezTo>
                  <a:cubicBezTo>
                    <a:pt x="17471" y="4747"/>
                    <a:pt x="17471" y="4749"/>
                    <a:pt x="17471" y="4749"/>
                  </a:cubicBezTo>
                  <a:cubicBezTo>
                    <a:pt x="17517" y="4793"/>
                    <a:pt x="17564" y="4850"/>
                    <a:pt x="17582" y="4895"/>
                  </a:cubicBezTo>
                  <a:cubicBezTo>
                    <a:pt x="17594" y="4927"/>
                    <a:pt x="17640" y="4962"/>
                    <a:pt x="17683" y="4971"/>
                  </a:cubicBezTo>
                  <a:cubicBezTo>
                    <a:pt x="17736" y="4982"/>
                    <a:pt x="17754" y="5006"/>
                    <a:pt x="17740" y="5050"/>
                  </a:cubicBezTo>
                  <a:cubicBezTo>
                    <a:pt x="17728" y="5085"/>
                    <a:pt x="17757" y="5167"/>
                    <a:pt x="17803" y="5234"/>
                  </a:cubicBezTo>
                  <a:cubicBezTo>
                    <a:pt x="17857" y="5311"/>
                    <a:pt x="17885" y="5413"/>
                    <a:pt x="17885" y="5517"/>
                  </a:cubicBezTo>
                  <a:cubicBezTo>
                    <a:pt x="17885" y="5562"/>
                    <a:pt x="17892" y="5611"/>
                    <a:pt x="17901" y="5652"/>
                  </a:cubicBezTo>
                  <a:cubicBezTo>
                    <a:pt x="17910" y="5693"/>
                    <a:pt x="17922" y="5729"/>
                    <a:pt x="17936" y="5746"/>
                  </a:cubicBezTo>
                  <a:cubicBezTo>
                    <a:pt x="17976" y="5798"/>
                    <a:pt x="17976" y="5825"/>
                    <a:pt x="17936" y="5876"/>
                  </a:cubicBezTo>
                  <a:cubicBezTo>
                    <a:pt x="17920" y="5896"/>
                    <a:pt x="17909" y="5919"/>
                    <a:pt x="17901" y="5942"/>
                  </a:cubicBezTo>
                  <a:cubicBezTo>
                    <a:pt x="17885" y="5990"/>
                    <a:pt x="17884" y="6041"/>
                    <a:pt x="17898" y="6080"/>
                  </a:cubicBezTo>
                  <a:cubicBezTo>
                    <a:pt x="17905" y="6100"/>
                    <a:pt x="17915" y="6117"/>
                    <a:pt x="17929" y="6129"/>
                  </a:cubicBezTo>
                  <a:cubicBezTo>
                    <a:pt x="17944" y="6140"/>
                    <a:pt x="17954" y="6224"/>
                    <a:pt x="17961" y="6338"/>
                  </a:cubicBezTo>
                  <a:cubicBezTo>
                    <a:pt x="17961" y="6339"/>
                    <a:pt x="17961" y="6339"/>
                    <a:pt x="17961" y="6340"/>
                  </a:cubicBezTo>
                  <a:cubicBezTo>
                    <a:pt x="17963" y="6365"/>
                    <a:pt x="17963" y="6396"/>
                    <a:pt x="17964" y="6424"/>
                  </a:cubicBezTo>
                  <a:cubicBezTo>
                    <a:pt x="17964" y="6432"/>
                    <a:pt x="17964" y="6440"/>
                    <a:pt x="17964" y="6447"/>
                  </a:cubicBezTo>
                  <a:cubicBezTo>
                    <a:pt x="17965" y="6464"/>
                    <a:pt x="17967" y="6477"/>
                    <a:pt x="17967" y="6493"/>
                  </a:cubicBezTo>
                  <a:cubicBezTo>
                    <a:pt x="17970" y="6565"/>
                    <a:pt x="17970" y="6630"/>
                    <a:pt x="17970" y="6710"/>
                  </a:cubicBezTo>
                  <a:cubicBezTo>
                    <a:pt x="17971" y="6715"/>
                    <a:pt x="17970" y="6720"/>
                    <a:pt x="17970" y="6725"/>
                  </a:cubicBezTo>
                  <a:cubicBezTo>
                    <a:pt x="17970" y="6727"/>
                    <a:pt x="17970" y="6728"/>
                    <a:pt x="17970" y="6730"/>
                  </a:cubicBezTo>
                  <a:cubicBezTo>
                    <a:pt x="17970" y="6731"/>
                    <a:pt x="17970" y="6734"/>
                    <a:pt x="17970" y="6735"/>
                  </a:cubicBezTo>
                  <a:cubicBezTo>
                    <a:pt x="17971" y="6858"/>
                    <a:pt x="17968" y="6963"/>
                    <a:pt x="17964" y="7074"/>
                  </a:cubicBezTo>
                  <a:cubicBezTo>
                    <a:pt x="17960" y="7209"/>
                    <a:pt x="17953" y="7296"/>
                    <a:pt x="17942" y="7360"/>
                  </a:cubicBezTo>
                  <a:cubicBezTo>
                    <a:pt x="17942" y="7361"/>
                    <a:pt x="17942" y="7364"/>
                    <a:pt x="17942" y="7365"/>
                  </a:cubicBezTo>
                  <a:cubicBezTo>
                    <a:pt x="17950" y="7558"/>
                    <a:pt x="17951" y="7789"/>
                    <a:pt x="17939" y="8051"/>
                  </a:cubicBezTo>
                  <a:lnTo>
                    <a:pt x="17936" y="8143"/>
                  </a:lnTo>
                  <a:cubicBezTo>
                    <a:pt x="17936" y="8143"/>
                    <a:pt x="17938" y="8142"/>
                    <a:pt x="17939" y="8143"/>
                  </a:cubicBezTo>
                  <a:cubicBezTo>
                    <a:pt x="17939" y="8143"/>
                    <a:pt x="17938" y="8147"/>
                    <a:pt x="17939" y="8148"/>
                  </a:cubicBezTo>
                  <a:cubicBezTo>
                    <a:pt x="17951" y="8166"/>
                    <a:pt x="17961" y="8185"/>
                    <a:pt x="17967" y="8211"/>
                  </a:cubicBezTo>
                  <a:cubicBezTo>
                    <a:pt x="17974" y="8239"/>
                    <a:pt x="17979" y="8266"/>
                    <a:pt x="17980" y="8296"/>
                  </a:cubicBezTo>
                  <a:cubicBezTo>
                    <a:pt x="17981" y="8307"/>
                    <a:pt x="17977" y="8320"/>
                    <a:pt x="17977" y="8331"/>
                  </a:cubicBezTo>
                  <a:cubicBezTo>
                    <a:pt x="17977" y="8333"/>
                    <a:pt x="17977" y="8335"/>
                    <a:pt x="17977" y="8336"/>
                  </a:cubicBezTo>
                  <a:cubicBezTo>
                    <a:pt x="17977" y="8339"/>
                    <a:pt x="17977" y="8342"/>
                    <a:pt x="17977" y="8344"/>
                  </a:cubicBezTo>
                  <a:cubicBezTo>
                    <a:pt x="17976" y="8357"/>
                    <a:pt x="17976" y="8370"/>
                    <a:pt x="17974" y="8382"/>
                  </a:cubicBezTo>
                  <a:cubicBezTo>
                    <a:pt x="17968" y="8409"/>
                    <a:pt x="17959" y="8431"/>
                    <a:pt x="17945" y="8446"/>
                  </a:cubicBezTo>
                  <a:cubicBezTo>
                    <a:pt x="17935" y="8457"/>
                    <a:pt x="17928" y="8472"/>
                    <a:pt x="17920" y="8487"/>
                  </a:cubicBezTo>
                  <a:lnTo>
                    <a:pt x="17920" y="8489"/>
                  </a:lnTo>
                  <a:lnTo>
                    <a:pt x="17910" y="8680"/>
                  </a:lnTo>
                  <a:cubicBezTo>
                    <a:pt x="17916" y="8689"/>
                    <a:pt x="17921" y="8702"/>
                    <a:pt x="17929" y="8706"/>
                  </a:cubicBezTo>
                  <a:cubicBezTo>
                    <a:pt x="17961" y="8722"/>
                    <a:pt x="17961" y="8736"/>
                    <a:pt x="17929" y="8762"/>
                  </a:cubicBezTo>
                  <a:cubicBezTo>
                    <a:pt x="17918" y="8772"/>
                    <a:pt x="17911" y="8795"/>
                    <a:pt x="17904" y="8816"/>
                  </a:cubicBezTo>
                  <a:lnTo>
                    <a:pt x="17904" y="8818"/>
                  </a:lnTo>
                  <a:lnTo>
                    <a:pt x="17895" y="9032"/>
                  </a:lnTo>
                  <a:lnTo>
                    <a:pt x="17895" y="9035"/>
                  </a:lnTo>
                  <a:cubicBezTo>
                    <a:pt x="17895" y="9037"/>
                    <a:pt x="17894" y="9040"/>
                    <a:pt x="17895" y="9042"/>
                  </a:cubicBezTo>
                  <a:cubicBezTo>
                    <a:pt x="17895" y="9044"/>
                    <a:pt x="17898" y="9044"/>
                    <a:pt x="17898" y="9045"/>
                  </a:cubicBezTo>
                  <a:cubicBezTo>
                    <a:pt x="17902" y="9067"/>
                    <a:pt x="17907" y="9087"/>
                    <a:pt x="17914" y="9104"/>
                  </a:cubicBezTo>
                  <a:lnTo>
                    <a:pt x="18103" y="9104"/>
                  </a:lnTo>
                  <a:cubicBezTo>
                    <a:pt x="18120" y="9050"/>
                    <a:pt x="18133" y="8966"/>
                    <a:pt x="18144" y="8810"/>
                  </a:cubicBezTo>
                  <a:cubicBezTo>
                    <a:pt x="18159" y="8609"/>
                    <a:pt x="18188" y="8431"/>
                    <a:pt x="18211" y="8413"/>
                  </a:cubicBezTo>
                  <a:cubicBezTo>
                    <a:pt x="18237" y="8391"/>
                    <a:pt x="18249" y="8323"/>
                    <a:pt x="18249" y="8257"/>
                  </a:cubicBezTo>
                  <a:cubicBezTo>
                    <a:pt x="18249" y="8191"/>
                    <a:pt x="18237" y="8128"/>
                    <a:pt x="18211" y="8115"/>
                  </a:cubicBezTo>
                  <a:cubicBezTo>
                    <a:pt x="18188" y="8103"/>
                    <a:pt x="18170" y="7978"/>
                    <a:pt x="18170" y="7837"/>
                  </a:cubicBezTo>
                  <a:cubicBezTo>
                    <a:pt x="18170" y="7695"/>
                    <a:pt x="18188" y="7570"/>
                    <a:pt x="18211" y="7559"/>
                  </a:cubicBezTo>
                  <a:cubicBezTo>
                    <a:pt x="18225" y="7552"/>
                    <a:pt x="18236" y="7519"/>
                    <a:pt x="18242" y="7475"/>
                  </a:cubicBezTo>
                  <a:cubicBezTo>
                    <a:pt x="18255" y="7386"/>
                    <a:pt x="18252" y="7247"/>
                    <a:pt x="18236" y="7153"/>
                  </a:cubicBezTo>
                  <a:cubicBezTo>
                    <a:pt x="18228" y="7107"/>
                    <a:pt x="18216" y="7071"/>
                    <a:pt x="18201" y="7059"/>
                  </a:cubicBezTo>
                  <a:cubicBezTo>
                    <a:pt x="18163" y="7029"/>
                    <a:pt x="18163" y="7011"/>
                    <a:pt x="18201" y="6980"/>
                  </a:cubicBezTo>
                  <a:cubicBezTo>
                    <a:pt x="18231" y="6956"/>
                    <a:pt x="18247" y="6872"/>
                    <a:pt x="18249" y="6789"/>
                  </a:cubicBezTo>
                  <a:cubicBezTo>
                    <a:pt x="18250" y="6706"/>
                    <a:pt x="18239" y="6625"/>
                    <a:pt x="18211" y="6610"/>
                  </a:cubicBezTo>
                  <a:cubicBezTo>
                    <a:pt x="18188" y="6599"/>
                    <a:pt x="18170" y="6513"/>
                    <a:pt x="18170" y="6417"/>
                  </a:cubicBezTo>
                  <a:cubicBezTo>
                    <a:pt x="18170" y="6320"/>
                    <a:pt x="18188" y="6231"/>
                    <a:pt x="18211" y="6220"/>
                  </a:cubicBezTo>
                  <a:cubicBezTo>
                    <a:pt x="18236" y="6208"/>
                    <a:pt x="18247" y="6143"/>
                    <a:pt x="18249" y="6078"/>
                  </a:cubicBezTo>
                  <a:cubicBezTo>
                    <a:pt x="18249" y="6045"/>
                    <a:pt x="18248" y="6011"/>
                    <a:pt x="18242" y="5983"/>
                  </a:cubicBezTo>
                  <a:cubicBezTo>
                    <a:pt x="18237" y="5955"/>
                    <a:pt x="18226" y="5933"/>
                    <a:pt x="18214" y="5922"/>
                  </a:cubicBezTo>
                  <a:cubicBezTo>
                    <a:pt x="18161" y="5877"/>
                    <a:pt x="18118" y="5427"/>
                    <a:pt x="18163" y="5405"/>
                  </a:cubicBezTo>
                  <a:cubicBezTo>
                    <a:pt x="18172" y="5400"/>
                    <a:pt x="18179" y="5400"/>
                    <a:pt x="18189" y="5402"/>
                  </a:cubicBezTo>
                  <a:cubicBezTo>
                    <a:pt x="18198" y="5404"/>
                    <a:pt x="18207" y="5408"/>
                    <a:pt x="18217" y="5415"/>
                  </a:cubicBezTo>
                  <a:cubicBezTo>
                    <a:pt x="18243" y="5433"/>
                    <a:pt x="18266" y="5471"/>
                    <a:pt x="18287" y="5514"/>
                  </a:cubicBezTo>
                  <a:cubicBezTo>
                    <a:pt x="18287" y="5515"/>
                    <a:pt x="18289" y="5516"/>
                    <a:pt x="18290" y="5517"/>
                  </a:cubicBezTo>
                  <a:cubicBezTo>
                    <a:pt x="18292" y="5521"/>
                    <a:pt x="18294" y="5528"/>
                    <a:pt x="18296" y="5532"/>
                  </a:cubicBezTo>
                  <a:cubicBezTo>
                    <a:pt x="18297" y="5533"/>
                    <a:pt x="18295" y="5533"/>
                    <a:pt x="18296" y="5535"/>
                  </a:cubicBezTo>
                  <a:cubicBezTo>
                    <a:pt x="18297" y="5537"/>
                    <a:pt x="18298" y="5540"/>
                    <a:pt x="18299" y="5542"/>
                  </a:cubicBezTo>
                  <a:cubicBezTo>
                    <a:pt x="18318" y="5590"/>
                    <a:pt x="18331" y="5641"/>
                    <a:pt x="18331" y="5693"/>
                  </a:cubicBezTo>
                  <a:cubicBezTo>
                    <a:pt x="18331" y="5773"/>
                    <a:pt x="18350" y="5848"/>
                    <a:pt x="18372" y="5858"/>
                  </a:cubicBezTo>
                  <a:cubicBezTo>
                    <a:pt x="18394" y="5869"/>
                    <a:pt x="18409" y="6081"/>
                    <a:pt x="18410" y="6343"/>
                  </a:cubicBezTo>
                  <a:cubicBezTo>
                    <a:pt x="18411" y="6598"/>
                    <a:pt x="18422" y="6992"/>
                    <a:pt x="18435" y="7217"/>
                  </a:cubicBezTo>
                  <a:cubicBezTo>
                    <a:pt x="18458" y="7616"/>
                    <a:pt x="18463" y="8012"/>
                    <a:pt x="18451" y="8316"/>
                  </a:cubicBezTo>
                  <a:cubicBezTo>
                    <a:pt x="18445" y="8468"/>
                    <a:pt x="18436" y="8596"/>
                    <a:pt x="18422" y="8691"/>
                  </a:cubicBezTo>
                  <a:cubicBezTo>
                    <a:pt x="18409" y="8786"/>
                    <a:pt x="18392" y="8848"/>
                    <a:pt x="18372" y="8864"/>
                  </a:cubicBezTo>
                  <a:cubicBezTo>
                    <a:pt x="18361" y="8873"/>
                    <a:pt x="18351" y="8895"/>
                    <a:pt x="18343" y="8923"/>
                  </a:cubicBezTo>
                  <a:cubicBezTo>
                    <a:pt x="18336" y="8951"/>
                    <a:pt x="18331" y="8983"/>
                    <a:pt x="18331" y="9017"/>
                  </a:cubicBezTo>
                  <a:cubicBezTo>
                    <a:pt x="18331" y="9060"/>
                    <a:pt x="18337" y="9081"/>
                    <a:pt x="18347" y="9101"/>
                  </a:cubicBezTo>
                  <a:cubicBezTo>
                    <a:pt x="18613" y="9095"/>
                    <a:pt x="18633" y="9037"/>
                    <a:pt x="18666" y="8479"/>
                  </a:cubicBezTo>
                  <a:cubicBezTo>
                    <a:pt x="18667" y="8463"/>
                    <a:pt x="18671" y="8454"/>
                    <a:pt x="18672" y="8438"/>
                  </a:cubicBezTo>
                  <a:cubicBezTo>
                    <a:pt x="18671" y="8437"/>
                    <a:pt x="18669" y="8436"/>
                    <a:pt x="18669" y="8436"/>
                  </a:cubicBezTo>
                  <a:cubicBezTo>
                    <a:pt x="18668" y="8435"/>
                    <a:pt x="18670" y="8432"/>
                    <a:pt x="18669" y="8431"/>
                  </a:cubicBezTo>
                  <a:cubicBezTo>
                    <a:pt x="18630" y="8379"/>
                    <a:pt x="18627" y="8361"/>
                    <a:pt x="18675" y="8329"/>
                  </a:cubicBezTo>
                  <a:cubicBezTo>
                    <a:pt x="18679" y="8326"/>
                    <a:pt x="18682" y="8311"/>
                    <a:pt x="18685" y="8306"/>
                  </a:cubicBezTo>
                  <a:cubicBezTo>
                    <a:pt x="18697" y="8199"/>
                    <a:pt x="18711" y="8108"/>
                    <a:pt x="18729" y="8043"/>
                  </a:cubicBezTo>
                  <a:cubicBezTo>
                    <a:pt x="18741" y="7879"/>
                    <a:pt x="18741" y="7671"/>
                    <a:pt x="18735" y="7482"/>
                  </a:cubicBezTo>
                  <a:cubicBezTo>
                    <a:pt x="18735" y="7470"/>
                    <a:pt x="18736" y="7458"/>
                    <a:pt x="18735" y="7447"/>
                  </a:cubicBezTo>
                  <a:cubicBezTo>
                    <a:pt x="18735" y="7442"/>
                    <a:pt x="18735" y="7438"/>
                    <a:pt x="18735" y="7434"/>
                  </a:cubicBezTo>
                  <a:cubicBezTo>
                    <a:pt x="18735" y="7432"/>
                    <a:pt x="18735" y="7430"/>
                    <a:pt x="18735" y="7429"/>
                  </a:cubicBezTo>
                  <a:cubicBezTo>
                    <a:pt x="18734" y="7401"/>
                    <a:pt x="18734" y="7371"/>
                    <a:pt x="18732" y="7345"/>
                  </a:cubicBezTo>
                  <a:cubicBezTo>
                    <a:pt x="18732" y="7340"/>
                    <a:pt x="18729" y="7337"/>
                    <a:pt x="18729" y="7332"/>
                  </a:cubicBezTo>
                  <a:cubicBezTo>
                    <a:pt x="18726" y="7282"/>
                    <a:pt x="18724" y="7233"/>
                    <a:pt x="18720" y="7192"/>
                  </a:cubicBezTo>
                  <a:cubicBezTo>
                    <a:pt x="18717" y="7172"/>
                    <a:pt x="18713" y="7152"/>
                    <a:pt x="18710" y="7136"/>
                  </a:cubicBezTo>
                  <a:cubicBezTo>
                    <a:pt x="18701" y="7077"/>
                    <a:pt x="18692" y="7028"/>
                    <a:pt x="18679" y="7011"/>
                  </a:cubicBezTo>
                  <a:cubicBezTo>
                    <a:pt x="18655" y="6982"/>
                    <a:pt x="18642" y="6932"/>
                    <a:pt x="18634" y="6832"/>
                  </a:cubicBezTo>
                  <a:cubicBezTo>
                    <a:pt x="18627" y="6732"/>
                    <a:pt x="18625" y="6582"/>
                    <a:pt x="18628" y="6348"/>
                  </a:cubicBezTo>
                  <a:cubicBezTo>
                    <a:pt x="18631" y="6136"/>
                    <a:pt x="18627" y="6011"/>
                    <a:pt x="18622" y="5914"/>
                  </a:cubicBezTo>
                  <a:cubicBezTo>
                    <a:pt x="18618" y="5843"/>
                    <a:pt x="18616" y="5784"/>
                    <a:pt x="18606" y="5751"/>
                  </a:cubicBezTo>
                  <a:cubicBezTo>
                    <a:pt x="18598" y="5726"/>
                    <a:pt x="18589" y="5709"/>
                    <a:pt x="18577" y="5698"/>
                  </a:cubicBezTo>
                  <a:cubicBezTo>
                    <a:pt x="18545" y="5666"/>
                    <a:pt x="18505" y="5551"/>
                    <a:pt x="18489" y="5440"/>
                  </a:cubicBezTo>
                  <a:cubicBezTo>
                    <a:pt x="18453" y="5199"/>
                    <a:pt x="18349" y="4818"/>
                    <a:pt x="18283" y="4683"/>
                  </a:cubicBezTo>
                  <a:cubicBezTo>
                    <a:pt x="18257" y="4629"/>
                    <a:pt x="18185" y="4545"/>
                    <a:pt x="18122" y="4497"/>
                  </a:cubicBezTo>
                  <a:cubicBezTo>
                    <a:pt x="18047" y="4440"/>
                    <a:pt x="18008" y="4378"/>
                    <a:pt x="18008" y="4316"/>
                  </a:cubicBezTo>
                  <a:cubicBezTo>
                    <a:pt x="18008" y="4191"/>
                    <a:pt x="17908" y="4033"/>
                    <a:pt x="17743" y="3900"/>
                  </a:cubicBezTo>
                  <a:lnTo>
                    <a:pt x="17610" y="3793"/>
                  </a:lnTo>
                  <a:lnTo>
                    <a:pt x="17724" y="3725"/>
                  </a:lnTo>
                  <a:cubicBezTo>
                    <a:pt x="17801" y="3679"/>
                    <a:pt x="17851" y="3668"/>
                    <a:pt x="17869" y="3691"/>
                  </a:cubicBezTo>
                  <a:cubicBezTo>
                    <a:pt x="17884" y="3711"/>
                    <a:pt x="17963" y="3749"/>
                    <a:pt x="18043" y="3776"/>
                  </a:cubicBezTo>
                  <a:cubicBezTo>
                    <a:pt x="18110" y="3798"/>
                    <a:pt x="18141" y="3811"/>
                    <a:pt x="18151" y="3824"/>
                  </a:cubicBezTo>
                  <a:cubicBezTo>
                    <a:pt x="18161" y="3836"/>
                    <a:pt x="18150" y="3846"/>
                    <a:pt x="18119" y="3865"/>
                  </a:cubicBezTo>
                  <a:cubicBezTo>
                    <a:pt x="18094" y="3879"/>
                    <a:pt x="18076" y="3896"/>
                    <a:pt x="18065" y="3916"/>
                  </a:cubicBezTo>
                  <a:cubicBezTo>
                    <a:pt x="18054" y="3935"/>
                    <a:pt x="18050" y="3957"/>
                    <a:pt x="18053" y="3979"/>
                  </a:cubicBezTo>
                  <a:cubicBezTo>
                    <a:pt x="18058" y="4024"/>
                    <a:pt x="18089" y="4073"/>
                    <a:pt x="18147" y="4117"/>
                  </a:cubicBezTo>
                  <a:cubicBezTo>
                    <a:pt x="18203" y="4159"/>
                    <a:pt x="18248" y="4224"/>
                    <a:pt x="18249" y="4262"/>
                  </a:cubicBezTo>
                  <a:cubicBezTo>
                    <a:pt x="18249" y="4300"/>
                    <a:pt x="18286" y="4370"/>
                    <a:pt x="18331" y="4415"/>
                  </a:cubicBezTo>
                  <a:cubicBezTo>
                    <a:pt x="18375" y="4461"/>
                    <a:pt x="18413" y="4514"/>
                    <a:pt x="18413" y="4535"/>
                  </a:cubicBezTo>
                  <a:cubicBezTo>
                    <a:pt x="18413" y="4556"/>
                    <a:pt x="18427" y="4599"/>
                    <a:pt x="18451" y="4650"/>
                  </a:cubicBezTo>
                  <a:cubicBezTo>
                    <a:pt x="18499" y="4752"/>
                    <a:pt x="18585" y="4895"/>
                    <a:pt x="18663" y="5004"/>
                  </a:cubicBezTo>
                  <a:cubicBezTo>
                    <a:pt x="18702" y="5059"/>
                    <a:pt x="18737" y="5103"/>
                    <a:pt x="18767" y="5132"/>
                  </a:cubicBezTo>
                  <a:cubicBezTo>
                    <a:pt x="18794" y="5158"/>
                    <a:pt x="18829" y="5296"/>
                    <a:pt x="18843" y="5438"/>
                  </a:cubicBezTo>
                  <a:cubicBezTo>
                    <a:pt x="18857" y="5580"/>
                    <a:pt x="18891" y="5718"/>
                    <a:pt x="18916" y="5744"/>
                  </a:cubicBezTo>
                  <a:cubicBezTo>
                    <a:pt x="18972" y="5801"/>
                    <a:pt x="18954" y="6954"/>
                    <a:pt x="18897" y="7000"/>
                  </a:cubicBezTo>
                  <a:cubicBezTo>
                    <a:pt x="18843" y="7044"/>
                    <a:pt x="18848" y="7338"/>
                    <a:pt x="18903" y="7365"/>
                  </a:cubicBezTo>
                  <a:cubicBezTo>
                    <a:pt x="18917" y="7372"/>
                    <a:pt x="18925" y="7393"/>
                    <a:pt x="18928" y="7426"/>
                  </a:cubicBezTo>
                  <a:cubicBezTo>
                    <a:pt x="18931" y="7459"/>
                    <a:pt x="18931" y="7505"/>
                    <a:pt x="18922" y="7561"/>
                  </a:cubicBezTo>
                  <a:cubicBezTo>
                    <a:pt x="18903" y="7681"/>
                    <a:pt x="18915" y="7788"/>
                    <a:pt x="18960" y="7908"/>
                  </a:cubicBezTo>
                  <a:cubicBezTo>
                    <a:pt x="19003" y="8023"/>
                    <a:pt x="19009" y="8166"/>
                    <a:pt x="19001" y="8426"/>
                  </a:cubicBezTo>
                  <a:cubicBezTo>
                    <a:pt x="19001" y="8426"/>
                    <a:pt x="19001" y="8427"/>
                    <a:pt x="19001" y="8428"/>
                  </a:cubicBezTo>
                  <a:cubicBezTo>
                    <a:pt x="19001" y="8428"/>
                    <a:pt x="19001" y="8430"/>
                    <a:pt x="19001" y="8431"/>
                  </a:cubicBezTo>
                  <a:cubicBezTo>
                    <a:pt x="19005" y="8463"/>
                    <a:pt x="19010" y="8491"/>
                    <a:pt x="19014" y="8527"/>
                  </a:cubicBezTo>
                  <a:cubicBezTo>
                    <a:pt x="19057" y="8973"/>
                    <a:pt x="19099" y="9087"/>
                    <a:pt x="19159" y="8920"/>
                  </a:cubicBezTo>
                  <a:cubicBezTo>
                    <a:pt x="19169" y="8891"/>
                    <a:pt x="19183" y="8865"/>
                    <a:pt x="19197" y="8841"/>
                  </a:cubicBezTo>
                  <a:cubicBezTo>
                    <a:pt x="19190" y="8822"/>
                    <a:pt x="19184" y="8800"/>
                    <a:pt x="19175" y="8793"/>
                  </a:cubicBezTo>
                  <a:cubicBezTo>
                    <a:pt x="19138" y="8763"/>
                    <a:pt x="19139" y="8736"/>
                    <a:pt x="19178" y="8678"/>
                  </a:cubicBezTo>
                  <a:cubicBezTo>
                    <a:pt x="19206" y="8636"/>
                    <a:pt x="19223" y="8582"/>
                    <a:pt x="19216" y="8558"/>
                  </a:cubicBezTo>
                  <a:cubicBezTo>
                    <a:pt x="19209" y="8534"/>
                    <a:pt x="19226" y="8508"/>
                    <a:pt x="19254" y="8499"/>
                  </a:cubicBezTo>
                  <a:cubicBezTo>
                    <a:pt x="19267" y="8495"/>
                    <a:pt x="19280" y="8500"/>
                    <a:pt x="19292" y="8510"/>
                  </a:cubicBezTo>
                  <a:cubicBezTo>
                    <a:pt x="19328" y="8531"/>
                    <a:pt x="19361" y="8631"/>
                    <a:pt x="19393" y="8767"/>
                  </a:cubicBezTo>
                  <a:cubicBezTo>
                    <a:pt x="19393" y="8767"/>
                    <a:pt x="19393" y="8769"/>
                    <a:pt x="19393" y="8770"/>
                  </a:cubicBezTo>
                  <a:cubicBezTo>
                    <a:pt x="19483" y="8849"/>
                    <a:pt x="19547" y="9047"/>
                    <a:pt x="19551" y="9195"/>
                  </a:cubicBezTo>
                  <a:cubicBezTo>
                    <a:pt x="19567" y="9202"/>
                    <a:pt x="19582" y="9207"/>
                    <a:pt x="19602" y="9206"/>
                  </a:cubicBezTo>
                  <a:cubicBezTo>
                    <a:pt x="19623" y="9202"/>
                    <a:pt x="19647" y="9197"/>
                    <a:pt x="19674" y="9183"/>
                  </a:cubicBezTo>
                  <a:cubicBezTo>
                    <a:pt x="19783" y="9128"/>
                    <a:pt x="19813" y="9135"/>
                    <a:pt x="19889" y="9229"/>
                  </a:cubicBezTo>
                  <a:cubicBezTo>
                    <a:pt x="19918" y="9265"/>
                    <a:pt x="19935" y="9291"/>
                    <a:pt x="19933" y="9313"/>
                  </a:cubicBezTo>
                  <a:cubicBezTo>
                    <a:pt x="19933" y="9353"/>
                    <a:pt x="19848" y="9371"/>
                    <a:pt x="19665" y="9379"/>
                  </a:cubicBezTo>
                  <a:cubicBezTo>
                    <a:pt x="19644" y="9380"/>
                    <a:pt x="19635" y="9381"/>
                    <a:pt x="19611" y="9382"/>
                  </a:cubicBezTo>
                  <a:cubicBezTo>
                    <a:pt x="19557" y="9383"/>
                    <a:pt x="19470" y="9384"/>
                    <a:pt x="19399" y="9384"/>
                  </a:cubicBezTo>
                  <a:cubicBezTo>
                    <a:pt x="19326" y="9384"/>
                    <a:pt x="19258" y="9385"/>
                    <a:pt x="19165" y="9384"/>
                  </a:cubicBezTo>
                  <a:cubicBezTo>
                    <a:pt x="18860" y="9398"/>
                    <a:pt x="18388" y="9409"/>
                    <a:pt x="17850" y="9412"/>
                  </a:cubicBezTo>
                  <a:cubicBezTo>
                    <a:pt x="17010" y="9416"/>
                    <a:pt x="16343" y="9459"/>
                    <a:pt x="16302" y="9509"/>
                  </a:cubicBezTo>
                  <a:cubicBezTo>
                    <a:pt x="16301" y="9531"/>
                    <a:pt x="16313" y="9555"/>
                    <a:pt x="16336" y="9583"/>
                  </a:cubicBezTo>
                  <a:cubicBezTo>
                    <a:pt x="16434" y="9619"/>
                    <a:pt x="16795" y="9616"/>
                    <a:pt x="18173" y="9611"/>
                  </a:cubicBezTo>
                  <a:cubicBezTo>
                    <a:pt x="18741" y="9609"/>
                    <a:pt x="19229" y="9628"/>
                    <a:pt x="19522" y="9652"/>
                  </a:cubicBezTo>
                  <a:cubicBezTo>
                    <a:pt x="19523" y="9652"/>
                    <a:pt x="19525" y="9652"/>
                    <a:pt x="19526" y="9652"/>
                  </a:cubicBezTo>
                  <a:cubicBezTo>
                    <a:pt x="19530" y="9652"/>
                    <a:pt x="19537" y="9652"/>
                    <a:pt x="19541" y="9652"/>
                  </a:cubicBezTo>
                  <a:cubicBezTo>
                    <a:pt x="19745" y="9649"/>
                    <a:pt x="19844" y="9656"/>
                    <a:pt x="19858" y="9693"/>
                  </a:cubicBezTo>
                  <a:cubicBezTo>
                    <a:pt x="19869" y="9724"/>
                    <a:pt x="19895" y="9776"/>
                    <a:pt x="19918" y="9810"/>
                  </a:cubicBezTo>
                  <a:cubicBezTo>
                    <a:pt x="19946" y="9852"/>
                    <a:pt x="19945" y="9882"/>
                    <a:pt x="19914" y="9907"/>
                  </a:cubicBezTo>
                  <a:cubicBezTo>
                    <a:pt x="19901" y="9917"/>
                    <a:pt x="19893" y="9934"/>
                    <a:pt x="19886" y="9955"/>
                  </a:cubicBezTo>
                  <a:cubicBezTo>
                    <a:pt x="19879" y="9976"/>
                    <a:pt x="19874" y="10002"/>
                    <a:pt x="19873" y="10027"/>
                  </a:cubicBezTo>
                  <a:cubicBezTo>
                    <a:pt x="19875" y="10041"/>
                    <a:pt x="19878" y="10062"/>
                    <a:pt x="19880" y="10077"/>
                  </a:cubicBezTo>
                  <a:cubicBezTo>
                    <a:pt x="19881" y="10085"/>
                    <a:pt x="19881" y="10091"/>
                    <a:pt x="19883" y="10098"/>
                  </a:cubicBezTo>
                  <a:cubicBezTo>
                    <a:pt x="19889" y="10118"/>
                    <a:pt x="19898" y="10134"/>
                    <a:pt x="19911" y="10141"/>
                  </a:cubicBezTo>
                  <a:cubicBezTo>
                    <a:pt x="19925" y="10148"/>
                    <a:pt x="19933" y="10171"/>
                    <a:pt x="19940" y="10202"/>
                  </a:cubicBezTo>
                  <a:cubicBezTo>
                    <a:pt x="19940" y="10203"/>
                    <a:pt x="19940" y="10205"/>
                    <a:pt x="19940" y="10205"/>
                  </a:cubicBezTo>
                  <a:cubicBezTo>
                    <a:pt x="19942" y="10218"/>
                    <a:pt x="19944" y="10233"/>
                    <a:pt x="19946" y="10248"/>
                  </a:cubicBezTo>
                  <a:cubicBezTo>
                    <a:pt x="19946" y="10249"/>
                    <a:pt x="19946" y="10250"/>
                    <a:pt x="19946" y="10251"/>
                  </a:cubicBezTo>
                  <a:cubicBezTo>
                    <a:pt x="19946" y="10255"/>
                    <a:pt x="19946" y="10259"/>
                    <a:pt x="19946" y="10264"/>
                  </a:cubicBezTo>
                  <a:cubicBezTo>
                    <a:pt x="19947" y="10271"/>
                    <a:pt x="19949" y="10276"/>
                    <a:pt x="19949" y="10284"/>
                  </a:cubicBezTo>
                  <a:cubicBezTo>
                    <a:pt x="19949" y="10287"/>
                    <a:pt x="19949" y="10291"/>
                    <a:pt x="19949" y="10294"/>
                  </a:cubicBezTo>
                  <a:cubicBezTo>
                    <a:pt x="19949" y="10296"/>
                    <a:pt x="19949" y="10297"/>
                    <a:pt x="19949" y="10299"/>
                  </a:cubicBezTo>
                  <a:cubicBezTo>
                    <a:pt x="19951" y="10376"/>
                    <a:pt x="19940" y="10451"/>
                    <a:pt x="19921" y="10501"/>
                  </a:cubicBezTo>
                  <a:cubicBezTo>
                    <a:pt x="19923" y="10535"/>
                    <a:pt x="19928" y="10558"/>
                    <a:pt x="19930" y="10592"/>
                  </a:cubicBezTo>
                  <a:cubicBezTo>
                    <a:pt x="19934" y="10640"/>
                    <a:pt x="19942" y="10678"/>
                    <a:pt x="19946" y="10725"/>
                  </a:cubicBezTo>
                  <a:cubicBezTo>
                    <a:pt x="19947" y="10726"/>
                    <a:pt x="19946" y="10727"/>
                    <a:pt x="19946" y="10728"/>
                  </a:cubicBezTo>
                  <a:cubicBezTo>
                    <a:pt x="19946" y="10728"/>
                    <a:pt x="19946" y="10730"/>
                    <a:pt x="19946" y="10730"/>
                  </a:cubicBezTo>
                  <a:cubicBezTo>
                    <a:pt x="19962" y="10761"/>
                    <a:pt x="19978" y="10795"/>
                    <a:pt x="19984" y="10837"/>
                  </a:cubicBezTo>
                  <a:cubicBezTo>
                    <a:pt x="19984" y="10838"/>
                    <a:pt x="19984" y="10839"/>
                    <a:pt x="19984" y="10840"/>
                  </a:cubicBezTo>
                  <a:cubicBezTo>
                    <a:pt x="19984" y="10840"/>
                    <a:pt x="19984" y="10842"/>
                    <a:pt x="19984" y="10842"/>
                  </a:cubicBezTo>
                  <a:cubicBezTo>
                    <a:pt x="19991" y="10891"/>
                    <a:pt x="19994" y="10951"/>
                    <a:pt x="19990" y="11033"/>
                  </a:cubicBezTo>
                  <a:cubicBezTo>
                    <a:pt x="19988" y="11083"/>
                    <a:pt x="19992" y="11088"/>
                    <a:pt x="19990" y="11128"/>
                  </a:cubicBezTo>
                  <a:cubicBezTo>
                    <a:pt x="19990" y="11129"/>
                    <a:pt x="19990" y="11130"/>
                    <a:pt x="19990" y="11130"/>
                  </a:cubicBezTo>
                  <a:cubicBezTo>
                    <a:pt x="19990" y="11131"/>
                    <a:pt x="19990" y="11132"/>
                    <a:pt x="19990" y="11133"/>
                  </a:cubicBezTo>
                  <a:cubicBezTo>
                    <a:pt x="19990" y="11134"/>
                    <a:pt x="19990" y="11135"/>
                    <a:pt x="19990" y="11135"/>
                  </a:cubicBezTo>
                  <a:cubicBezTo>
                    <a:pt x="20020" y="11335"/>
                    <a:pt x="20053" y="11495"/>
                    <a:pt x="20082" y="11533"/>
                  </a:cubicBezTo>
                  <a:cubicBezTo>
                    <a:pt x="20209" y="11700"/>
                    <a:pt x="20386" y="11021"/>
                    <a:pt x="20284" y="10756"/>
                  </a:cubicBezTo>
                  <a:cubicBezTo>
                    <a:pt x="20274" y="10728"/>
                    <a:pt x="20266" y="10556"/>
                    <a:pt x="20256" y="10427"/>
                  </a:cubicBezTo>
                  <a:cubicBezTo>
                    <a:pt x="20256" y="10426"/>
                    <a:pt x="20256" y="10424"/>
                    <a:pt x="20256" y="10424"/>
                  </a:cubicBezTo>
                  <a:cubicBezTo>
                    <a:pt x="20253" y="10414"/>
                    <a:pt x="20251" y="10404"/>
                    <a:pt x="20253" y="10391"/>
                  </a:cubicBezTo>
                  <a:cubicBezTo>
                    <a:pt x="20253" y="10391"/>
                    <a:pt x="20253" y="10389"/>
                    <a:pt x="20253" y="10389"/>
                  </a:cubicBezTo>
                  <a:cubicBezTo>
                    <a:pt x="20244" y="10262"/>
                    <a:pt x="20236" y="10025"/>
                    <a:pt x="20227" y="9856"/>
                  </a:cubicBezTo>
                  <a:cubicBezTo>
                    <a:pt x="20227" y="9853"/>
                    <a:pt x="20227" y="9850"/>
                    <a:pt x="20227" y="9848"/>
                  </a:cubicBezTo>
                  <a:cubicBezTo>
                    <a:pt x="20216" y="9612"/>
                    <a:pt x="20204" y="9426"/>
                    <a:pt x="20196" y="9104"/>
                  </a:cubicBezTo>
                  <a:cubicBezTo>
                    <a:pt x="20191" y="8927"/>
                    <a:pt x="20183" y="8791"/>
                    <a:pt x="20180" y="8604"/>
                  </a:cubicBezTo>
                  <a:cubicBezTo>
                    <a:pt x="20164" y="7530"/>
                    <a:pt x="20123" y="6539"/>
                    <a:pt x="20091" y="6401"/>
                  </a:cubicBezTo>
                  <a:cubicBezTo>
                    <a:pt x="20086" y="6376"/>
                    <a:pt x="20063" y="6279"/>
                    <a:pt x="20054" y="6238"/>
                  </a:cubicBezTo>
                  <a:cubicBezTo>
                    <a:pt x="20045" y="6237"/>
                    <a:pt x="20039" y="6236"/>
                    <a:pt x="20028" y="6236"/>
                  </a:cubicBezTo>
                  <a:cubicBezTo>
                    <a:pt x="20008" y="6236"/>
                    <a:pt x="19992" y="6236"/>
                    <a:pt x="19981" y="6241"/>
                  </a:cubicBezTo>
                  <a:cubicBezTo>
                    <a:pt x="19969" y="6245"/>
                    <a:pt x="19963" y="6253"/>
                    <a:pt x="19959" y="6269"/>
                  </a:cubicBezTo>
                  <a:cubicBezTo>
                    <a:pt x="19950" y="6299"/>
                    <a:pt x="19952" y="6357"/>
                    <a:pt x="19962" y="6465"/>
                  </a:cubicBezTo>
                  <a:cubicBezTo>
                    <a:pt x="19973" y="6591"/>
                    <a:pt x="20002" y="6713"/>
                    <a:pt x="20028" y="6738"/>
                  </a:cubicBezTo>
                  <a:cubicBezTo>
                    <a:pt x="20078" y="6786"/>
                    <a:pt x="20070" y="7556"/>
                    <a:pt x="20019" y="7597"/>
                  </a:cubicBezTo>
                  <a:cubicBezTo>
                    <a:pt x="20008" y="7606"/>
                    <a:pt x="20001" y="7626"/>
                    <a:pt x="19997" y="7651"/>
                  </a:cubicBezTo>
                  <a:cubicBezTo>
                    <a:pt x="19991" y="7685"/>
                    <a:pt x="19994" y="7730"/>
                    <a:pt x="20000" y="7773"/>
                  </a:cubicBezTo>
                  <a:cubicBezTo>
                    <a:pt x="20000" y="7775"/>
                    <a:pt x="20003" y="7778"/>
                    <a:pt x="20003" y="7781"/>
                  </a:cubicBezTo>
                  <a:cubicBezTo>
                    <a:pt x="20003" y="7783"/>
                    <a:pt x="20003" y="7784"/>
                    <a:pt x="20003" y="7786"/>
                  </a:cubicBezTo>
                  <a:cubicBezTo>
                    <a:pt x="20003" y="7788"/>
                    <a:pt x="20002" y="7791"/>
                    <a:pt x="20003" y="7793"/>
                  </a:cubicBezTo>
                  <a:cubicBezTo>
                    <a:pt x="20003" y="7795"/>
                    <a:pt x="20003" y="7797"/>
                    <a:pt x="20003" y="7798"/>
                  </a:cubicBezTo>
                  <a:cubicBezTo>
                    <a:pt x="20011" y="7839"/>
                    <a:pt x="20024" y="7876"/>
                    <a:pt x="20041" y="7898"/>
                  </a:cubicBezTo>
                  <a:cubicBezTo>
                    <a:pt x="20059" y="7922"/>
                    <a:pt x="20066" y="7941"/>
                    <a:pt x="20063" y="7962"/>
                  </a:cubicBezTo>
                  <a:cubicBezTo>
                    <a:pt x="20060" y="7982"/>
                    <a:pt x="20045" y="8005"/>
                    <a:pt x="20019" y="8035"/>
                  </a:cubicBezTo>
                  <a:cubicBezTo>
                    <a:pt x="20005" y="8051"/>
                    <a:pt x="19996" y="8068"/>
                    <a:pt x="19987" y="8092"/>
                  </a:cubicBezTo>
                  <a:cubicBezTo>
                    <a:pt x="19976" y="8122"/>
                    <a:pt x="19970" y="8170"/>
                    <a:pt x="19965" y="8227"/>
                  </a:cubicBezTo>
                  <a:cubicBezTo>
                    <a:pt x="19958" y="8301"/>
                    <a:pt x="19952" y="8392"/>
                    <a:pt x="19952" y="8545"/>
                  </a:cubicBezTo>
                  <a:cubicBezTo>
                    <a:pt x="19952" y="8821"/>
                    <a:pt x="19936" y="8985"/>
                    <a:pt x="19908" y="8999"/>
                  </a:cubicBezTo>
                  <a:cubicBezTo>
                    <a:pt x="19884" y="9011"/>
                    <a:pt x="19808" y="8975"/>
                    <a:pt x="19737" y="8920"/>
                  </a:cubicBezTo>
                  <a:cubicBezTo>
                    <a:pt x="19615" y="8825"/>
                    <a:pt x="19607" y="8810"/>
                    <a:pt x="19614" y="8589"/>
                  </a:cubicBezTo>
                  <a:cubicBezTo>
                    <a:pt x="19618" y="8452"/>
                    <a:pt x="19646" y="8334"/>
                    <a:pt x="19677" y="8303"/>
                  </a:cubicBezTo>
                  <a:cubicBezTo>
                    <a:pt x="19693" y="8288"/>
                    <a:pt x="19705" y="8253"/>
                    <a:pt x="19715" y="8206"/>
                  </a:cubicBezTo>
                  <a:cubicBezTo>
                    <a:pt x="19725" y="8159"/>
                    <a:pt x="19733" y="8099"/>
                    <a:pt x="19734" y="8035"/>
                  </a:cubicBezTo>
                  <a:cubicBezTo>
                    <a:pt x="19736" y="7917"/>
                    <a:pt x="19750" y="7796"/>
                    <a:pt x="19766" y="7768"/>
                  </a:cubicBezTo>
                  <a:cubicBezTo>
                    <a:pt x="19782" y="7739"/>
                    <a:pt x="19799" y="7666"/>
                    <a:pt x="19804" y="7605"/>
                  </a:cubicBezTo>
                  <a:cubicBezTo>
                    <a:pt x="19809" y="7543"/>
                    <a:pt x="19828" y="7476"/>
                    <a:pt x="19845" y="7454"/>
                  </a:cubicBezTo>
                  <a:cubicBezTo>
                    <a:pt x="19862" y="7432"/>
                    <a:pt x="19848" y="7336"/>
                    <a:pt x="19813" y="7243"/>
                  </a:cubicBezTo>
                  <a:cubicBezTo>
                    <a:pt x="19779" y="7149"/>
                    <a:pt x="19750" y="6968"/>
                    <a:pt x="19750" y="6840"/>
                  </a:cubicBezTo>
                  <a:cubicBezTo>
                    <a:pt x="19750" y="6711"/>
                    <a:pt x="19728" y="6522"/>
                    <a:pt x="19703" y="6419"/>
                  </a:cubicBezTo>
                  <a:cubicBezTo>
                    <a:pt x="19667" y="6277"/>
                    <a:pt x="19669" y="6214"/>
                    <a:pt x="19706" y="6149"/>
                  </a:cubicBezTo>
                  <a:cubicBezTo>
                    <a:pt x="19742" y="6084"/>
                    <a:pt x="19765" y="6072"/>
                    <a:pt x="19801" y="6101"/>
                  </a:cubicBezTo>
                  <a:cubicBezTo>
                    <a:pt x="19826" y="6121"/>
                    <a:pt x="19899" y="6139"/>
                    <a:pt x="19962" y="6139"/>
                  </a:cubicBezTo>
                  <a:cubicBezTo>
                    <a:pt x="19990" y="6139"/>
                    <a:pt x="20012" y="6137"/>
                    <a:pt x="20028" y="6134"/>
                  </a:cubicBezTo>
                  <a:cubicBezTo>
                    <a:pt x="19983" y="5948"/>
                    <a:pt x="19937" y="5761"/>
                    <a:pt x="19877" y="5519"/>
                  </a:cubicBezTo>
                  <a:cubicBezTo>
                    <a:pt x="19794" y="5188"/>
                    <a:pt x="19782" y="4939"/>
                    <a:pt x="19826" y="4813"/>
                  </a:cubicBezTo>
                  <a:cubicBezTo>
                    <a:pt x="19823" y="4650"/>
                    <a:pt x="19812" y="4595"/>
                    <a:pt x="19750" y="4568"/>
                  </a:cubicBezTo>
                  <a:cubicBezTo>
                    <a:pt x="19704" y="4548"/>
                    <a:pt x="19668" y="4501"/>
                    <a:pt x="19668" y="4456"/>
                  </a:cubicBezTo>
                  <a:cubicBezTo>
                    <a:pt x="19668" y="4400"/>
                    <a:pt x="19642" y="4374"/>
                    <a:pt x="19576" y="4367"/>
                  </a:cubicBezTo>
                  <a:cubicBezTo>
                    <a:pt x="19536" y="4362"/>
                    <a:pt x="19514" y="4352"/>
                    <a:pt x="19494" y="4311"/>
                  </a:cubicBezTo>
                  <a:cubicBezTo>
                    <a:pt x="19474" y="4269"/>
                    <a:pt x="19456" y="4196"/>
                    <a:pt x="19431" y="4064"/>
                  </a:cubicBezTo>
                  <a:cubicBezTo>
                    <a:pt x="19409" y="3947"/>
                    <a:pt x="19394" y="3874"/>
                    <a:pt x="19374" y="3811"/>
                  </a:cubicBezTo>
                  <a:cubicBezTo>
                    <a:pt x="19369" y="3796"/>
                    <a:pt x="19363" y="3783"/>
                    <a:pt x="19358" y="3770"/>
                  </a:cubicBezTo>
                  <a:cubicBezTo>
                    <a:pt x="19354" y="3759"/>
                    <a:pt x="19350" y="3747"/>
                    <a:pt x="19345" y="3737"/>
                  </a:cubicBezTo>
                  <a:cubicBezTo>
                    <a:pt x="19341" y="3727"/>
                    <a:pt x="19335" y="3715"/>
                    <a:pt x="19330" y="3707"/>
                  </a:cubicBezTo>
                  <a:cubicBezTo>
                    <a:pt x="19313" y="3679"/>
                    <a:pt x="19294" y="3655"/>
                    <a:pt x="19270" y="3638"/>
                  </a:cubicBezTo>
                  <a:cubicBezTo>
                    <a:pt x="19243" y="3619"/>
                    <a:pt x="19213" y="3605"/>
                    <a:pt x="19172" y="3589"/>
                  </a:cubicBezTo>
                  <a:cubicBezTo>
                    <a:pt x="19123" y="3571"/>
                    <a:pt x="19088" y="3551"/>
                    <a:pt x="19064" y="3526"/>
                  </a:cubicBezTo>
                  <a:cubicBezTo>
                    <a:pt x="19040" y="3500"/>
                    <a:pt x="19027" y="3469"/>
                    <a:pt x="19017" y="3426"/>
                  </a:cubicBezTo>
                  <a:cubicBezTo>
                    <a:pt x="19002" y="3363"/>
                    <a:pt x="18967" y="3214"/>
                    <a:pt x="18941" y="3097"/>
                  </a:cubicBezTo>
                  <a:cubicBezTo>
                    <a:pt x="18908" y="2950"/>
                    <a:pt x="18862" y="2858"/>
                    <a:pt x="18789" y="2797"/>
                  </a:cubicBezTo>
                  <a:cubicBezTo>
                    <a:pt x="18701" y="2722"/>
                    <a:pt x="18691" y="2699"/>
                    <a:pt x="18735" y="2656"/>
                  </a:cubicBezTo>
                  <a:cubicBezTo>
                    <a:pt x="18781" y="2612"/>
                    <a:pt x="18799" y="2614"/>
                    <a:pt x="18856" y="2654"/>
                  </a:cubicBezTo>
                  <a:cubicBezTo>
                    <a:pt x="18891" y="2679"/>
                    <a:pt x="18956" y="2706"/>
                    <a:pt x="19001" y="2712"/>
                  </a:cubicBezTo>
                  <a:cubicBezTo>
                    <a:pt x="19057" y="2721"/>
                    <a:pt x="19086" y="2753"/>
                    <a:pt x="19096" y="2820"/>
                  </a:cubicBezTo>
                  <a:cubicBezTo>
                    <a:pt x="19103" y="2873"/>
                    <a:pt x="19123" y="2934"/>
                    <a:pt x="19140" y="2952"/>
                  </a:cubicBezTo>
                  <a:cubicBezTo>
                    <a:pt x="19157" y="2970"/>
                    <a:pt x="19184" y="3042"/>
                    <a:pt x="19200" y="3113"/>
                  </a:cubicBezTo>
                  <a:cubicBezTo>
                    <a:pt x="19219" y="3199"/>
                    <a:pt x="19276" y="3278"/>
                    <a:pt x="19371" y="3350"/>
                  </a:cubicBezTo>
                  <a:cubicBezTo>
                    <a:pt x="19494" y="3444"/>
                    <a:pt x="19514" y="3481"/>
                    <a:pt x="19526" y="3640"/>
                  </a:cubicBezTo>
                  <a:cubicBezTo>
                    <a:pt x="19533" y="3734"/>
                    <a:pt x="19579" y="3864"/>
                    <a:pt x="19646" y="3995"/>
                  </a:cubicBezTo>
                  <a:cubicBezTo>
                    <a:pt x="19713" y="4125"/>
                    <a:pt x="19803" y="4257"/>
                    <a:pt x="19895" y="4357"/>
                  </a:cubicBezTo>
                  <a:cubicBezTo>
                    <a:pt x="19920" y="4384"/>
                    <a:pt x="19946" y="4426"/>
                    <a:pt x="19968" y="4472"/>
                  </a:cubicBezTo>
                  <a:cubicBezTo>
                    <a:pt x="19990" y="4517"/>
                    <a:pt x="20008" y="4567"/>
                    <a:pt x="20016" y="4609"/>
                  </a:cubicBezTo>
                  <a:cubicBezTo>
                    <a:pt x="20023" y="4652"/>
                    <a:pt x="20040" y="4701"/>
                    <a:pt x="20060" y="4744"/>
                  </a:cubicBezTo>
                  <a:cubicBezTo>
                    <a:pt x="20060" y="4745"/>
                    <a:pt x="20060" y="4747"/>
                    <a:pt x="20060" y="4747"/>
                  </a:cubicBezTo>
                  <a:cubicBezTo>
                    <a:pt x="20080" y="4790"/>
                    <a:pt x="20104" y="4828"/>
                    <a:pt x="20126" y="4851"/>
                  </a:cubicBezTo>
                  <a:cubicBezTo>
                    <a:pt x="20157" y="4883"/>
                    <a:pt x="20175" y="4914"/>
                    <a:pt x="20186" y="4953"/>
                  </a:cubicBezTo>
                  <a:cubicBezTo>
                    <a:pt x="20197" y="4991"/>
                    <a:pt x="20201" y="5042"/>
                    <a:pt x="20199" y="5106"/>
                  </a:cubicBezTo>
                  <a:cubicBezTo>
                    <a:pt x="20199" y="5107"/>
                    <a:pt x="20199" y="5109"/>
                    <a:pt x="20199" y="5109"/>
                  </a:cubicBezTo>
                  <a:cubicBezTo>
                    <a:pt x="20199" y="5109"/>
                    <a:pt x="20199" y="5111"/>
                    <a:pt x="20199" y="5111"/>
                  </a:cubicBezTo>
                  <a:cubicBezTo>
                    <a:pt x="20268" y="5340"/>
                    <a:pt x="20349" y="5662"/>
                    <a:pt x="20423" y="6009"/>
                  </a:cubicBezTo>
                  <a:cubicBezTo>
                    <a:pt x="20443" y="6034"/>
                    <a:pt x="20461" y="6058"/>
                    <a:pt x="20483" y="6072"/>
                  </a:cubicBezTo>
                  <a:cubicBezTo>
                    <a:pt x="20552" y="6117"/>
                    <a:pt x="20554" y="6130"/>
                    <a:pt x="20499" y="6215"/>
                  </a:cubicBezTo>
                  <a:cubicBezTo>
                    <a:pt x="20487" y="6234"/>
                    <a:pt x="20479" y="6251"/>
                    <a:pt x="20471" y="6269"/>
                  </a:cubicBezTo>
                  <a:cubicBezTo>
                    <a:pt x="20552" y="6680"/>
                    <a:pt x="20622" y="7073"/>
                    <a:pt x="20622" y="7248"/>
                  </a:cubicBezTo>
                  <a:cubicBezTo>
                    <a:pt x="20622" y="7388"/>
                    <a:pt x="20667" y="7503"/>
                    <a:pt x="20724" y="7503"/>
                  </a:cubicBezTo>
                  <a:cubicBezTo>
                    <a:pt x="20850" y="7503"/>
                    <a:pt x="20777" y="6522"/>
                    <a:pt x="20604" y="5881"/>
                  </a:cubicBezTo>
                  <a:cubicBezTo>
                    <a:pt x="20535" y="5629"/>
                    <a:pt x="20519" y="5447"/>
                    <a:pt x="20550" y="5343"/>
                  </a:cubicBezTo>
                  <a:cubicBezTo>
                    <a:pt x="20550" y="5343"/>
                    <a:pt x="20550" y="5341"/>
                    <a:pt x="20550" y="5341"/>
                  </a:cubicBezTo>
                  <a:cubicBezTo>
                    <a:pt x="20534" y="5278"/>
                    <a:pt x="20514" y="5194"/>
                    <a:pt x="20502" y="5060"/>
                  </a:cubicBezTo>
                  <a:cubicBezTo>
                    <a:pt x="20491" y="4934"/>
                    <a:pt x="20480" y="4850"/>
                    <a:pt x="20461" y="4785"/>
                  </a:cubicBezTo>
                  <a:cubicBezTo>
                    <a:pt x="20452" y="4753"/>
                    <a:pt x="20440" y="4727"/>
                    <a:pt x="20426" y="4701"/>
                  </a:cubicBezTo>
                  <a:cubicBezTo>
                    <a:pt x="20413" y="4675"/>
                    <a:pt x="20396" y="4652"/>
                    <a:pt x="20376" y="4627"/>
                  </a:cubicBezTo>
                  <a:cubicBezTo>
                    <a:pt x="20321" y="4560"/>
                    <a:pt x="20278" y="4497"/>
                    <a:pt x="20278" y="4487"/>
                  </a:cubicBezTo>
                  <a:cubicBezTo>
                    <a:pt x="20278" y="4433"/>
                    <a:pt x="20068" y="4111"/>
                    <a:pt x="20000" y="4059"/>
                  </a:cubicBezTo>
                  <a:cubicBezTo>
                    <a:pt x="19956" y="4025"/>
                    <a:pt x="19902" y="3916"/>
                    <a:pt x="19877" y="3816"/>
                  </a:cubicBezTo>
                  <a:cubicBezTo>
                    <a:pt x="19864" y="3767"/>
                    <a:pt x="19841" y="3709"/>
                    <a:pt x="19816" y="3656"/>
                  </a:cubicBezTo>
                  <a:cubicBezTo>
                    <a:pt x="19792" y="3602"/>
                    <a:pt x="19765" y="3554"/>
                    <a:pt x="19741" y="3523"/>
                  </a:cubicBezTo>
                  <a:cubicBezTo>
                    <a:pt x="19692" y="3461"/>
                    <a:pt x="19657" y="3386"/>
                    <a:pt x="19662" y="3357"/>
                  </a:cubicBezTo>
                  <a:cubicBezTo>
                    <a:pt x="19667" y="3329"/>
                    <a:pt x="19634" y="3278"/>
                    <a:pt x="19589" y="3245"/>
                  </a:cubicBezTo>
                  <a:cubicBezTo>
                    <a:pt x="19530" y="3202"/>
                    <a:pt x="19518" y="3175"/>
                    <a:pt x="19548" y="3146"/>
                  </a:cubicBezTo>
                  <a:cubicBezTo>
                    <a:pt x="19568" y="3126"/>
                    <a:pt x="19554" y="3081"/>
                    <a:pt x="19522" y="3018"/>
                  </a:cubicBezTo>
                  <a:cubicBezTo>
                    <a:pt x="19522" y="3018"/>
                    <a:pt x="19523" y="3016"/>
                    <a:pt x="19522" y="3016"/>
                  </a:cubicBezTo>
                  <a:cubicBezTo>
                    <a:pt x="19469" y="2989"/>
                    <a:pt x="19416" y="2946"/>
                    <a:pt x="19380" y="2891"/>
                  </a:cubicBezTo>
                  <a:cubicBezTo>
                    <a:pt x="19271" y="2726"/>
                    <a:pt x="19296" y="2680"/>
                    <a:pt x="19532" y="2603"/>
                  </a:cubicBezTo>
                  <a:cubicBezTo>
                    <a:pt x="19688" y="2552"/>
                    <a:pt x="19752" y="2507"/>
                    <a:pt x="19671" y="2503"/>
                  </a:cubicBezTo>
                  <a:cubicBezTo>
                    <a:pt x="19590" y="2500"/>
                    <a:pt x="19397" y="2316"/>
                    <a:pt x="19244" y="2096"/>
                  </a:cubicBezTo>
                  <a:cubicBezTo>
                    <a:pt x="18961" y="1687"/>
                    <a:pt x="18846" y="1628"/>
                    <a:pt x="18739" y="1823"/>
                  </a:cubicBezTo>
                  <a:cubicBezTo>
                    <a:pt x="18739" y="1823"/>
                    <a:pt x="18742" y="1822"/>
                    <a:pt x="18742" y="1823"/>
                  </a:cubicBezTo>
                  <a:cubicBezTo>
                    <a:pt x="18751" y="1847"/>
                    <a:pt x="18764" y="1872"/>
                    <a:pt x="18783" y="1899"/>
                  </a:cubicBezTo>
                  <a:cubicBezTo>
                    <a:pt x="18810" y="1933"/>
                    <a:pt x="18838" y="1969"/>
                    <a:pt x="18884" y="2006"/>
                  </a:cubicBezTo>
                  <a:cubicBezTo>
                    <a:pt x="19041" y="2136"/>
                    <a:pt x="19199" y="2393"/>
                    <a:pt x="19165" y="2465"/>
                  </a:cubicBezTo>
                  <a:cubicBezTo>
                    <a:pt x="19159" y="2478"/>
                    <a:pt x="19156" y="2488"/>
                    <a:pt x="19149" y="2493"/>
                  </a:cubicBezTo>
                  <a:cubicBezTo>
                    <a:pt x="19143" y="2499"/>
                    <a:pt x="19134" y="2499"/>
                    <a:pt x="19124" y="2496"/>
                  </a:cubicBezTo>
                  <a:cubicBezTo>
                    <a:pt x="19107" y="2490"/>
                    <a:pt x="19084" y="2469"/>
                    <a:pt x="19042" y="2427"/>
                  </a:cubicBezTo>
                  <a:cubicBezTo>
                    <a:pt x="18988" y="2374"/>
                    <a:pt x="18942" y="2315"/>
                    <a:pt x="18941" y="2297"/>
                  </a:cubicBezTo>
                  <a:cubicBezTo>
                    <a:pt x="18940" y="2279"/>
                    <a:pt x="18874" y="2223"/>
                    <a:pt x="18795" y="2172"/>
                  </a:cubicBezTo>
                  <a:cubicBezTo>
                    <a:pt x="18756" y="2147"/>
                    <a:pt x="18710" y="2110"/>
                    <a:pt x="18666" y="2070"/>
                  </a:cubicBezTo>
                  <a:cubicBezTo>
                    <a:pt x="18622" y="2030"/>
                    <a:pt x="18582" y="1990"/>
                    <a:pt x="18555" y="1955"/>
                  </a:cubicBezTo>
                  <a:cubicBezTo>
                    <a:pt x="18549" y="1947"/>
                    <a:pt x="18532" y="1936"/>
                    <a:pt x="18524" y="1927"/>
                  </a:cubicBezTo>
                  <a:cubicBezTo>
                    <a:pt x="18470" y="1909"/>
                    <a:pt x="18405" y="1880"/>
                    <a:pt x="18306" y="1830"/>
                  </a:cubicBezTo>
                  <a:cubicBezTo>
                    <a:pt x="18117" y="1736"/>
                    <a:pt x="17839" y="1570"/>
                    <a:pt x="17686" y="1461"/>
                  </a:cubicBezTo>
                  <a:cubicBezTo>
                    <a:pt x="17533" y="1351"/>
                    <a:pt x="17370" y="1289"/>
                    <a:pt x="17326" y="1326"/>
                  </a:cubicBezTo>
                  <a:cubicBezTo>
                    <a:pt x="17287" y="1357"/>
                    <a:pt x="17381" y="1456"/>
                    <a:pt x="17522" y="1558"/>
                  </a:cubicBezTo>
                  <a:cubicBezTo>
                    <a:pt x="17525" y="1558"/>
                    <a:pt x="17528" y="1563"/>
                    <a:pt x="17531" y="1563"/>
                  </a:cubicBezTo>
                  <a:cubicBezTo>
                    <a:pt x="17563" y="1563"/>
                    <a:pt x="17624" y="1593"/>
                    <a:pt x="17664" y="1629"/>
                  </a:cubicBezTo>
                  <a:cubicBezTo>
                    <a:pt x="17704" y="1665"/>
                    <a:pt x="17759" y="1693"/>
                    <a:pt x="17787" y="1693"/>
                  </a:cubicBezTo>
                  <a:cubicBezTo>
                    <a:pt x="17801" y="1693"/>
                    <a:pt x="17823" y="1705"/>
                    <a:pt x="17847" y="1726"/>
                  </a:cubicBezTo>
                  <a:cubicBezTo>
                    <a:pt x="17872" y="1747"/>
                    <a:pt x="17896" y="1775"/>
                    <a:pt x="17920" y="1807"/>
                  </a:cubicBezTo>
                  <a:cubicBezTo>
                    <a:pt x="17966" y="1871"/>
                    <a:pt x="18070" y="1954"/>
                    <a:pt x="18147" y="1991"/>
                  </a:cubicBezTo>
                  <a:cubicBezTo>
                    <a:pt x="18225" y="2028"/>
                    <a:pt x="18330" y="2108"/>
                    <a:pt x="18378" y="2172"/>
                  </a:cubicBezTo>
                  <a:cubicBezTo>
                    <a:pt x="18427" y="2236"/>
                    <a:pt x="18524" y="2308"/>
                    <a:pt x="18596" y="2333"/>
                  </a:cubicBezTo>
                  <a:cubicBezTo>
                    <a:pt x="18627" y="2343"/>
                    <a:pt x="18655" y="2363"/>
                    <a:pt x="18682" y="2384"/>
                  </a:cubicBezTo>
                  <a:cubicBezTo>
                    <a:pt x="18689" y="2389"/>
                    <a:pt x="18697" y="2393"/>
                    <a:pt x="18704" y="2399"/>
                  </a:cubicBezTo>
                  <a:cubicBezTo>
                    <a:pt x="18705" y="2400"/>
                    <a:pt x="18703" y="2401"/>
                    <a:pt x="18704" y="2401"/>
                  </a:cubicBezTo>
                  <a:cubicBezTo>
                    <a:pt x="18712" y="2409"/>
                    <a:pt x="18721" y="2419"/>
                    <a:pt x="18729" y="2427"/>
                  </a:cubicBezTo>
                  <a:cubicBezTo>
                    <a:pt x="18737" y="2435"/>
                    <a:pt x="18744" y="2441"/>
                    <a:pt x="18751" y="2450"/>
                  </a:cubicBezTo>
                  <a:cubicBezTo>
                    <a:pt x="18758" y="2458"/>
                    <a:pt x="18762" y="2467"/>
                    <a:pt x="18767" y="2475"/>
                  </a:cubicBezTo>
                  <a:cubicBezTo>
                    <a:pt x="18783" y="2499"/>
                    <a:pt x="18796" y="2522"/>
                    <a:pt x="18799" y="2542"/>
                  </a:cubicBezTo>
                  <a:cubicBezTo>
                    <a:pt x="18802" y="2564"/>
                    <a:pt x="18795" y="2583"/>
                    <a:pt x="18777" y="2593"/>
                  </a:cubicBezTo>
                  <a:cubicBezTo>
                    <a:pt x="18765" y="2598"/>
                    <a:pt x="18737" y="2591"/>
                    <a:pt x="18704" y="2580"/>
                  </a:cubicBezTo>
                  <a:cubicBezTo>
                    <a:pt x="18694" y="2577"/>
                    <a:pt x="18683" y="2572"/>
                    <a:pt x="18672" y="2567"/>
                  </a:cubicBezTo>
                  <a:cubicBezTo>
                    <a:pt x="18661" y="2563"/>
                    <a:pt x="18647" y="2558"/>
                    <a:pt x="18634" y="2552"/>
                  </a:cubicBezTo>
                  <a:cubicBezTo>
                    <a:pt x="18628" y="2549"/>
                    <a:pt x="18622" y="2545"/>
                    <a:pt x="18615" y="2542"/>
                  </a:cubicBezTo>
                  <a:cubicBezTo>
                    <a:pt x="18612" y="2540"/>
                    <a:pt x="18609" y="2541"/>
                    <a:pt x="18606" y="2539"/>
                  </a:cubicBezTo>
                  <a:cubicBezTo>
                    <a:pt x="18540" y="2508"/>
                    <a:pt x="18467" y="2470"/>
                    <a:pt x="18391" y="2422"/>
                  </a:cubicBezTo>
                  <a:cubicBezTo>
                    <a:pt x="18334" y="2386"/>
                    <a:pt x="18279" y="2348"/>
                    <a:pt x="18230" y="2310"/>
                  </a:cubicBezTo>
                  <a:cubicBezTo>
                    <a:pt x="18141" y="2241"/>
                    <a:pt x="18053" y="2182"/>
                    <a:pt x="18034" y="2182"/>
                  </a:cubicBezTo>
                  <a:cubicBezTo>
                    <a:pt x="18015" y="2182"/>
                    <a:pt x="17919" y="2115"/>
                    <a:pt x="17822" y="2032"/>
                  </a:cubicBezTo>
                  <a:cubicBezTo>
                    <a:pt x="17771" y="1988"/>
                    <a:pt x="17743" y="1974"/>
                    <a:pt x="17711" y="1953"/>
                  </a:cubicBezTo>
                  <a:cubicBezTo>
                    <a:pt x="17639" y="1957"/>
                    <a:pt x="17531" y="1934"/>
                    <a:pt x="17408" y="1902"/>
                  </a:cubicBezTo>
                  <a:cubicBezTo>
                    <a:pt x="17407" y="1902"/>
                    <a:pt x="17406" y="1902"/>
                    <a:pt x="17405" y="1902"/>
                  </a:cubicBezTo>
                  <a:cubicBezTo>
                    <a:pt x="17403" y="1902"/>
                    <a:pt x="17403" y="1902"/>
                    <a:pt x="17402" y="1902"/>
                  </a:cubicBezTo>
                  <a:cubicBezTo>
                    <a:pt x="17399" y="1901"/>
                    <a:pt x="17397" y="1902"/>
                    <a:pt x="17395" y="1902"/>
                  </a:cubicBezTo>
                  <a:cubicBezTo>
                    <a:pt x="17384" y="1900"/>
                    <a:pt x="17373" y="1894"/>
                    <a:pt x="17364" y="1889"/>
                  </a:cubicBezTo>
                  <a:cubicBezTo>
                    <a:pt x="17363" y="1889"/>
                    <a:pt x="17361" y="1889"/>
                    <a:pt x="17360" y="1889"/>
                  </a:cubicBezTo>
                  <a:cubicBezTo>
                    <a:pt x="17288" y="1869"/>
                    <a:pt x="17218" y="1851"/>
                    <a:pt x="17133" y="1818"/>
                  </a:cubicBezTo>
                  <a:cubicBezTo>
                    <a:pt x="16841" y="1702"/>
                    <a:pt x="15748" y="1464"/>
                    <a:pt x="14702" y="1290"/>
                  </a:cubicBezTo>
                  <a:lnTo>
                    <a:pt x="12799" y="974"/>
                  </a:lnTo>
                  <a:close/>
                  <a:moveTo>
                    <a:pt x="9837" y="1032"/>
                  </a:moveTo>
                  <a:lnTo>
                    <a:pt x="9385" y="1040"/>
                  </a:lnTo>
                  <a:cubicBezTo>
                    <a:pt x="5651" y="1113"/>
                    <a:pt x="5003" y="1141"/>
                    <a:pt x="3329" y="1295"/>
                  </a:cubicBezTo>
                  <a:cubicBezTo>
                    <a:pt x="2711" y="1352"/>
                    <a:pt x="2165" y="1391"/>
                    <a:pt x="2112" y="1384"/>
                  </a:cubicBezTo>
                  <a:cubicBezTo>
                    <a:pt x="2060" y="1377"/>
                    <a:pt x="1855" y="1378"/>
                    <a:pt x="1660" y="1384"/>
                  </a:cubicBezTo>
                  <a:cubicBezTo>
                    <a:pt x="1438" y="1392"/>
                    <a:pt x="1367" y="1415"/>
                    <a:pt x="1401" y="1476"/>
                  </a:cubicBezTo>
                  <a:cubicBezTo>
                    <a:pt x="1458" y="1481"/>
                    <a:pt x="1535" y="1481"/>
                    <a:pt x="1616" y="1474"/>
                  </a:cubicBezTo>
                  <a:cubicBezTo>
                    <a:pt x="1727" y="1463"/>
                    <a:pt x="2121" y="1455"/>
                    <a:pt x="2488" y="1456"/>
                  </a:cubicBezTo>
                  <a:cubicBezTo>
                    <a:pt x="2856" y="1456"/>
                    <a:pt x="3176" y="1443"/>
                    <a:pt x="3200" y="1428"/>
                  </a:cubicBezTo>
                  <a:cubicBezTo>
                    <a:pt x="3223" y="1412"/>
                    <a:pt x="3423" y="1392"/>
                    <a:pt x="3642" y="1382"/>
                  </a:cubicBezTo>
                  <a:cubicBezTo>
                    <a:pt x="3861" y="1372"/>
                    <a:pt x="4073" y="1351"/>
                    <a:pt x="4113" y="1333"/>
                  </a:cubicBezTo>
                  <a:cubicBezTo>
                    <a:pt x="4153" y="1316"/>
                    <a:pt x="4301" y="1300"/>
                    <a:pt x="4442" y="1300"/>
                  </a:cubicBezTo>
                  <a:cubicBezTo>
                    <a:pt x="4583" y="1300"/>
                    <a:pt x="4762" y="1287"/>
                    <a:pt x="4840" y="1270"/>
                  </a:cubicBezTo>
                  <a:cubicBezTo>
                    <a:pt x="4949" y="1246"/>
                    <a:pt x="5456" y="1211"/>
                    <a:pt x="6010" y="1183"/>
                  </a:cubicBezTo>
                  <a:cubicBezTo>
                    <a:pt x="6286" y="1169"/>
                    <a:pt x="6573" y="1156"/>
                    <a:pt x="6828" y="1147"/>
                  </a:cubicBezTo>
                  <a:cubicBezTo>
                    <a:pt x="7084" y="1139"/>
                    <a:pt x="7305" y="1135"/>
                    <a:pt x="7451" y="1137"/>
                  </a:cubicBezTo>
                  <a:cubicBezTo>
                    <a:pt x="7495" y="1137"/>
                    <a:pt x="7624" y="1138"/>
                    <a:pt x="7735" y="1140"/>
                  </a:cubicBezTo>
                  <a:cubicBezTo>
                    <a:pt x="7785" y="1139"/>
                    <a:pt x="7804" y="1135"/>
                    <a:pt x="7856" y="1134"/>
                  </a:cubicBezTo>
                  <a:cubicBezTo>
                    <a:pt x="7990" y="1133"/>
                    <a:pt x="8164" y="1130"/>
                    <a:pt x="8342" y="1122"/>
                  </a:cubicBezTo>
                  <a:cubicBezTo>
                    <a:pt x="8604" y="1109"/>
                    <a:pt x="8896" y="1103"/>
                    <a:pt x="9152" y="1104"/>
                  </a:cubicBezTo>
                  <a:cubicBezTo>
                    <a:pt x="9156" y="1104"/>
                    <a:pt x="9157" y="1104"/>
                    <a:pt x="9161" y="1104"/>
                  </a:cubicBezTo>
                  <a:cubicBezTo>
                    <a:pt x="9167" y="1104"/>
                    <a:pt x="9168" y="1104"/>
                    <a:pt x="9174" y="1104"/>
                  </a:cubicBezTo>
                  <a:cubicBezTo>
                    <a:pt x="9422" y="1104"/>
                    <a:pt x="9618" y="1110"/>
                    <a:pt x="9721" y="1122"/>
                  </a:cubicBezTo>
                  <a:cubicBezTo>
                    <a:pt x="9751" y="1122"/>
                    <a:pt x="9772" y="1119"/>
                    <a:pt x="9806" y="1119"/>
                  </a:cubicBezTo>
                  <a:cubicBezTo>
                    <a:pt x="9841" y="1119"/>
                    <a:pt x="9857" y="1119"/>
                    <a:pt x="9891" y="1119"/>
                  </a:cubicBezTo>
                  <a:cubicBezTo>
                    <a:pt x="9899" y="1114"/>
                    <a:pt x="9904" y="1107"/>
                    <a:pt x="9904" y="1096"/>
                  </a:cubicBezTo>
                  <a:cubicBezTo>
                    <a:pt x="9904" y="1084"/>
                    <a:pt x="9894" y="1072"/>
                    <a:pt x="9882" y="1061"/>
                  </a:cubicBezTo>
                  <a:cubicBezTo>
                    <a:pt x="9873" y="1053"/>
                    <a:pt x="9860" y="1045"/>
                    <a:pt x="9847" y="1038"/>
                  </a:cubicBezTo>
                  <a:cubicBezTo>
                    <a:pt x="9846" y="1037"/>
                    <a:pt x="9847" y="1035"/>
                    <a:pt x="9847" y="1035"/>
                  </a:cubicBezTo>
                  <a:cubicBezTo>
                    <a:pt x="9846" y="1034"/>
                    <a:pt x="9845" y="1033"/>
                    <a:pt x="9844" y="1032"/>
                  </a:cubicBezTo>
                  <a:cubicBezTo>
                    <a:pt x="9843" y="1032"/>
                    <a:pt x="9842" y="1033"/>
                    <a:pt x="9841" y="1032"/>
                  </a:cubicBezTo>
                  <a:cubicBezTo>
                    <a:pt x="9840" y="1032"/>
                    <a:pt x="9838" y="1033"/>
                    <a:pt x="9837" y="1032"/>
                  </a:cubicBezTo>
                  <a:close/>
                  <a:moveTo>
                    <a:pt x="15192" y="1519"/>
                  </a:moveTo>
                  <a:cubicBezTo>
                    <a:pt x="15475" y="1541"/>
                    <a:pt x="15806" y="1584"/>
                    <a:pt x="15850" y="1606"/>
                  </a:cubicBezTo>
                  <a:cubicBezTo>
                    <a:pt x="15903" y="1633"/>
                    <a:pt x="16132" y="1672"/>
                    <a:pt x="16624" y="1736"/>
                  </a:cubicBezTo>
                  <a:cubicBezTo>
                    <a:pt x="16903" y="1773"/>
                    <a:pt x="16928" y="1782"/>
                    <a:pt x="17006" y="1892"/>
                  </a:cubicBezTo>
                  <a:cubicBezTo>
                    <a:pt x="17054" y="1957"/>
                    <a:pt x="17078" y="2032"/>
                    <a:pt x="17063" y="2062"/>
                  </a:cubicBezTo>
                  <a:cubicBezTo>
                    <a:pt x="17032" y="2129"/>
                    <a:pt x="16900" y="2135"/>
                    <a:pt x="16836" y="2073"/>
                  </a:cubicBezTo>
                  <a:cubicBezTo>
                    <a:pt x="16810" y="2048"/>
                    <a:pt x="16735" y="2020"/>
                    <a:pt x="16668" y="2009"/>
                  </a:cubicBezTo>
                  <a:cubicBezTo>
                    <a:pt x="16590" y="1996"/>
                    <a:pt x="16534" y="1960"/>
                    <a:pt x="16510" y="1909"/>
                  </a:cubicBezTo>
                  <a:cubicBezTo>
                    <a:pt x="16470" y="1823"/>
                    <a:pt x="16450" y="1818"/>
                    <a:pt x="15805" y="1756"/>
                  </a:cubicBezTo>
                  <a:cubicBezTo>
                    <a:pt x="15598" y="1737"/>
                    <a:pt x="15366" y="1693"/>
                    <a:pt x="15258" y="1652"/>
                  </a:cubicBezTo>
                  <a:cubicBezTo>
                    <a:pt x="15073" y="1580"/>
                    <a:pt x="15036" y="1508"/>
                    <a:pt x="15192" y="1519"/>
                  </a:cubicBezTo>
                  <a:close/>
                  <a:moveTo>
                    <a:pt x="8472" y="1550"/>
                  </a:moveTo>
                  <a:cubicBezTo>
                    <a:pt x="8688" y="1551"/>
                    <a:pt x="9041" y="1557"/>
                    <a:pt x="9316" y="1560"/>
                  </a:cubicBezTo>
                  <a:cubicBezTo>
                    <a:pt x="10700" y="1555"/>
                    <a:pt x="11989" y="1556"/>
                    <a:pt x="12233" y="1578"/>
                  </a:cubicBezTo>
                  <a:cubicBezTo>
                    <a:pt x="12278" y="1582"/>
                    <a:pt x="12387" y="1589"/>
                    <a:pt x="12467" y="1593"/>
                  </a:cubicBezTo>
                  <a:cubicBezTo>
                    <a:pt x="12469" y="1593"/>
                    <a:pt x="12469" y="1589"/>
                    <a:pt x="12470" y="1588"/>
                  </a:cubicBezTo>
                  <a:cubicBezTo>
                    <a:pt x="12497" y="1575"/>
                    <a:pt x="12528" y="1573"/>
                    <a:pt x="12556" y="1578"/>
                  </a:cubicBezTo>
                  <a:cubicBezTo>
                    <a:pt x="12570" y="1581"/>
                    <a:pt x="12578" y="1591"/>
                    <a:pt x="12591" y="1598"/>
                  </a:cubicBezTo>
                  <a:cubicBezTo>
                    <a:pt x="12677" y="1603"/>
                    <a:pt x="12739" y="1608"/>
                    <a:pt x="12821" y="1611"/>
                  </a:cubicBezTo>
                  <a:cubicBezTo>
                    <a:pt x="13299" y="1628"/>
                    <a:pt x="13908" y="1687"/>
                    <a:pt x="14016" y="1726"/>
                  </a:cubicBezTo>
                  <a:cubicBezTo>
                    <a:pt x="14061" y="1742"/>
                    <a:pt x="14280" y="1762"/>
                    <a:pt x="14503" y="1772"/>
                  </a:cubicBezTo>
                  <a:cubicBezTo>
                    <a:pt x="14726" y="1781"/>
                    <a:pt x="15082" y="1818"/>
                    <a:pt x="15293" y="1856"/>
                  </a:cubicBezTo>
                  <a:cubicBezTo>
                    <a:pt x="15505" y="1893"/>
                    <a:pt x="15769" y="1937"/>
                    <a:pt x="15881" y="1950"/>
                  </a:cubicBezTo>
                  <a:cubicBezTo>
                    <a:pt x="16143" y="1982"/>
                    <a:pt x="16204" y="2011"/>
                    <a:pt x="16140" y="2073"/>
                  </a:cubicBezTo>
                  <a:cubicBezTo>
                    <a:pt x="16089" y="2123"/>
                    <a:pt x="16037" y="2124"/>
                    <a:pt x="15698" y="2083"/>
                  </a:cubicBezTo>
                  <a:cubicBezTo>
                    <a:pt x="15575" y="2068"/>
                    <a:pt x="15336" y="2048"/>
                    <a:pt x="15164" y="2039"/>
                  </a:cubicBezTo>
                  <a:cubicBezTo>
                    <a:pt x="14991" y="2030"/>
                    <a:pt x="14622" y="2001"/>
                    <a:pt x="14345" y="1973"/>
                  </a:cubicBezTo>
                  <a:cubicBezTo>
                    <a:pt x="14097" y="1948"/>
                    <a:pt x="13855" y="1931"/>
                    <a:pt x="13729" y="1927"/>
                  </a:cubicBezTo>
                  <a:cubicBezTo>
                    <a:pt x="13577" y="1938"/>
                    <a:pt x="13421" y="1937"/>
                    <a:pt x="13337" y="1912"/>
                  </a:cubicBezTo>
                  <a:cubicBezTo>
                    <a:pt x="13281" y="1895"/>
                    <a:pt x="11859" y="1868"/>
                    <a:pt x="10179" y="1848"/>
                  </a:cubicBezTo>
                  <a:cubicBezTo>
                    <a:pt x="8894" y="1834"/>
                    <a:pt x="8052" y="1811"/>
                    <a:pt x="7549" y="1782"/>
                  </a:cubicBezTo>
                  <a:cubicBezTo>
                    <a:pt x="7236" y="1779"/>
                    <a:pt x="7070" y="1774"/>
                    <a:pt x="6765" y="1772"/>
                  </a:cubicBezTo>
                  <a:cubicBezTo>
                    <a:pt x="5451" y="1763"/>
                    <a:pt x="4359" y="1746"/>
                    <a:pt x="4341" y="1731"/>
                  </a:cubicBezTo>
                  <a:cubicBezTo>
                    <a:pt x="4322" y="1716"/>
                    <a:pt x="4356" y="1680"/>
                    <a:pt x="4413" y="1649"/>
                  </a:cubicBezTo>
                  <a:cubicBezTo>
                    <a:pt x="4491" y="1608"/>
                    <a:pt x="4535" y="1601"/>
                    <a:pt x="4594" y="1626"/>
                  </a:cubicBezTo>
                  <a:cubicBezTo>
                    <a:pt x="4692" y="1669"/>
                    <a:pt x="4971" y="1671"/>
                    <a:pt x="5023" y="1629"/>
                  </a:cubicBezTo>
                  <a:cubicBezTo>
                    <a:pt x="5051" y="1607"/>
                    <a:pt x="6085" y="1589"/>
                    <a:pt x="7287" y="1575"/>
                  </a:cubicBezTo>
                  <a:cubicBezTo>
                    <a:pt x="7516" y="1556"/>
                    <a:pt x="7869" y="1547"/>
                    <a:pt x="8472" y="1550"/>
                  </a:cubicBezTo>
                  <a:close/>
                  <a:moveTo>
                    <a:pt x="4154" y="1675"/>
                  </a:moveTo>
                  <a:cubicBezTo>
                    <a:pt x="4280" y="1682"/>
                    <a:pt x="4303" y="1718"/>
                    <a:pt x="4170" y="1759"/>
                  </a:cubicBezTo>
                  <a:cubicBezTo>
                    <a:pt x="4119" y="1775"/>
                    <a:pt x="4044" y="1783"/>
                    <a:pt x="3968" y="1787"/>
                  </a:cubicBezTo>
                  <a:cubicBezTo>
                    <a:pt x="3965" y="1795"/>
                    <a:pt x="3961" y="1800"/>
                    <a:pt x="3952" y="1805"/>
                  </a:cubicBezTo>
                  <a:cubicBezTo>
                    <a:pt x="3931" y="1815"/>
                    <a:pt x="3902" y="1812"/>
                    <a:pt x="3889" y="1795"/>
                  </a:cubicBezTo>
                  <a:cubicBezTo>
                    <a:pt x="3888" y="1793"/>
                    <a:pt x="3889" y="1791"/>
                    <a:pt x="3889" y="1790"/>
                  </a:cubicBezTo>
                  <a:cubicBezTo>
                    <a:pt x="3788" y="1790"/>
                    <a:pt x="3699" y="1780"/>
                    <a:pt x="3683" y="1759"/>
                  </a:cubicBezTo>
                  <a:cubicBezTo>
                    <a:pt x="3652" y="1718"/>
                    <a:pt x="3706" y="1704"/>
                    <a:pt x="3996" y="1680"/>
                  </a:cubicBezTo>
                  <a:cubicBezTo>
                    <a:pt x="4059" y="1675"/>
                    <a:pt x="4112" y="1673"/>
                    <a:pt x="4154" y="1675"/>
                  </a:cubicBezTo>
                  <a:close/>
                  <a:moveTo>
                    <a:pt x="17414" y="2103"/>
                  </a:moveTo>
                  <a:cubicBezTo>
                    <a:pt x="17452" y="2096"/>
                    <a:pt x="17498" y="2115"/>
                    <a:pt x="17591" y="2169"/>
                  </a:cubicBezTo>
                  <a:cubicBezTo>
                    <a:pt x="17676" y="2219"/>
                    <a:pt x="17764" y="2278"/>
                    <a:pt x="17787" y="2297"/>
                  </a:cubicBezTo>
                  <a:cubicBezTo>
                    <a:pt x="17810" y="2316"/>
                    <a:pt x="17863" y="2346"/>
                    <a:pt x="17907" y="2366"/>
                  </a:cubicBezTo>
                  <a:cubicBezTo>
                    <a:pt x="17951" y="2386"/>
                    <a:pt x="17986" y="2422"/>
                    <a:pt x="17986" y="2447"/>
                  </a:cubicBezTo>
                  <a:cubicBezTo>
                    <a:pt x="17986" y="2572"/>
                    <a:pt x="17655" y="2468"/>
                    <a:pt x="17446" y="2277"/>
                  </a:cubicBezTo>
                  <a:cubicBezTo>
                    <a:pt x="17337" y="2177"/>
                    <a:pt x="17329" y="2152"/>
                    <a:pt x="17379" y="2118"/>
                  </a:cubicBezTo>
                  <a:cubicBezTo>
                    <a:pt x="17391" y="2111"/>
                    <a:pt x="17402" y="2106"/>
                    <a:pt x="17414" y="2103"/>
                  </a:cubicBezTo>
                  <a:close/>
                  <a:moveTo>
                    <a:pt x="16311" y="2126"/>
                  </a:moveTo>
                  <a:cubicBezTo>
                    <a:pt x="16331" y="2125"/>
                    <a:pt x="16353" y="2129"/>
                    <a:pt x="16374" y="2136"/>
                  </a:cubicBezTo>
                  <a:cubicBezTo>
                    <a:pt x="16415" y="2151"/>
                    <a:pt x="16525" y="2178"/>
                    <a:pt x="16621" y="2198"/>
                  </a:cubicBezTo>
                  <a:cubicBezTo>
                    <a:pt x="16717" y="2217"/>
                    <a:pt x="16800" y="2248"/>
                    <a:pt x="16804" y="2266"/>
                  </a:cubicBezTo>
                  <a:cubicBezTo>
                    <a:pt x="16822" y="2344"/>
                    <a:pt x="16304" y="2295"/>
                    <a:pt x="16241" y="2213"/>
                  </a:cubicBezTo>
                  <a:cubicBezTo>
                    <a:pt x="16210" y="2172"/>
                    <a:pt x="16252" y="2131"/>
                    <a:pt x="16311" y="2126"/>
                  </a:cubicBezTo>
                  <a:close/>
                  <a:moveTo>
                    <a:pt x="17073" y="2297"/>
                  </a:moveTo>
                  <a:cubicBezTo>
                    <a:pt x="17102" y="2302"/>
                    <a:pt x="17142" y="2319"/>
                    <a:pt x="17183" y="2350"/>
                  </a:cubicBezTo>
                  <a:cubicBezTo>
                    <a:pt x="17240" y="2393"/>
                    <a:pt x="17275" y="2456"/>
                    <a:pt x="17269" y="2493"/>
                  </a:cubicBezTo>
                  <a:cubicBezTo>
                    <a:pt x="17252" y="2590"/>
                    <a:pt x="17137" y="2591"/>
                    <a:pt x="17060" y="2496"/>
                  </a:cubicBezTo>
                  <a:cubicBezTo>
                    <a:pt x="16960" y="2373"/>
                    <a:pt x="16984" y="2282"/>
                    <a:pt x="17073" y="2297"/>
                  </a:cubicBezTo>
                  <a:close/>
                  <a:moveTo>
                    <a:pt x="23" y="2542"/>
                  </a:moveTo>
                  <a:cubicBezTo>
                    <a:pt x="4" y="4499"/>
                    <a:pt x="-6" y="7330"/>
                    <a:pt x="4" y="11033"/>
                  </a:cubicBezTo>
                  <a:cubicBezTo>
                    <a:pt x="4" y="11101"/>
                    <a:pt x="7" y="11137"/>
                    <a:pt x="7" y="11181"/>
                  </a:cubicBezTo>
                  <a:lnTo>
                    <a:pt x="7" y="11059"/>
                  </a:lnTo>
                  <a:cubicBezTo>
                    <a:pt x="10" y="7457"/>
                    <a:pt x="16" y="5156"/>
                    <a:pt x="23" y="3411"/>
                  </a:cubicBezTo>
                  <a:cubicBezTo>
                    <a:pt x="24" y="3212"/>
                    <a:pt x="22" y="2720"/>
                    <a:pt x="23" y="2542"/>
                  </a:cubicBezTo>
                  <a:close/>
                  <a:moveTo>
                    <a:pt x="17341" y="2567"/>
                  </a:moveTo>
                  <a:cubicBezTo>
                    <a:pt x="17365" y="2570"/>
                    <a:pt x="17396" y="2581"/>
                    <a:pt x="17430" y="2595"/>
                  </a:cubicBezTo>
                  <a:cubicBezTo>
                    <a:pt x="17491" y="2621"/>
                    <a:pt x="17574" y="2641"/>
                    <a:pt x="17613" y="2641"/>
                  </a:cubicBezTo>
                  <a:cubicBezTo>
                    <a:pt x="17653" y="2641"/>
                    <a:pt x="17697" y="2666"/>
                    <a:pt x="17711" y="2697"/>
                  </a:cubicBezTo>
                  <a:cubicBezTo>
                    <a:pt x="17726" y="2729"/>
                    <a:pt x="17765" y="2770"/>
                    <a:pt x="17797" y="2789"/>
                  </a:cubicBezTo>
                  <a:cubicBezTo>
                    <a:pt x="17828" y="2808"/>
                    <a:pt x="17846" y="2854"/>
                    <a:pt x="17838" y="2888"/>
                  </a:cubicBezTo>
                  <a:cubicBezTo>
                    <a:pt x="17817" y="2977"/>
                    <a:pt x="17696" y="2984"/>
                    <a:pt x="17642" y="2901"/>
                  </a:cubicBezTo>
                  <a:cubicBezTo>
                    <a:pt x="17617" y="2863"/>
                    <a:pt x="17553" y="2821"/>
                    <a:pt x="17499" y="2804"/>
                  </a:cubicBezTo>
                  <a:cubicBezTo>
                    <a:pt x="17389" y="2770"/>
                    <a:pt x="17261" y="2627"/>
                    <a:pt x="17297" y="2580"/>
                  </a:cubicBezTo>
                  <a:cubicBezTo>
                    <a:pt x="17305" y="2570"/>
                    <a:pt x="17318" y="2565"/>
                    <a:pt x="17341" y="2567"/>
                  </a:cubicBezTo>
                  <a:close/>
                  <a:moveTo>
                    <a:pt x="18100" y="2600"/>
                  </a:moveTo>
                  <a:cubicBezTo>
                    <a:pt x="18126" y="2601"/>
                    <a:pt x="18161" y="2612"/>
                    <a:pt x="18204" y="2636"/>
                  </a:cubicBezTo>
                  <a:cubicBezTo>
                    <a:pt x="18263" y="2668"/>
                    <a:pt x="18361" y="2712"/>
                    <a:pt x="18422" y="2733"/>
                  </a:cubicBezTo>
                  <a:cubicBezTo>
                    <a:pt x="18508" y="2763"/>
                    <a:pt x="18533" y="2791"/>
                    <a:pt x="18533" y="2865"/>
                  </a:cubicBezTo>
                  <a:cubicBezTo>
                    <a:pt x="18533" y="2981"/>
                    <a:pt x="18482" y="3020"/>
                    <a:pt x="18413" y="2952"/>
                  </a:cubicBezTo>
                  <a:cubicBezTo>
                    <a:pt x="18385" y="2925"/>
                    <a:pt x="18331" y="2901"/>
                    <a:pt x="18293" y="2901"/>
                  </a:cubicBezTo>
                  <a:cubicBezTo>
                    <a:pt x="18255" y="2901"/>
                    <a:pt x="18187" y="2857"/>
                    <a:pt x="18138" y="2804"/>
                  </a:cubicBezTo>
                  <a:cubicBezTo>
                    <a:pt x="18027" y="2683"/>
                    <a:pt x="18021" y="2597"/>
                    <a:pt x="18100" y="2600"/>
                  </a:cubicBezTo>
                  <a:close/>
                  <a:moveTo>
                    <a:pt x="4979" y="2988"/>
                  </a:moveTo>
                  <a:cubicBezTo>
                    <a:pt x="4935" y="2996"/>
                    <a:pt x="4378" y="3006"/>
                    <a:pt x="3743" y="3011"/>
                  </a:cubicBezTo>
                  <a:cubicBezTo>
                    <a:pt x="3612" y="3012"/>
                    <a:pt x="3519" y="3017"/>
                    <a:pt x="3399" y="3018"/>
                  </a:cubicBezTo>
                  <a:cubicBezTo>
                    <a:pt x="3336" y="3047"/>
                    <a:pt x="3201" y="3077"/>
                    <a:pt x="2978" y="3103"/>
                  </a:cubicBezTo>
                  <a:cubicBezTo>
                    <a:pt x="2790" y="3124"/>
                    <a:pt x="3187" y="3144"/>
                    <a:pt x="3772" y="3161"/>
                  </a:cubicBezTo>
                  <a:cubicBezTo>
                    <a:pt x="3788" y="3161"/>
                    <a:pt x="3808" y="3161"/>
                    <a:pt x="3825" y="3161"/>
                  </a:cubicBezTo>
                  <a:cubicBezTo>
                    <a:pt x="3863" y="3161"/>
                    <a:pt x="3899" y="3164"/>
                    <a:pt x="3936" y="3164"/>
                  </a:cubicBezTo>
                  <a:cubicBezTo>
                    <a:pt x="4408" y="3162"/>
                    <a:pt x="4888" y="3166"/>
                    <a:pt x="5346" y="3174"/>
                  </a:cubicBezTo>
                  <a:cubicBezTo>
                    <a:pt x="5481" y="3176"/>
                    <a:pt x="5592" y="3178"/>
                    <a:pt x="5712" y="3182"/>
                  </a:cubicBezTo>
                  <a:cubicBezTo>
                    <a:pt x="5840" y="3185"/>
                    <a:pt x="5950" y="3188"/>
                    <a:pt x="6054" y="3192"/>
                  </a:cubicBezTo>
                  <a:cubicBezTo>
                    <a:pt x="6300" y="3201"/>
                    <a:pt x="6497" y="3210"/>
                    <a:pt x="6547" y="3222"/>
                  </a:cubicBezTo>
                  <a:cubicBezTo>
                    <a:pt x="6583" y="3231"/>
                    <a:pt x="6714" y="3237"/>
                    <a:pt x="6822" y="3245"/>
                  </a:cubicBezTo>
                  <a:cubicBezTo>
                    <a:pt x="6824" y="3245"/>
                    <a:pt x="6835" y="3248"/>
                    <a:pt x="6838" y="3248"/>
                  </a:cubicBezTo>
                  <a:cubicBezTo>
                    <a:pt x="7110" y="3271"/>
                    <a:pt x="8472" y="3296"/>
                    <a:pt x="9866" y="3304"/>
                  </a:cubicBezTo>
                  <a:cubicBezTo>
                    <a:pt x="11043" y="3310"/>
                    <a:pt x="11990" y="3332"/>
                    <a:pt x="12834" y="3360"/>
                  </a:cubicBezTo>
                  <a:cubicBezTo>
                    <a:pt x="12837" y="3360"/>
                    <a:pt x="12840" y="3360"/>
                    <a:pt x="12843" y="3360"/>
                  </a:cubicBezTo>
                  <a:cubicBezTo>
                    <a:pt x="12852" y="3360"/>
                    <a:pt x="12864" y="3360"/>
                    <a:pt x="12872" y="3360"/>
                  </a:cubicBezTo>
                  <a:cubicBezTo>
                    <a:pt x="12877" y="3360"/>
                    <a:pt x="12883" y="3360"/>
                    <a:pt x="12888" y="3360"/>
                  </a:cubicBezTo>
                  <a:cubicBezTo>
                    <a:pt x="13872" y="3378"/>
                    <a:pt x="14680" y="3401"/>
                    <a:pt x="14787" y="3426"/>
                  </a:cubicBezTo>
                  <a:cubicBezTo>
                    <a:pt x="14854" y="3442"/>
                    <a:pt x="15117" y="3478"/>
                    <a:pt x="15372" y="3508"/>
                  </a:cubicBezTo>
                  <a:cubicBezTo>
                    <a:pt x="15601" y="3534"/>
                    <a:pt x="15717" y="3549"/>
                    <a:pt x="15799" y="3574"/>
                  </a:cubicBezTo>
                  <a:cubicBezTo>
                    <a:pt x="15840" y="3587"/>
                    <a:pt x="15873" y="3602"/>
                    <a:pt x="15906" y="3623"/>
                  </a:cubicBezTo>
                  <a:cubicBezTo>
                    <a:pt x="15940" y="3643"/>
                    <a:pt x="15975" y="3669"/>
                    <a:pt x="16020" y="3704"/>
                  </a:cubicBezTo>
                  <a:cubicBezTo>
                    <a:pt x="16121" y="3782"/>
                    <a:pt x="16253" y="3877"/>
                    <a:pt x="16314" y="3916"/>
                  </a:cubicBezTo>
                  <a:cubicBezTo>
                    <a:pt x="16376" y="3954"/>
                    <a:pt x="16418" y="3997"/>
                    <a:pt x="16406" y="4013"/>
                  </a:cubicBezTo>
                  <a:cubicBezTo>
                    <a:pt x="16394" y="4028"/>
                    <a:pt x="16402" y="4052"/>
                    <a:pt x="16425" y="4064"/>
                  </a:cubicBezTo>
                  <a:cubicBezTo>
                    <a:pt x="16439" y="4071"/>
                    <a:pt x="16449" y="4087"/>
                    <a:pt x="16456" y="4107"/>
                  </a:cubicBezTo>
                  <a:cubicBezTo>
                    <a:pt x="16457" y="4108"/>
                    <a:pt x="16459" y="4109"/>
                    <a:pt x="16460" y="4110"/>
                  </a:cubicBezTo>
                  <a:cubicBezTo>
                    <a:pt x="16479" y="4124"/>
                    <a:pt x="16497" y="4134"/>
                    <a:pt x="16516" y="4150"/>
                  </a:cubicBezTo>
                  <a:cubicBezTo>
                    <a:pt x="16563" y="4190"/>
                    <a:pt x="16601" y="4224"/>
                    <a:pt x="16630" y="4257"/>
                  </a:cubicBezTo>
                  <a:cubicBezTo>
                    <a:pt x="16658" y="4284"/>
                    <a:pt x="16741" y="4308"/>
                    <a:pt x="16817" y="4308"/>
                  </a:cubicBezTo>
                  <a:cubicBezTo>
                    <a:pt x="16853" y="4308"/>
                    <a:pt x="16880" y="4303"/>
                    <a:pt x="16902" y="4296"/>
                  </a:cubicBezTo>
                  <a:cubicBezTo>
                    <a:pt x="16909" y="4293"/>
                    <a:pt x="16915" y="4289"/>
                    <a:pt x="16921" y="4285"/>
                  </a:cubicBezTo>
                  <a:cubicBezTo>
                    <a:pt x="16933" y="4279"/>
                    <a:pt x="16941" y="4272"/>
                    <a:pt x="16946" y="4262"/>
                  </a:cubicBezTo>
                  <a:cubicBezTo>
                    <a:pt x="16949" y="4258"/>
                    <a:pt x="16952" y="4253"/>
                    <a:pt x="16953" y="4247"/>
                  </a:cubicBezTo>
                  <a:cubicBezTo>
                    <a:pt x="16955" y="4231"/>
                    <a:pt x="16952" y="4214"/>
                    <a:pt x="16940" y="4191"/>
                  </a:cubicBezTo>
                  <a:cubicBezTo>
                    <a:pt x="16940" y="4191"/>
                    <a:pt x="16940" y="4189"/>
                    <a:pt x="16940" y="4189"/>
                  </a:cubicBezTo>
                  <a:cubicBezTo>
                    <a:pt x="16927" y="4163"/>
                    <a:pt x="16906" y="4135"/>
                    <a:pt x="16874" y="4102"/>
                  </a:cubicBezTo>
                  <a:cubicBezTo>
                    <a:pt x="16829" y="4056"/>
                    <a:pt x="16791" y="4004"/>
                    <a:pt x="16791" y="3985"/>
                  </a:cubicBezTo>
                  <a:cubicBezTo>
                    <a:pt x="16791" y="3975"/>
                    <a:pt x="16780" y="3962"/>
                    <a:pt x="16763" y="3946"/>
                  </a:cubicBezTo>
                  <a:cubicBezTo>
                    <a:pt x="16746" y="3931"/>
                    <a:pt x="16723" y="3914"/>
                    <a:pt x="16697" y="3900"/>
                  </a:cubicBezTo>
                  <a:cubicBezTo>
                    <a:pt x="16645" y="3873"/>
                    <a:pt x="16578" y="3813"/>
                    <a:pt x="16548" y="3768"/>
                  </a:cubicBezTo>
                  <a:cubicBezTo>
                    <a:pt x="16533" y="3745"/>
                    <a:pt x="16513" y="3727"/>
                    <a:pt x="16494" y="3712"/>
                  </a:cubicBezTo>
                  <a:cubicBezTo>
                    <a:pt x="16475" y="3697"/>
                    <a:pt x="16458" y="3686"/>
                    <a:pt x="16444" y="3686"/>
                  </a:cubicBezTo>
                  <a:cubicBezTo>
                    <a:pt x="16416" y="3686"/>
                    <a:pt x="16335" y="3640"/>
                    <a:pt x="16264" y="3582"/>
                  </a:cubicBezTo>
                  <a:cubicBezTo>
                    <a:pt x="16097" y="3447"/>
                    <a:pt x="16014" y="3415"/>
                    <a:pt x="15717" y="3365"/>
                  </a:cubicBezTo>
                  <a:cubicBezTo>
                    <a:pt x="15583" y="3343"/>
                    <a:pt x="15393" y="3302"/>
                    <a:pt x="15293" y="3273"/>
                  </a:cubicBezTo>
                  <a:cubicBezTo>
                    <a:pt x="15150" y="3232"/>
                    <a:pt x="14861" y="3212"/>
                    <a:pt x="13956" y="3194"/>
                  </a:cubicBezTo>
                  <a:cubicBezTo>
                    <a:pt x="13561" y="3186"/>
                    <a:pt x="13263" y="3179"/>
                    <a:pt x="13055" y="3169"/>
                  </a:cubicBezTo>
                  <a:cubicBezTo>
                    <a:pt x="12847" y="3158"/>
                    <a:pt x="12729" y="3145"/>
                    <a:pt x="12692" y="3131"/>
                  </a:cubicBezTo>
                  <a:cubicBezTo>
                    <a:pt x="12618" y="3103"/>
                    <a:pt x="12510" y="3097"/>
                    <a:pt x="12354" y="3113"/>
                  </a:cubicBezTo>
                  <a:cubicBezTo>
                    <a:pt x="12284" y="3120"/>
                    <a:pt x="12156" y="3125"/>
                    <a:pt x="11981" y="3128"/>
                  </a:cubicBezTo>
                  <a:cubicBezTo>
                    <a:pt x="11772" y="3132"/>
                    <a:pt x="11470" y="3131"/>
                    <a:pt x="11149" y="3131"/>
                  </a:cubicBezTo>
                  <a:cubicBezTo>
                    <a:pt x="10661" y="3129"/>
                    <a:pt x="10105" y="3126"/>
                    <a:pt x="9477" y="3115"/>
                  </a:cubicBezTo>
                  <a:cubicBezTo>
                    <a:pt x="8789" y="3104"/>
                    <a:pt x="8061" y="3089"/>
                    <a:pt x="7391" y="3069"/>
                  </a:cubicBezTo>
                  <a:cubicBezTo>
                    <a:pt x="7390" y="3069"/>
                    <a:pt x="7388" y="3069"/>
                    <a:pt x="7388" y="3069"/>
                  </a:cubicBezTo>
                  <a:cubicBezTo>
                    <a:pt x="6717" y="3050"/>
                    <a:pt x="6107" y="3027"/>
                    <a:pt x="5649" y="3003"/>
                  </a:cubicBezTo>
                  <a:cubicBezTo>
                    <a:pt x="5326" y="2986"/>
                    <a:pt x="5024" y="2979"/>
                    <a:pt x="4979" y="2988"/>
                  </a:cubicBezTo>
                  <a:close/>
                  <a:moveTo>
                    <a:pt x="19722" y="3044"/>
                  </a:moveTo>
                  <a:cubicBezTo>
                    <a:pt x="19737" y="3097"/>
                    <a:pt x="19771" y="3161"/>
                    <a:pt x="19810" y="3220"/>
                  </a:cubicBezTo>
                  <a:cubicBezTo>
                    <a:pt x="19811" y="3221"/>
                    <a:pt x="19812" y="3223"/>
                    <a:pt x="19813" y="3225"/>
                  </a:cubicBezTo>
                  <a:cubicBezTo>
                    <a:pt x="19853" y="3284"/>
                    <a:pt x="19902" y="3338"/>
                    <a:pt x="19949" y="3373"/>
                  </a:cubicBezTo>
                  <a:cubicBezTo>
                    <a:pt x="19996" y="3407"/>
                    <a:pt x="20035" y="3450"/>
                    <a:pt x="20035" y="3467"/>
                  </a:cubicBezTo>
                  <a:cubicBezTo>
                    <a:pt x="20035" y="3484"/>
                    <a:pt x="20069" y="3534"/>
                    <a:pt x="20114" y="3579"/>
                  </a:cubicBezTo>
                  <a:cubicBezTo>
                    <a:pt x="20158" y="3625"/>
                    <a:pt x="20196" y="3695"/>
                    <a:pt x="20196" y="3735"/>
                  </a:cubicBezTo>
                  <a:cubicBezTo>
                    <a:pt x="20196" y="3775"/>
                    <a:pt x="20230" y="3845"/>
                    <a:pt x="20272" y="3888"/>
                  </a:cubicBezTo>
                  <a:cubicBezTo>
                    <a:pt x="20313" y="3931"/>
                    <a:pt x="20338" y="3983"/>
                    <a:pt x="20329" y="4005"/>
                  </a:cubicBezTo>
                  <a:cubicBezTo>
                    <a:pt x="20319" y="4027"/>
                    <a:pt x="20405" y="4196"/>
                    <a:pt x="20518" y="4382"/>
                  </a:cubicBezTo>
                  <a:cubicBezTo>
                    <a:pt x="20631" y="4568"/>
                    <a:pt x="20724" y="4735"/>
                    <a:pt x="20724" y="4754"/>
                  </a:cubicBezTo>
                  <a:cubicBezTo>
                    <a:pt x="20724" y="4774"/>
                    <a:pt x="20748" y="4831"/>
                    <a:pt x="20781" y="4882"/>
                  </a:cubicBezTo>
                  <a:cubicBezTo>
                    <a:pt x="20833" y="4964"/>
                    <a:pt x="20835" y="4985"/>
                    <a:pt x="20781" y="5053"/>
                  </a:cubicBezTo>
                  <a:cubicBezTo>
                    <a:pt x="20763" y="5075"/>
                    <a:pt x="20753" y="5099"/>
                    <a:pt x="20749" y="5127"/>
                  </a:cubicBezTo>
                  <a:cubicBezTo>
                    <a:pt x="20749" y="5127"/>
                    <a:pt x="20749" y="5129"/>
                    <a:pt x="20749" y="5129"/>
                  </a:cubicBezTo>
                  <a:cubicBezTo>
                    <a:pt x="20748" y="5138"/>
                    <a:pt x="20749" y="5146"/>
                    <a:pt x="20749" y="5155"/>
                  </a:cubicBezTo>
                  <a:cubicBezTo>
                    <a:pt x="20749" y="5157"/>
                    <a:pt x="20749" y="5158"/>
                    <a:pt x="20749" y="5160"/>
                  </a:cubicBezTo>
                  <a:cubicBezTo>
                    <a:pt x="20749" y="5164"/>
                    <a:pt x="20749" y="5169"/>
                    <a:pt x="20749" y="5173"/>
                  </a:cubicBezTo>
                  <a:cubicBezTo>
                    <a:pt x="20749" y="5174"/>
                    <a:pt x="20749" y="5174"/>
                    <a:pt x="20749" y="5175"/>
                  </a:cubicBezTo>
                  <a:cubicBezTo>
                    <a:pt x="20749" y="5179"/>
                    <a:pt x="20752" y="5182"/>
                    <a:pt x="20752" y="5185"/>
                  </a:cubicBezTo>
                  <a:cubicBezTo>
                    <a:pt x="20752" y="5186"/>
                    <a:pt x="20752" y="5187"/>
                    <a:pt x="20752" y="5188"/>
                  </a:cubicBezTo>
                  <a:cubicBezTo>
                    <a:pt x="20759" y="5226"/>
                    <a:pt x="20774" y="5264"/>
                    <a:pt x="20799" y="5298"/>
                  </a:cubicBezTo>
                  <a:cubicBezTo>
                    <a:pt x="20805" y="5301"/>
                    <a:pt x="20812" y="5304"/>
                    <a:pt x="20818" y="5308"/>
                  </a:cubicBezTo>
                  <a:cubicBezTo>
                    <a:pt x="20839" y="5321"/>
                    <a:pt x="20857" y="5341"/>
                    <a:pt x="20875" y="5361"/>
                  </a:cubicBezTo>
                  <a:cubicBezTo>
                    <a:pt x="20885" y="5367"/>
                    <a:pt x="20893" y="5375"/>
                    <a:pt x="20904" y="5379"/>
                  </a:cubicBezTo>
                  <a:cubicBezTo>
                    <a:pt x="20955" y="5398"/>
                    <a:pt x="20988" y="5429"/>
                    <a:pt x="21011" y="5489"/>
                  </a:cubicBezTo>
                  <a:cubicBezTo>
                    <a:pt x="21034" y="5548"/>
                    <a:pt x="21046" y="5639"/>
                    <a:pt x="21056" y="5779"/>
                  </a:cubicBezTo>
                  <a:cubicBezTo>
                    <a:pt x="21058" y="5816"/>
                    <a:pt x="21067" y="5824"/>
                    <a:pt x="21071" y="5846"/>
                  </a:cubicBezTo>
                  <a:cubicBezTo>
                    <a:pt x="21111" y="5890"/>
                    <a:pt x="21164" y="5926"/>
                    <a:pt x="21223" y="5948"/>
                  </a:cubicBezTo>
                  <a:cubicBezTo>
                    <a:pt x="21289" y="5955"/>
                    <a:pt x="21379" y="5958"/>
                    <a:pt x="21470" y="5953"/>
                  </a:cubicBezTo>
                  <a:cubicBezTo>
                    <a:pt x="21473" y="5953"/>
                    <a:pt x="21473" y="5950"/>
                    <a:pt x="21476" y="5950"/>
                  </a:cubicBezTo>
                  <a:cubicBezTo>
                    <a:pt x="21489" y="5946"/>
                    <a:pt x="21502" y="5944"/>
                    <a:pt x="21514" y="5937"/>
                  </a:cubicBezTo>
                  <a:cubicBezTo>
                    <a:pt x="21594" y="5897"/>
                    <a:pt x="21572" y="5840"/>
                    <a:pt x="21454" y="5787"/>
                  </a:cubicBezTo>
                  <a:cubicBezTo>
                    <a:pt x="21425" y="5774"/>
                    <a:pt x="21393" y="5741"/>
                    <a:pt x="21359" y="5698"/>
                  </a:cubicBezTo>
                  <a:cubicBezTo>
                    <a:pt x="21346" y="5689"/>
                    <a:pt x="21337" y="5675"/>
                    <a:pt x="21327" y="5665"/>
                  </a:cubicBezTo>
                  <a:cubicBezTo>
                    <a:pt x="21326" y="5662"/>
                    <a:pt x="21323" y="5662"/>
                    <a:pt x="21321" y="5660"/>
                  </a:cubicBezTo>
                  <a:cubicBezTo>
                    <a:pt x="21321" y="5659"/>
                    <a:pt x="21318" y="5658"/>
                    <a:pt x="21318" y="5657"/>
                  </a:cubicBezTo>
                  <a:cubicBezTo>
                    <a:pt x="21315" y="5653"/>
                    <a:pt x="21311" y="5651"/>
                    <a:pt x="21308" y="5647"/>
                  </a:cubicBezTo>
                  <a:cubicBezTo>
                    <a:pt x="21308" y="5647"/>
                    <a:pt x="21309" y="5644"/>
                    <a:pt x="21308" y="5644"/>
                  </a:cubicBezTo>
                  <a:cubicBezTo>
                    <a:pt x="21297" y="5627"/>
                    <a:pt x="21287" y="5607"/>
                    <a:pt x="21280" y="5583"/>
                  </a:cubicBezTo>
                  <a:cubicBezTo>
                    <a:pt x="21280" y="5583"/>
                    <a:pt x="21280" y="5581"/>
                    <a:pt x="21280" y="5580"/>
                  </a:cubicBezTo>
                  <a:cubicBezTo>
                    <a:pt x="21280" y="5580"/>
                    <a:pt x="21280" y="5579"/>
                    <a:pt x="21280" y="5578"/>
                  </a:cubicBezTo>
                  <a:cubicBezTo>
                    <a:pt x="21216" y="5466"/>
                    <a:pt x="21155" y="5323"/>
                    <a:pt x="21112" y="5175"/>
                  </a:cubicBezTo>
                  <a:cubicBezTo>
                    <a:pt x="21028" y="4886"/>
                    <a:pt x="20893" y="4538"/>
                    <a:pt x="20812" y="4400"/>
                  </a:cubicBezTo>
                  <a:cubicBezTo>
                    <a:pt x="20731" y="4262"/>
                    <a:pt x="20687" y="4071"/>
                    <a:pt x="20714" y="3974"/>
                  </a:cubicBezTo>
                  <a:cubicBezTo>
                    <a:pt x="20741" y="3878"/>
                    <a:pt x="20712" y="3798"/>
                    <a:pt x="20648" y="3798"/>
                  </a:cubicBezTo>
                  <a:cubicBezTo>
                    <a:pt x="20584" y="3798"/>
                    <a:pt x="20374" y="3616"/>
                    <a:pt x="20183" y="3393"/>
                  </a:cubicBezTo>
                  <a:cubicBezTo>
                    <a:pt x="20010" y="3190"/>
                    <a:pt x="19829" y="3058"/>
                    <a:pt x="19722" y="3044"/>
                  </a:cubicBezTo>
                  <a:close/>
                  <a:moveTo>
                    <a:pt x="18021" y="3072"/>
                  </a:moveTo>
                  <a:cubicBezTo>
                    <a:pt x="18049" y="3073"/>
                    <a:pt x="18084" y="3084"/>
                    <a:pt x="18144" y="3108"/>
                  </a:cubicBezTo>
                  <a:cubicBezTo>
                    <a:pt x="18268" y="3155"/>
                    <a:pt x="18286" y="3179"/>
                    <a:pt x="18312" y="3329"/>
                  </a:cubicBezTo>
                  <a:cubicBezTo>
                    <a:pt x="18328" y="3422"/>
                    <a:pt x="18325" y="3510"/>
                    <a:pt x="18306" y="3526"/>
                  </a:cubicBezTo>
                  <a:cubicBezTo>
                    <a:pt x="18267" y="3557"/>
                    <a:pt x="18075" y="3441"/>
                    <a:pt x="18031" y="3360"/>
                  </a:cubicBezTo>
                  <a:cubicBezTo>
                    <a:pt x="18016" y="3333"/>
                    <a:pt x="17977" y="3275"/>
                    <a:pt x="17945" y="3230"/>
                  </a:cubicBezTo>
                  <a:cubicBezTo>
                    <a:pt x="17895" y="3159"/>
                    <a:pt x="17894" y="3141"/>
                    <a:pt x="17945" y="3100"/>
                  </a:cubicBezTo>
                  <a:cubicBezTo>
                    <a:pt x="17971" y="3079"/>
                    <a:pt x="17993" y="3071"/>
                    <a:pt x="18021" y="3072"/>
                  </a:cubicBezTo>
                  <a:close/>
                  <a:moveTo>
                    <a:pt x="2014" y="3197"/>
                  </a:moveTo>
                  <a:cubicBezTo>
                    <a:pt x="1987" y="3198"/>
                    <a:pt x="1948" y="3202"/>
                    <a:pt x="1897" y="3210"/>
                  </a:cubicBezTo>
                  <a:cubicBezTo>
                    <a:pt x="1769" y="3230"/>
                    <a:pt x="1644" y="3304"/>
                    <a:pt x="1616" y="3373"/>
                  </a:cubicBezTo>
                  <a:cubicBezTo>
                    <a:pt x="1588" y="3440"/>
                    <a:pt x="1602" y="3478"/>
                    <a:pt x="1641" y="3490"/>
                  </a:cubicBezTo>
                  <a:cubicBezTo>
                    <a:pt x="1669" y="3490"/>
                    <a:pt x="1711" y="3476"/>
                    <a:pt x="1758" y="3457"/>
                  </a:cubicBezTo>
                  <a:cubicBezTo>
                    <a:pt x="1784" y="3446"/>
                    <a:pt x="1813" y="3431"/>
                    <a:pt x="1840" y="3416"/>
                  </a:cubicBezTo>
                  <a:cubicBezTo>
                    <a:pt x="1841" y="3416"/>
                    <a:pt x="1843" y="3417"/>
                    <a:pt x="1844" y="3416"/>
                  </a:cubicBezTo>
                  <a:cubicBezTo>
                    <a:pt x="1849" y="3413"/>
                    <a:pt x="1854" y="3411"/>
                    <a:pt x="1859" y="3408"/>
                  </a:cubicBezTo>
                  <a:cubicBezTo>
                    <a:pt x="1863" y="3406"/>
                    <a:pt x="1868" y="3403"/>
                    <a:pt x="1872" y="3401"/>
                  </a:cubicBezTo>
                  <a:cubicBezTo>
                    <a:pt x="1881" y="3396"/>
                    <a:pt x="1888" y="3393"/>
                    <a:pt x="1897" y="3388"/>
                  </a:cubicBezTo>
                  <a:cubicBezTo>
                    <a:pt x="1898" y="3387"/>
                    <a:pt x="1900" y="3386"/>
                    <a:pt x="1900" y="3386"/>
                  </a:cubicBezTo>
                  <a:cubicBezTo>
                    <a:pt x="1922" y="3369"/>
                    <a:pt x="1945" y="3358"/>
                    <a:pt x="1967" y="3337"/>
                  </a:cubicBezTo>
                  <a:cubicBezTo>
                    <a:pt x="2074" y="3232"/>
                    <a:pt x="2095" y="3195"/>
                    <a:pt x="2014" y="3197"/>
                  </a:cubicBezTo>
                  <a:close/>
                  <a:moveTo>
                    <a:pt x="18653" y="3215"/>
                  </a:moveTo>
                  <a:cubicBezTo>
                    <a:pt x="18675" y="3204"/>
                    <a:pt x="18739" y="3277"/>
                    <a:pt x="18799" y="3378"/>
                  </a:cubicBezTo>
                  <a:cubicBezTo>
                    <a:pt x="18914" y="3574"/>
                    <a:pt x="18894" y="3653"/>
                    <a:pt x="18751" y="3561"/>
                  </a:cubicBezTo>
                  <a:cubicBezTo>
                    <a:pt x="18658" y="3502"/>
                    <a:pt x="18587" y="3248"/>
                    <a:pt x="18653" y="3215"/>
                  </a:cubicBezTo>
                  <a:close/>
                  <a:moveTo>
                    <a:pt x="18328" y="3546"/>
                  </a:moveTo>
                  <a:cubicBezTo>
                    <a:pt x="18359" y="3558"/>
                    <a:pt x="18395" y="3606"/>
                    <a:pt x="18445" y="3697"/>
                  </a:cubicBezTo>
                  <a:cubicBezTo>
                    <a:pt x="18486" y="3772"/>
                    <a:pt x="18548" y="3854"/>
                    <a:pt x="18584" y="3878"/>
                  </a:cubicBezTo>
                  <a:cubicBezTo>
                    <a:pt x="18628" y="3907"/>
                    <a:pt x="18642" y="3951"/>
                    <a:pt x="18628" y="4023"/>
                  </a:cubicBezTo>
                  <a:cubicBezTo>
                    <a:pt x="18611" y="4106"/>
                    <a:pt x="18630" y="4144"/>
                    <a:pt x="18713" y="4206"/>
                  </a:cubicBezTo>
                  <a:cubicBezTo>
                    <a:pt x="18771" y="4250"/>
                    <a:pt x="18818" y="4305"/>
                    <a:pt x="18818" y="4329"/>
                  </a:cubicBezTo>
                  <a:cubicBezTo>
                    <a:pt x="18818" y="4353"/>
                    <a:pt x="18887" y="4433"/>
                    <a:pt x="18969" y="4507"/>
                  </a:cubicBezTo>
                  <a:cubicBezTo>
                    <a:pt x="19096" y="4620"/>
                    <a:pt x="19115" y="4660"/>
                    <a:pt x="19105" y="4767"/>
                  </a:cubicBezTo>
                  <a:cubicBezTo>
                    <a:pt x="19097" y="4854"/>
                    <a:pt x="19121" y="4925"/>
                    <a:pt x="19178" y="4989"/>
                  </a:cubicBezTo>
                  <a:cubicBezTo>
                    <a:pt x="19224" y="5041"/>
                    <a:pt x="19248" y="5093"/>
                    <a:pt x="19232" y="5106"/>
                  </a:cubicBezTo>
                  <a:cubicBezTo>
                    <a:pt x="19216" y="5119"/>
                    <a:pt x="19203" y="5176"/>
                    <a:pt x="19203" y="5231"/>
                  </a:cubicBezTo>
                  <a:cubicBezTo>
                    <a:pt x="19203" y="5268"/>
                    <a:pt x="19194" y="5295"/>
                    <a:pt x="19181" y="5315"/>
                  </a:cubicBezTo>
                  <a:cubicBezTo>
                    <a:pt x="19196" y="5301"/>
                    <a:pt x="19206" y="5291"/>
                    <a:pt x="19216" y="5295"/>
                  </a:cubicBezTo>
                  <a:cubicBezTo>
                    <a:pt x="19229" y="5301"/>
                    <a:pt x="19242" y="5325"/>
                    <a:pt x="19263" y="5369"/>
                  </a:cubicBezTo>
                  <a:cubicBezTo>
                    <a:pt x="19289" y="5422"/>
                    <a:pt x="19332" y="5486"/>
                    <a:pt x="19358" y="5512"/>
                  </a:cubicBezTo>
                  <a:cubicBezTo>
                    <a:pt x="19389" y="5542"/>
                    <a:pt x="19428" y="5880"/>
                    <a:pt x="19469" y="6452"/>
                  </a:cubicBezTo>
                  <a:cubicBezTo>
                    <a:pt x="19529" y="7288"/>
                    <a:pt x="19538" y="7353"/>
                    <a:pt x="19620" y="7424"/>
                  </a:cubicBezTo>
                  <a:cubicBezTo>
                    <a:pt x="19719" y="7508"/>
                    <a:pt x="19701" y="7543"/>
                    <a:pt x="19557" y="7543"/>
                  </a:cubicBezTo>
                  <a:lnTo>
                    <a:pt x="19462" y="7543"/>
                  </a:lnTo>
                  <a:lnTo>
                    <a:pt x="19488" y="7911"/>
                  </a:lnTo>
                  <a:cubicBezTo>
                    <a:pt x="19503" y="8113"/>
                    <a:pt x="19520" y="8291"/>
                    <a:pt x="19522" y="8306"/>
                  </a:cubicBezTo>
                  <a:cubicBezTo>
                    <a:pt x="19530" y="8345"/>
                    <a:pt x="19357" y="8434"/>
                    <a:pt x="19333" y="8403"/>
                  </a:cubicBezTo>
                  <a:cubicBezTo>
                    <a:pt x="19322" y="8388"/>
                    <a:pt x="19317" y="8305"/>
                    <a:pt x="19323" y="8219"/>
                  </a:cubicBezTo>
                  <a:cubicBezTo>
                    <a:pt x="19333" y="8092"/>
                    <a:pt x="19310" y="8022"/>
                    <a:pt x="19197" y="7847"/>
                  </a:cubicBezTo>
                  <a:cubicBezTo>
                    <a:pt x="19066" y="7645"/>
                    <a:pt x="19062" y="7626"/>
                    <a:pt x="19115" y="7531"/>
                  </a:cubicBezTo>
                  <a:cubicBezTo>
                    <a:pt x="19157" y="7454"/>
                    <a:pt x="19169" y="7281"/>
                    <a:pt x="19162" y="6832"/>
                  </a:cubicBezTo>
                  <a:cubicBezTo>
                    <a:pt x="19156" y="6381"/>
                    <a:pt x="19164" y="6217"/>
                    <a:pt x="19206" y="6152"/>
                  </a:cubicBezTo>
                  <a:cubicBezTo>
                    <a:pt x="19271" y="6051"/>
                    <a:pt x="19280" y="5872"/>
                    <a:pt x="19222" y="5825"/>
                  </a:cubicBezTo>
                  <a:cubicBezTo>
                    <a:pt x="19152" y="5769"/>
                    <a:pt x="19110" y="5410"/>
                    <a:pt x="19162" y="5336"/>
                  </a:cubicBezTo>
                  <a:cubicBezTo>
                    <a:pt x="19141" y="5352"/>
                    <a:pt x="19117" y="5353"/>
                    <a:pt x="19089" y="5331"/>
                  </a:cubicBezTo>
                  <a:cubicBezTo>
                    <a:pt x="19074" y="5318"/>
                    <a:pt x="19061" y="5269"/>
                    <a:pt x="19061" y="5218"/>
                  </a:cubicBezTo>
                  <a:cubicBezTo>
                    <a:pt x="19061" y="5166"/>
                    <a:pt x="19023" y="5094"/>
                    <a:pt x="18972" y="5053"/>
                  </a:cubicBezTo>
                  <a:cubicBezTo>
                    <a:pt x="18923" y="5013"/>
                    <a:pt x="18885" y="4949"/>
                    <a:pt x="18890" y="4913"/>
                  </a:cubicBezTo>
                  <a:cubicBezTo>
                    <a:pt x="18903" y="4830"/>
                    <a:pt x="18722" y="4518"/>
                    <a:pt x="18647" y="4494"/>
                  </a:cubicBezTo>
                  <a:cubicBezTo>
                    <a:pt x="18616" y="4485"/>
                    <a:pt x="18568" y="4415"/>
                    <a:pt x="18539" y="4336"/>
                  </a:cubicBezTo>
                  <a:cubicBezTo>
                    <a:pt x="18471" y="4146"/>
                    <a:pt x="18337" y="3940"/>
                    <a:pt x="18245" y="3888"/>
                  </a:cubicBezTo>
                  <a:cubicBezTo>
                    <a:pt x="18155" y="3836"/>
                    <a:pt x="18150" y="3747"/>
                    <a:pt x="18233" y="3617"/>
                  </a:cubicBezTo>
                  <a:cubicBezTo>
                    <a:pt x="18270" y="3559"/>
                    <a:pt x="18296" y="3535"/>
                    <a:pt x="18328" y="3546"/>
                  </a:cubicBezTo>
                  <a:close/>
                  <a:moveTo>
                    <a:pt x="1452" y="3786"/>
                  </a:moveTo>
                  <a:cubicBezTo>
                    <a:pt x="1354" y="3658"/>
                    <a:pt x="1427" y="6662"/>
                    <a:pt x="1527" y="6919"/>
                  </a:cubicBezTo>
                  <a:cubicBezTo>
                    <a:pt x="1544" y="6961"/>
                    <a:pt x="1555" y="6994"/>
                    <a:pt x="1578" y="7026"/>
                  </a:cubicBezTo>
                  <a:cubicBezTo>
                    <a:pt x="1579" y="7023"/>
                    <a:pt x="1583" y="7022"/>
                    <a:pt x="1584" y="7018"/>
                  </a:cubicBezTo>
                  <a:cubicBezTo>
                    <a:pt x="1598" y="6964"/>
                    <a:pt x="1622" y="6913"/>
                    <a:pt x="1641" y="6904"/>
                  </a:cubicBezTo>
                  <a:cubicBezTo>
                    <a:pt x="1651" y="6899"/>
                    <a:pt x="1660" y="6882"/>
                    <a:pt x="1667" y="6860"/>
                  </a:cubicBezTo>
                  <a:cubicBezTo>
                    <a:pt x="1667" y="6860"/>
                    <a:pt x="1666" y="6858"/>
                    <a:pt x="1667" y="6858"/>
                  </a:cubicBezTo>
                  <a:cubicBezTo>
                    <a:pt x="1673" y="6835"/>
                    <a:pt x="1679" y="6808"/>
                    <a:pt x="1679" y="6779"/>
                  </a:cubicBezTo>
                  <a:cubicBezTo>
                    <a:pt x="1679" y="6750"/>
                    <a:pt x="1685" y="6717"/>
                    <a:pt x="1695" y="6687"/>
                  </a:cubicBezTo>
                  <a:cubicBezTo>
                    <a:pt x="1695" y="6687"/>
                    <a:pt x="1695" y="6685"/>
                    <a:pt x="1695" y="6684"/>
                  </a:cubicBezTo>
                  <a:cubicBezTo>
                    <a:pt x="1706" y="6654"/>
                    <a:pt x="1720" y="6628"/>
                    <a:pt x="1736" y="6610"/>
                  </a:cubicBezTo>
                  <a:cubicBezTo>
                    <a:pt x="1789" y="6552"/>
                    <a:pt x="1802" y="6550"/>
                    <a:pt x="1888" y="6595"/>
                  </a:cubicBezTo>
                  <a:cubicBezTo>
                    <a:pt x="1949" y="6627"/>
                    <a:pt x="2264" y="6637"/>
                    <a:pt x="2928" y="6644"/>
                  </a:cubicBezTo>
                  <a:cubicBezTo>
                    <a:pt x="3859" y="6614"/>
                    <a:pt x="5238" y="6585"/>
                    <a:pt x="6838" y="6567"/>
                  </a:cubicBezTo>
                  <a:cubicBezTo>
                    <a:pt x="8456" y="6549"/>
                    <a:pt x="8726" y="6543"/>
                    <a:pt x="9477" y="6534"/>
                  </a:cubicBezTo>
                  <a:cubicBezTo>
                    <a:pt x="9490" y="6532"/>
                    <a:pt x="9536" y="6531"/>
                    <a:pt x="9540" y="6529"/>
                  </a:cubicBezTo>
                  <a:cubicBezTo>
                    <a:pt x="9589" y="6508"/>
                    <a:pt x="9625" y="6507"/>
                    <a:pt x="9641" y="6529"/>
                  </a:cubicBezTo>
                  <a:cubicBezTo>
                    <a:pt x="9642" y="6530"/>
                    <a:pt x="9644" y="6531"/>
                    <a:pt x="9645" y="6531"/>
                  </a:cubicBezTo>
                  <a:cubicBezTo>
                    <a:pt x="9730" y="6530"/>
                    <a:pt x="9891" y="6530"/>
                    <a:pt x="9967" y="6529"/>
                  </a:cubicBezTo>
                  <a:cubicBezTo>
                    <a:pt x="9984" y="6507"/>
                    <a:pt x="10069" y="6500"/>
                    <a:pt x="10201" y="6514"/>
                  </a:cubicBezTo>
                  <a:cubicBezTo>
                    <a:pt x="10232" y="6517"/>
                    <a:pt x="10398" y="6518"/>
                    <a:pt x="10470" y="6521"/>
                  </a:cubicBezTo>
                  <a:cubicBezTo>
                    <a:pt x="11553" y="6503"/>
                    <a:pt x="11844" y="6484"/>
                    <a:pt x="11797" y="6422"/>
                  </a:cubicBezTo>
                  <a:cubicBezTo>
                    <a:pt x="11732" y="6336"/>
                    <a:pt x="9914" y="6342"/>
                    <a:pt x="4827" y="6447"/>
                  </a:cubicBezTo>
                  <a:cubicBezTo>
                    <a:pt x="2816" y="6489"/>
                    <a:pt x="2087" y="6495"/>
                    <a:pt x="1806" y="6442"/>
                  </a:cubicBezTo>
                  <a:cubicBezTo>
                    <a:pt x="1803" y="6444"/>
                    <a:pt x="1802" y="6445"/>
                    <a:pt x="1799" y="6447"/>
                  </a:cubicBezTo>
                  <a:cubicBezTo>
                    <a:pt x="1796" y="6450"/>
                    <a:pt x="1793" y="6450"/>
                    <a:pt x="1790" y="6452"/>
                  </a:cubicBezTo>
                  <a:cubicBezTo>
                    <a:pt x="1786" y="6455"/>
                    <a:pt x="1783" y="6458"/>
                    <a:pt x="1780" y="6460"/>
                  </a:cubicBezTo>
                  <a:cubicBezTo>
                    <a:pt x="1776" y="6463"/>
                    <a:pt x="1771" y="6466"/>
                    <a:pt x="1768" y="6468"/>
                  </a:cubicBezTo>
                  <a:cubicBezTo>
                    <a:pt x="1754" y="6473"/>
                    <a:pt x="1737" y="6472"/>
                    <a:pt x="1723" y="6468"/>
                  </a:cubicBezTo>
                  <a:cubicBezTo>
                    <a:pt x="1703" y="6461"/>
                    <a:pt x="1680" y="6444"/>
                    <a:pt x="1641" y="6412"/>
                  </a:cubicBezTo>
                  <a:cubicBezTo>
                    <a:pt x="1600" y="6377"/>
                    <a:pt x="1578" y="6353"/>
                    <a:pt x="1569" y="6320"/>
                  </a:cubicBezTo>
                  <a:cubicBezTo>
                    <a:pt x="1559" y="6287"/>
                    <a:pt x="1561" y="6246"/>
                    <a:pt x="1572" y="6182"/>
                  </a:cubicBezTo>
                  <a:cubicBezTo>
                    <a:pt x="1586" y="6100"/>
                    <a:pt x="1609" y="6017"/>
                    <a:pt x="1625" y="5996"/>
                  </a:cubicBezTo>
                  <a:cubicBezTo>
                    <a:pt x="1677" y="5929"/>
                    <a:pt x="1676" y="5866"/>
                    <a:pt x="1616" y="5797"/>
                  </a:cubicBezTo>
                  <a:cubicBezTo>
                    <a:pt x="1584" y="5760"/>
                    <a:pt x="1556" y="5675"/>
                    <a:pt x="1556" y="5609"/>
                  </a:cubicBezTo>
                  <a:cubicBezTo>
                    <a:pt x="1556" y="5542"/>
                    <a:pt x="1539" y="5479"/>
                    <a:pt x="1518" y="5468"/>
                  </a:cubicBezTo>
                  <a:cubicBezTo>
                    <a:pt x="1496" y="5457"/>
                    <a:pt x="1507" y="5413"/>
                    <a:pt x="1540" y="5361"/>
                  </a:cubicBezTo>
                  <a:cubicBezTo>
                    <a:pt x="1574" y="5308"/>
                    <a:pt x="1597" y="5177"/>
                    <a:pt x="1597" y="5037"/>
                  </a:cubicBezTo>
                  <a:cubicBezTo>
                    <a:pt x="1597" y="4908"/>
                    <a:pt x="1616" y="4794"/>
                    <a:pt x="1638" y="4783"/>
                  </a:cubicBezTo>
                  <a:cubicBezTo>
                    <a:pt x="1641" y="4781"/>
                    <a:pt x="1642" y="4770"/>
                    <a:pt x="1644" y="4767"/>
                  </a:cubicBezTo>
                  <a:lnTo>
                    <a:pt x="1644" y="4749"/>
                  </a:lnTo>
                  <a:lnTo>
                    <a:pt x="1654" y="4749"/>
                  </a:lnTo>
                  <a:cubicBezTo>
                    <a:pt x="1667" y="4722"/>
                    <a:pt x="1679" y="4683"/>
                    <a:pt x="1679" y="4635"/>
                  </a:cubicBezTo>
                  <a:cubicBezTo>
                    <a:pt x="1679" y="4565"/>
                    <a:pt x="1660" y="4498"/>
                    <a:pt x="1638" y="4487"/>
                  </a:cubicBezTo>
                  <a:cubicBezTo>
                    <a:pt x="1627" y="4482"/>
                    <a:pt x="1622" y="4463"/>
                    <a:pt x="1616" y="4441"/>
                  </a:cubicBezTo>
                  <a:cubicBezTo>
                    <a:pt x="1612" y="4428"/>
                    <a:pt x="1609" y="4416"/>
                    <a:pt x="1606" y="4400"/>
                  </a:cubicBezTo>
                  <a:cubicBezTo>
                    <a:pt x="1606" y="4398"/>
                    <a:pt x="1604" y="4397"/>
                    <a:pt x="1603" y="4395"/>
                  </a:cubicBezTo>
                  <a:cubicBezTo>
                    <a:pt x="1585" y="4351"/>
                    <a:pt x="1584" y="4314"/>
                    <a:pt x="1603" y="4280"/>
                  </a:cubicBezTo>
                  <a:cubicBezTo>
                    <a:pt x="1603" y="4280"/>
                    <a:pt x="1603" y="4278"/>
                    <a:pt x="1603" y="4278"/>
                  </a:cubicBezTo>
                  <a:cubicBezTo>
                    <a:pt x="1603" y="4277"/>
                    <a:pt x="1603" y="4276"/>
                    <a:pt x="1603" y="4275"/>
                  </a:cubicBezTo>
                  <a:cubicBezTo>
                    <a:pt x="1605" y="4250"/>
                    <a:pt x="1607" y="4228"/>
                    <a:pt x="1613" y="4209"/>
                  </a:cubicBezTo>
                  <a:cubicBezTo>
                    <a:pt x="1618" y="4185"/>
                    <a:pt x="1627" y="4166"/>
                    <a:pt x="1638" y="4161"/>
                  </a:cubicBezTo>
                  <a:cubicBezTo>
                    <a:pt x="1714" y="4122"/>
                    <a:pt x="1684" y="3991"/>
                    <a:pt x="1594" y="3972"/>
                  </a:cubicBezTo>
                  <a:cubicBezTo>
                    <a:pt x="1570" y="3967"/>
                    <a:pt x="1551" y="3956"/>
                    <a:pt x="1540" y="3946"/>
                  </a:cubicBezTo>
                  <a:cubicBezTo>
                    <a:pt x="1529" y="3937"/>
                    <a:pt x="1526" y="3928"/>
                    <a:pt x="1534" y="3918"/>
                  </a:cubicBezTo>
                  <a:cubicBezTo>
                    <a:pt x="1548" y="3899"/>
                    <a:pt x="1534" y="3851"/>
                    <a:pt x="1499" y="3811"/>
                  </a:cubicBezTo>
                  <a:cubicBezTo>
                    <a:pt x="1494" y="3805"/>
                    <a:pt x="1491" y="3797"/>
                    <a:pt x="1486" y="3791"/>
                  </a:cubicBezTo>
                  <a:cubicBezTo>
                    <a:pt x="1481" y="3789"/>
                    <a:pt x="1453" y="3787"/>
                    <a:pt x="1452" y="3786"/>
                  </a:cubicBezTo>
                  <a:close/>
                  <a:moveTo>
                    <a:pt x="3573" y="3865"/>
                  </a:moveTo>
                  <a:cubicBezTo>
                    <a:pt x="3569" y="3865"/>
                    <a:pt x="3567" y="3867"/>
                    <a:pt x="3563" y="3867"/>
                  </a:cubicBezTo>
                  <a:cubicBezTo>
                    <a:pt x="3221" y="3870"/>
                    <a:pt x="2945" y="3873"/>
                    <a:pt x="2725" y="3878"/>
                  </a:cubicBezTo>
                  <a:cubicBezTo>
                    <a:pt x="2702" y="3878"/>
                    <a:pt x="2687" y="3877"/>
                    <a:pt x="2665" y="3878"/>
                  </a:cubicBezTo>
                  <a:cubicBezTo>
                    <a:pt x="2654" y="3878"/>
                    <a:pt x="2640" y="3877"/>
                    <a:pt x="2627" y="3878"/>
                  </a:cubicBezTo>
                  <a:cubicBezTo>
                    <a:pt x="2616" y="3878"/>
                    <a:pt x="2613" y="3880"/>
                    <a:pt x="2602" y="3880"/>
                  </a:cubicBezTo>
                  <a:cubicBezTo>
                    <a:pt x="2593" y="3880"/>
                    <a:pt x="2583" y="3880"/>
                    <a:pt x="2574" y="3880"/>
                  </a:cubicBezTo>
                  <a:cubicBezTo>
                    <a:pt x="1994" y="3897"/>
                    <a:pt x="1870" y="3929"/>
                    <a:pt x="1888" y="4005"/>
                  </a:cubicBezTo>
                  <a:cubicBezTo>
                    <a:pt x="1889" y="4012"/>
                    <a:pt x="1893" y="4018"/>
                    <a:pt x="1904" y="4023"/>
                  </a:cubicBezTo>
                  <a:cubicBezTo>
                    <a:pt x="1908" y="4025"/>
                    <a:pt x="1920" y="4026"/>
                    <a:pt x="1929" y="4028"/>
                  </a:cubicBezTo>
                  <a:cubicBezTo>
                    <a:pt x="1930" y="4028"/>
                    <a:pt x="1928" y="4030"/>
                    <a:pt x="1929" y="4030"/>
                  </a:cubicBezTo>
                  <a:cubicBezTo>
                    <a:pt x="1932" y="4031"/>
                    <a:pt x="1935" y="4032"/>
                    <a:pt x="1938" y="4033"/>
                  </a:cubicBezTo>
                  <a:cubicBezTo>
                    <a:pt x="1942" y="4034"/>
                    <a:pt x="1944" y="4032"/>
                    <a:pt x="1948" y="4033"/>
                  </a:cubicBezTo>
                  <a:cubicBezTo>
                    <a:pt x="1953" y="4034"/>
                    <a:pt x="1954" y="4037"/>
                    <a:pt x="1960" y="4038"/>
                  </a:cubicBezTo>
                  <a:cubicBezTo>
                    <a:pt x="2016" y="4046"/>
                    <a:pt x="2115" y="4050"/>
                    <a:pt x="2296" y="4053"/>
                  </a:cubicBezTo>
                  <a:cubicBezTo>
                    <a:pt x="2653" y="4059"/>
                    <a:pt x="3327" y="4057"/>
                    <a:pt x="4597" y="4051"/>
                  </a:cubicBezTo>
                  <a:cubicBezTo>
                    <a:pt x="6398" y="4043"/>
                    <a:pt x="7623" y="4041"/>
                    <a:pt x="8595" y="4041"/>
                  </a:cubicBezTo>
                  <a:cubicBezTo>
                    <a:pt x="9378" y="4040"/>
                    <a:pt x="10047" y="4042"/>
                    <a:pt x="10533" y="4046"/>
                  </a:cubicBezTo>
                  <a:cubicBezTo>
                    <a:pt x="10552" y="4046"/>
                    <a:pt x="10568" y="4046"/>
                    <a:pt x="10587" y="4046"/>
                  </a:cubicBezTo>
                  <a:cubicBezTo>
                    <a:pt x="13384" y="4036"/>
                    <a:pt x="15642" y="4015"/>
                    <a:pt x="15973" y="3987"/>
                  </a:cubicBezTo>
                  <a:cubicBezTo>
                    <a:pt x="15969" y="3986"/>
                    <a:pt x="15964" y="3986"/>
                    <a:pt x="15960" y="3985"/>
                  </a:cubicBezTo>
                  <a:cubicBezTo>
                    <a:pt x="15959" y="3984"/>
                    <a:pt x="15955" y="3985"/>
                    <a:pt x="15954" y="3985"/>
                  </a:cubicBezTo>
                  <a:cubicBezTo>
                    <a:pt x="15892" y="3968"/>
                    <a:pt x="15809" y="3956"/>
                    <a:pt x="15698" y="3951"/>
                  </a:cubicBezTo>
                  <a:cubicBezTo>
                    <a:pt x="15600" y="3948"/>
                    <a:pt x="15378" y="3934"/>
                    <a:pt x="15202" y="3921"/>
                  </a:cubicBezTo>
                  <a:cubicBezTo>
                    <a:pt x="12948" y="3959"/>
                    <a:pt x="6912" y="3926"/>
                    <a:pt x="3629" y="3865"/>
                  </a:cubicBezTo>
                  <a:cubicBezTo>
                    <a:pt x="3613" y="3865"/>
                    <a:pt x="3598" y="3865"/>
                    <a:pt x="3582" y="3865"/>
                  </a:cubicBezTo>
                  <a:cubicBezTo>
                    <a:pt x="3579" y="3865"/>
                    <a:pt x="3575" y="3865"/>
                    <a:pt x="3573" y="3865"/>
                  </a:cubicBezTo>
                  <a:close/>
                  <a:moveTo>
                    <a:pt x="18966" y="3867"/>
                  </a:moveTo>
                  <a:cubicBezTo>
                    <a:pt x="18985" y="3868"/>
                    <a:pt x="19005" y="3880"/>
                    <a:pt x="19036" y="3908"/>
                  </a:cubicBezTo>
                  <a:cubicBezTo>
                    <a:pt x="19073" y="3941"/>
                    <a:pt x="19102" y="4009"/>
                    <a:pt x="19102" y="4056"/>
                  </a:cubicBezTo>
                  <a:cubicBezTo>
                    <a:pt x="19102" y="4183"/>
                    <a:pt x="19048" y="4185"/>
                    <a:pt x="18928" y="4064"/>
                  </a:cubicBezTo>
                  <a:cubicBezTo>
                    <a:pt x="18826" y="3960"/>
                    <a:pt x="18824" y="3954"/>
                    <a:pt x="18893" y="3903"/>
                  </a:cubicBezTo>
                  <a:cubicBezTo>
                    <a:pt x="18927" y="3879"/>
                    <a:pt x="18947" y="3866"/>
                    <a:pt x="18966" y="3867"/>
                  </a:cubicBezTo>
                  <a:close/>
                  <a:moveTo>
                    <a:pt x="19134" y="4232"/>
                  </a:moveTo>
                  <a:cubicBezTo>
                    <a:pt x="19156" y="4221"/>
                    <a:pt x="19192" y="4236"/>
                    <a:pt x="19241" y="4273"/>
                  </a:cubicBezTo>
                  <a:cubicBezTo>
                    <a:pt x="19287" y="4307"/>
                    <a:pt x="19361" y="4340"/>
                    <a:pt x="19406" y="4347"/>
                  </a:cubicBezTo>
                  <a:cubicBezTo>
                    <a:pt x="19468" y="4356"/>
                    <a:pt x="19488" y="4384"/>
                    <a:pt x="19488" y="4469"/>
                  </a:cubicBezTo>
                  <a:cubicBezTo>
                    <a:pt x="19488" y="4609"/>
                    <a:pt x="19444" y="4615"/>
                    <a:pt x="19254" y="4510"/>
                  </a:cubicBezTo>
                  <a:cubicBezTo>
                    <a:pt x="19142" y="4448"/>
                    <a:pt x="19102" y="4406"/>
                    <a:pt x="19102" y="4342"/>
                  </a:cubicBezTo>
                  <a:cubicBezTo>
                    <a:pt x="19102" y="4281"/>
                    <a:pt x="19111" y="4243"/>
                    <a:pt x="19134" y="4232"/>
                  </a:cubicBezTo>
                  <a:close/>
                  <a:moveTo>
                    <a:pt x="15600" y="4482"/>
                  </a:moveTo>
                  <a:cubicBezTo>
                    <a:pt x="15539" y="4483"/>
                    <a:pt x="15460" y="4483"/>
                    <a:pt x="15391" y="4484"/>
                  </a:cubicBezTo>
                  <a:cubicBezTo>
                    <a:pt x="15385" y="4485"/>
                    <a:pt x="15373" y="4484"/>
                    <a:pt x="15366" y="4484"/>
                  </a:cubicBezTo>
                  <a:cubicBezTo>
                    <a:pt x="15155" y="4491"/>
                    <a:pt x="14895" y="4499"/>
                    <a:pt x="14544" y="4500"/>
                  </a:cubicBezTo>
                  <a:cubicBezTo>
                    <a:pt x="14538" y="4500"/>
                    <a:pt x="14540" y="4500"/>
                    <a:pt x="14535" y="4500"/>
                  </a:cubicBezTo>
                  <a:cubicBezTo>
                    <a:pt x="13151" y="4516"/>
                    <a:pt x="11239" y="4529"/>
                    <a:pt x="9107" y="4535"/>
                  </a:cubicBezTo>
                  <a:cubicBezTo>
                    <a:pt x="5614" y="4545"/>
                    <a:pt x="3786" y="4539"/>
                    <a:pt x="2763" y="4515"/>
                  </a:cubicBezTo>
                  <a:cubicBezTo>
                    <a:pt x="2455" y="4518"/>
                    <a:pt x="1959" y="4520"/>
                    <a:pt x="1942" y="4525"/>
                  </a:cubicBezTo>
                  <a:cubicBezTo>
                    <a:pt x="1924" y="4530"/>
                    <a:pt x="1908" y="4543"/>
                    <a:pt x="1897" y="4563"/>
                  </a:cubicBezTo>
                  <a:cubicBezTo>
                    <a:pt x="1897" y="4564"/>
                    <a:pt x="1897" y="4566"/>
                    <a:pt x="1897" y="4566"/>
                  </a:cubicBezTo>
                  <a:cubicBezTo>
                    <a:pt x="1887" y="4586"/>
                    <a:pt x="1881" y="4609"/>
                    <a:pt x="1881" y="4635"/>
                  </a:cubicBezTo>
                  <a:cubicBezTo>
                    <a:pt x="1881" y="4718"/>
                    <a:pt x="1897" y="4729"/>
                    <a:pt x="2033" y="4739"/>
                  </a:cubicBezTo>
                  <a:cubicBezTo>
                    <a:pt x="2044" y="4740"/>
                    <a:pt x="2092" y="4739"/>
                    <a:pt x="2109" y="4739"/>
                  </a:cubicBezTo>
                  <a:lnTo>
                    <a:pt x="4303" y="4693"/>
                  </a:lnTo>
                  <a:cubicBezTo>
                    <a:pt x="4621" y="4687"/>
                    <a:pt x="5274" y="4685"/>
                    <a:pt x="5750" y="4681"/>
                  </a:cubicBezTo>
                  <a:cubicBezTo>
                    <a:pt x="5777" y="4679"/>
                    <a:pt x="5873" y="4679"/>
                    <a:pt x="5893" y="4678"/>
                  </a:cubicBezTo>
                  <a:cubicBezTo>
                    <a:pt x="6094" y="4667"/>
                    <a:pt x="6827" y="4662"/>
                    <a:pt x="7666" y="4660"/>
                  </a:cubicBezTo>
                  <a:cubicBezTo>
                    <a:pt x="8583" y="4658"/>
                    <a:pt x="9435" y="4665"/>
                    <a:pt x="10274" y="4673"/>
                  </a:cubicBezTo>
                  <a:cubicBezTo>
                    <a:pt x="10291" y="4673"/>
                    <a:pt x="10308" y="4673"/>
                    <a:pt x="10324" y="4673"/>
                  </a:cubicBezTo>
                  <a:cubicBezTo>
                    <a:pt x="10384" y="4673"/>
                    <a:pt x="10466" y="4672"/>
                    <a:pt x="10523" y="4673"/>
                  </a:cubicBezTo>
                  <a:cubicBezTo>
                    <a:pt x="10988" y="4675"/>
                    <a:pt x="11465" y="4675"/>
                    <a:pt x="11905" y="4678"/>
                  </a:cubicBezTo>
                  <a:cubicBezTo>
                    <a:pt x="13509" y="4691"/>
                    <a:pt x="14601" y="4700"/>
                    <a:pt x="15397" y="4721"/>
                  </a:cubicBezTo>
                  <a:cubicBezTo>
                    <a:pt x="15679" y="4718"/>
                    <a:pt x="15870" y="4714"/>
                    <a:pt x="15894" y="4704"/>
                  </a:cubicBezTo>
                  <a:cubicBezTo>
                    <a:pt x="15921" y="4692"/>
                    <a:pt x="15940" y="4679"/>
                    <a:pt x="15954" y="4665"/>
                  </a:cubicBezTo>
                  <a:cubicBezTo>
                    <a:pt x="15968" y="4653"/>
                    <a:pt x="15976" y="4640"/>
                    <a:pt x="15979" y="4627"/>
                  </a:cubicBezTo>
                  <a:cubicBezTo>
                    <a:pt x="15980" y="4623"/>
                    <a:pt x="15980" y="4616"/>
                    <a:pt x="15979" y="4612"/>
                  </a:cubicBezTo>
                  <a:cubicBezTo>
                    <a:pt x="15979" y="4611"/>
                    <a:pt x="15979" y="4610"/>
                    <a:pt x="15979" y="4609"/>
                  </a:cubicBezTo>
                  <a:cubicBezTo>
                    <a:pt x="15979" y="4607"/>
                    <a:pt x="15977" y="4604"/>
                    <a:pt x="15976" y="4602"/>
                  </a:cubicBezTo>
                  <a:cubicBezTo>
                    <a:pt x="15975" y="4596"/>
                    <a:pt x="15976" y="4592"/>
                    <a:pt x="15973" y="4586"/>
                  </a:cubicBezTo>
                  <a:cubicBezTo>
                    <a:pt x="15973" y="4586"/>
                    <a:pt x="15973" y="4584"/>
                    <a:pt x="15973" y="4584"/>
                  </a:cubicBezTo>
                  <a:cubicBezTo>
                    <a:pt x="15966" y="4572"/>
                    <a:pt x="15956" y="4562"/>
                    <a:pt x="15941" y="4551"/>
                  </a:cubicBezTo>
                  <a:cubicBezTo>
                    <a:pt x="15910" y="4527"/>
                    <a:pt x="15860" y="4507"/>
                    <a:pt x="15802" y="4494"/>
                  </a:cubicBezTo>
                  <a:cubicBezTo>
                    <a:pt x="15744" y="4482"/>
                    <a:pt x="15675" y="4476"/>
                    <a:pt x="15600" y="4482"/>
                  </a:cubicBezTo>
                  <a:close/>
                  <a:moveTo>
                    <a:pt x="19488" y="4885"/>
                  </a:moveTo>
                  <a:cubicBezTo>
                    <a:pt x="19512" y="4896"/>
                    <a:pt x="19541" y="4960"/>
                    <a:pt x="19560" y="5071"/>
                  </a:cubicBezTo>
                  <a:cubicBezTo>
                    <a:pt x="19573" y="5144"/>
                    <a:pt x="19574" y="5197"/>
                    <a:pt x="19570" y="5236"/>
                  </a:cubicBezTo>
                  <a:cubicBezTo>
                    <a:pt x="19572" y="5236"/>
                    <a:pt x="19574" y="5236"/>
                    <a:pt x="19576" y="5236"/>
                  </a:cubicBezTo>
                  <a:cubicBezTo>
                    <a:pt x="19587" y="5238"/>
                    <a:pt x="19598" y="5243"/>
                    <a:pt x="19605" y="5252"/>
                  </a:cubicBezTo>
                  <a:cubicBezTo>
                    <a:pt x="19618" y="5269"/>
                    <a:pt x="19613" y="5292"/>
                    <a:pt x="19592" y="5303"/>
                  </a:cubicBezTo>
                  <a:cubicBezTo>
                    <a:pt x="19577" y="5310"/>
                    <a:pt x="19559" y="5307"/>
                    <a:pt x="19545" y="5300"/>
                  </a:cubicBezTo>
                  <a:cubicBezTo>
                    <a:pt x="19485" y="5333"/>
                    <a:pt x="19420" y="5168"/>
                    <a:pt x="19434" y="5012"/>
                  </a:cubicBezTo>
                  <a:cubicBezTo>
                    <a:pt x="19443" y="4915"/>
                    <a:pt x="19463" y="4873"/>
                    <a:pt x="19488" y="4885"/>
                  </a:cubicBezTo>
                  <a:close/>
                  <a:moveTo>
                    <a:pt x="17961" y="4890"/>
                  </a:moveTo>
                  <a:cubicBezTo>
                    <a:pt x="17970" y="4886"/>
                    <a:pt x="17985" y="4886"/>
                    <a:pt x="18002" y="4890"/>
                  </a:cubicBezTo>
                  <a:cubicBezTo>
                    <a:pt x="18024" y="4895"/>
                    <a:pt x="18053" y="4908"/>
                    <a:pt x="18087" y="4928"/>
                  </a:cubicBezTo>
                  <a:cubicBezTo>
                    <a:pt x="18208" y="4997"/>
                    <a:pt x="18263" y="5147"/>
                    <a:pt x="18201" y="5236"/>
                  </a:cubicBezTo>
                  <a:cubicBezTo>
                    <a:pt x="18139" y="5326"/>
                    <a:pt x="18050" y="5292"/>
                    <a:pt x="18049" y="5178"/>
                  </a:cubicBezTo>
                  <a:cubicBezTo>
                    <a:pt x="18049" y="5140"/>
                    <a:pt x="18019" y="5066"/>
                    <a:pt x="17986" y="5015"/>
                  </a:cubicBezTo>
                  <a:cubicBezTo>
                    <a:pt x="17940" y="4943"/>
                    <a:pt x="17933" y="4900"/>
                    <a:pt x="17961" y="4890"/>
                  </a:cubicBezTo>
                  <a:close/>
                  <a:moveTo>
                    <a:pt x="11566" y="5101"/>
                  </a:moveTo>
                  <a:cubicBezTo>
                    <a:pt x="6859" y="5101"/>
                    <a:pt x="1554" y="5219"/>
                    <a:pt x="2510" y="5303"/>
                  </a:cubicBezTo>
                  <a:cubicBezTo>
                    <a:pt x="2850" y="5332"/>
                    <a:pt x="3575" y="5345"/>
                    <a:pt x="4119" y="5331"/>
                  </a:cubicBezTo>
                  <a:cubicBezTo>
                    <a:pt x="4424" y="5323"/>
                    <a:pt x="5529" y="5316"/>
                    <a:pt x="6895" y="5310"/>
                  </a:cubicBezTo>
                  <a:cubicBezTo>
                    <a:pt x="6900" y="5310"/>
                    <a:pt x="6905" y="5310"/>
                    <a:pt x="6910" y="5310"/>
                  </a:cubicBezTo>
                  <a:cubicBezTo>
                    <a:pt x="7725" y="5292"/>
                    <a:pt x="8460" y="5281"/>
                    <a:pt x="9091" y="5280"/>
                  </a:cubicBezTo>
                  <a:cubicBezTo>
                    <a:pt x="9716" y="5278"/>
                    <a:pt x="10225" y="5285"/>
                    <a:pt x="10621" y="5300"/>
                  </a:cubicBezTo>
                  <a:cubicBezTo>
                    <a:pt x="10627" y="5300"/>
                    <a:pt x="10635" y="5300"/>
                    <a:pt x="10640" y="5300"/>
                  </a:cubicBezTo>
                  <a:cubicBezTo>
                    <a:pt x="13922" y="5296"/>
                    <a:pt x="15799" y="5259"/>
                    <a:pt x="15799" y="5198"/>
                  </a:cubicBezTo>
                  <a:cubicBezTo>
                    <a:pt x="15799" y="5136"/>
                    <a:pt x="14254" y="5101"/>
                    <a:pt x="11566" y="5101"/>
                  </a:cubicBezTo>
                  <a:close/>
                  <a:moveTo>
                    <a:pt x="16374" y="5203"/>
                  </a:moveTo>
                  <a:cubicBezTo>
                    <a:pt x="16273" y="5204"/>
                    <a:pt x="16220" y="5209"/>
                    <a:pt x="16200" y="5218"/>
                  </a:cubicBezTo>
                  <a:cubicBezTo>
                    <a:pt x="16204" y="5226"/>
                    <a:pt x="16208" y="5234"/>
                    <a:pt x="16213" y="5241"/>
                  </a:cubicBezTo>
                  <a:cubicBezTo>
                    <a:pt x="16216" y="5247"/>
                    <a:pt x="16221" y="5251"/>
                    <a:pt x="16226" y="5257"/>
                  </a:cubicBezTo>
                  <a:cubicBezTo>
                    <a:pt x="16249" y="5270"/>
                    <a:pt x="16279" y="5286"/>
                    <a:pt x="16324" y="5308"/>
                  </a:cubicBezTo>
                  <a:cubicBezTo>
                    <a:pt x="16344" y="5317"/>
                    <a:pt x="16362" y="5332"/>
                    <a:pt x="16381" y="5346"/>
                  </a:cubicBezTo>
                  <a:cubicBezTo>
                    <a:pt x="16381" y="5346"/>
                    <a:pt x="16380" y="5348"/>
                    <a:pt x="16381" y="5348"/>
                  </a:cubicBezTo>
                  <a:cubicBezTo>
                    <a:pt x="16381" y="5349"/>
                    <a:pt x="16383" y="5348"/>
                    <a:pt x="16384" y="5348"/>
                  </a:cubicBezTo>
                  <a:cubicBezTo>
                    <a:pt x="16385" y="5349"/>
                    <a:pt x="16386" y="5350"/>
                    <a:pt x="16387" y="5351"/>
                  </a:cubicBezTo>
                  <a:cubicBezTo>
                    <a:pt x="16394" y="5355"/>
                    <a:pt x="16402" y="5359"/>
                    <a:pt x="16409" y="5364"/>
                  </a:cubicBezTo>
                  <a:cubicBezTo>
                    <a:pt x="16434" y="5380"/>
                    <a:pt x="16454" y="5396"/>
                    <a:pt x="16469" y="5415"/>
                  </a:cubicBezTo>
                  <a:cubicBezTo>
                    <a:pt x="16470" y="5416"/>
                    <a:pt x="16468" y="5419"/>
                    <a:pt x="16469" y="5420"/>
                  </a:cubicBezTo>
                  <a:cubicBezTo>
                    <a:pt x="16469" y="5421"/>
                    <a:pt x="16472" y="5422"/>
                    <a:pt x="16472" y="5422"/>
                  </a:cubicBezTo>
                  <a:cubicBezTo>
                    <a:pt x="16484" y="5439"/>
                    <a:pt x="16495" y="5458"/>
                    <a:pt x="16501" y="5479"/>
                  </a:cubicBezTo>
                  <a:cubicBezTo>
                    <a:pt x="16525" y="5521"/>
                    <a:pt x="16542" y="5565"/>
                    <a:pt x="16542" y="5606"/>
                  </a:cubicBezTo>
                  <a:cubicBezTo>
                    <a:pt x="16542" y="5660"/>
                    <a:pt x="16554" y="5708"/>
                    <a:pt x="16577" y="5744"/>
                  </a:cubicBezTo>
                  <a:cubicBezTo>
                    <a:pt x="16583" y="5751"/>
                    <a:pt x="16590" y="5751"/>
                    <a:pt x="16595" y="5756"/>
                  </a:cubicBezTo>
                  <a:cubicBezTo>
                    <a:pt x="16611" y="5772"/>
                    <a:pt x="16626" y="5785"/>
                    <a:pt x="16640" y="5792"/>
                  </a:cubicBezTo>
                  <a:cubicBezTo>
                    <a:pt x="16648" y="5795"/>
                    <a:pt x="16656" y="5800"/>
                    <a:pt x="16665" y="5800"/>
                  </a:cubicBezTo>
                  <a:cubicBezTo>
                    <a:pt x="16807" y="5800"/>
                    <a:pt x="16813" y="5739"/>
                    <a:pt x="16709" y="5425"/>
                  </a:cubicBezTo>
                  <a:cubicBezTo>
                    <a:pt x="16661" y="5279"/>
                    <a:pt x="16545" y="5201"/>
                    <a:pt x="16374" y="5203"/>
                  </a:cubicBezTo>
                  <a:close/>
                  <a:moveTo>
                    <a:pt x="8981" y="5754"/>
                  </a:moveTo>
                  <a:cubicBezTo>
                    <a:pt x="5557" y="5755"/>
                    <a:pt x="2085" y="5775"/>
                    <a:pt x="1840" y="5815"/>
                  </a:cubicBezTo>
                  <a:cubicBezTo>
                    <a:pt x="1823" y="5830"/>
                    <a:pt x="1809" y="5849"/>
                    <a:pt x="1806" y="5869"/>
                  </a:cubicBezTo>
                  <a:cubicBezTo>
                    <a:pt x="1796" y="5922"/>
                    <a:pt x="1821" y="5940"/>
                    <a:pt x="1910" y="5950"/>
                  </a:cubicBezTo>
                  <a:cubicBezTo>
                    <a:pt x="1970" y="5957"/>
                    <a:pt x="2197" y="5960"/>
                    <a:pt x="2485" y="5963"/>
                  </a:cubicBezTo>
                  <a:cubicBezTo>
                    <a:pt x="2636" y="5964"/>
                    <a:pt x="2829" y="5963"/>
                    <a:pt x="3016" y="5963"/>
                  </a:cubicBezTo>
                  <a:cubicBezTo>
                    <a:pt x="3169" y="5963"/>
                    <a:pt x="3310" y="5966"/>
                    <a:pt x="3475" y="5965"/>
                  </a:cubicBezTo>
                  <a:cubicBezTo>
                    <a:pt x="3986" y="5954"/>
                    <a:pt x="4633" y="5943"/>
                    <a:pt x="5450" y="5937"/>
                  </a:cubicBezTo>
                  <a:cubicBezTo>
                    <a:pt x="5489" y="5936"/>
                    <a:pt x="5582" y="5937"/>
                    <a:pt x="5608" y="5935"/>
                  </a:cubicBezTo>
                  <a:cubicBezTo>
                    <a:pt x="5909" y="5915"/>
                    <a:pt x="6302" y="5901"/>
                    <a:pt x="6481" y="5904"/>
                  </a:cubicBezTo>
                  <a:cubicBezTo>
                    <a:pt x="6659" y="5907"/>
                    <a:pt x="7113" y="5912"/>
                    <a:pt x="7492" y="5912"/>
                  </a:cubicBezTo>
                  <a:cubicBezTo>
                    <a:pt x="7871" y="5912"/>
                    <a:pt x="8363" y="5912"/>
                    <a:pt x="8586" y="5914"/>
                  </a:cubicBezTo>
                  <a:cubicBezTo>
                    <a:pt x="8938" y="5918"/>
                    <a:pt x="9914" y="5917"/>
                    <a:pt x="10719" y="5917"/>
                  </a:cubicBezTo>
                  <a:cubicBezTo>
                    <a:pt x="13587" y="5907"/>
                    <a:pt x="15799" y="5862"/>
                    <a:pt x="15799" y="5812"/>
                  </a:cubicBezTo>
                  <a:cubicBezTo>
                    <a:pt x="15799" y="5772"/>
                    <a:pt x="12418" y="5753"/>
                    <a:pt x="8981" y="5754"/>
                  </a:cubicBezTo>
                  <a:close/>
                  <a:moveTo>
                    <a:pt x="15059" y="6302"/>
                  </a:moveTo>
                  <a:cubicBezTo>
                    <a:pt x="14655" y="6302"/>
                    <a:pt x="14331" y="6345"/>
                    <a:pt x="14320" y="6399"/>
                  </a:cubicBezTo>
                  <a:cubicBezTo>
                    <a:pt x="14320" y="6400"/>
                    <a:pt x="14320" y="6401"/>
                    <a:pt x="14320" y="6401"/>
                  </a:cubicBezTo>
                  <a:lnTo>
                    <a:pt x="14320" y="6404"/>
                  </a:lnTo>
                  <a:cubicBezTo>
                    <a:pt x="14329" y="6458"/>
                    <a:pt x="14653" y="6501"/>
                    <a:pt x="15059" y="6501"/>
                  </a:cubicBezTo>
                  <a:cubicBezTo>
                    <a:pt x="15471" y="6501"/>
                    <a:pt x="15799" y="6457"/>
                    <a:pt x="15799" y="6401"/>
                  </a:cubicBezTo>
                  <a:cubicBezTo>
                    <a:pt x="15799" y="6346"/>
                    <a:pt x="15471" y="6302"/>
                    <a:pt x="15059" y="6302"/>
                  </a:cubicBezTo>
                  <a:close/>
                  <a:moveTo>
                    <a:pt x="11712" y="6960"/>
                  </a:moveTo>
                  <a:cubicBezTo>
                    <a:pt x="9761" y="6969"/>
                    <a:pt x="7353" y="7001"/>
                    <a:pt x="5200" y="7051"/>
                  </a:cubicBezTo>
                  <a:cubicBezTo>
                    <a:pt x="3092" y="7101"/>
                    <a:pt x="2305" y="7113"/>
                    <a:pt x="1986" y="7067"/>
                  </a:cubicBezTo>
                  <a:cubicBezTo>
                    <a:pt x="1930" y="7077"/>
                    <a:pt x="1898" y="7089"/>
                    <a:pt x="1872" y="7110"/>
                  </a:cubicBezTo>
                  <a:cubicBezTo>
                    <a:pt x="1847" y="7130"/>
                    <a:pt x="1845" y="7139"/>
                    <a:pt x="1834" y="7151"/>
                  </a:cubicBezTo>
                  <a:cubicBezTo>
                    <a:pt x="2255" y="7235"/>
                    <a:pt x="3632" y="7236"/>
                    <a:pt x="6730" y="7197"/>
                  </a:cubicBezTo>
                  <a:cubicBezTo>
                    <a:pt x="6884" y="7185"/>
                    <a:pt x="7010" y="7173"/>
                    <a:pt x="7069" y="7161"/>
                  </a:cubicBezTo>
                  <a:cubicBezTo>
                    <a:pt x="7124" y="7149"/>
                    <a:pt x="8445" y="7134"/>
                    <a:pt x="10005" y="7128"/>
                  </a:cubicBezTo>
                  <a:cubicBezTo>
                    <a:pt x="10761" y="7125"/>
                    <a:pt x="10945" y="7127"/>
                    <a:pt x="11506" y="7125"/>
                  </a:cubicBezTo>
                  <a:cubicBezTo>
                    <a:pt x="11509" y="7125"/>
                    <a:pt x="11510" y="7125"/>
                    <a:pt x="11513" y="7125"/>
                  </a:cubicBezTo>
                  <a:cubicBezTo>
                    <a:pt x="11514" y="7125"/>
                    <a:pt x="11515" y="7126"/>
                    <a:pt x="11516" y="7125"/>
                  </a:cubicBezTo>
                  <a:cubicBezTo>
                    <a:pt x="11517" y="7125"/>
                    <a:pt x="11518" y="7125"/>
                    <a:pt x="11519" y="7125"/>
                  </a:cubicBezTo>
                  <a:cubicBezTo>
                    <a:pt x="11523" y="7125"/>
                    <a:pt x="11527" y="7125"/>
                    <a:pt x="11532" y="7125"/>
                  </a:cubicBezTo>
                  <a:cubicBezTo>
                    <a:pt x="13926" y="7085"/>
                    <a:pt x="15727" y="7035"/>
                    <a:pt x="15483" y="7006"/>
                  </a:cubicBezTo>
                  <a:cubicBezTo>
                    <a:pt x="15158" y="6966"/>
                    <a:pt x="13662" y="6951"/>
                    <a:pt x="11712" y="6960"/>
                  </a:cubicBezTo>
                  <a:close/>
                  <a:moveTo>
                    <a:pt x="14683" y="7551"/>
                  </a:moveTo>
                  <a:cubicBezTo>
                    <a:pt x="13994" y="7546"/>
                    <a:pt x="13042" y="7551"/>
                    <a:pt x="11996" y="7566"/>
                  </a:cubicBezTo>
                  <a:cubicBezTo>
                    <a:pt x="9906" y="7597"/>
                    <a:pt x="6805" y="7640"/>
                    <a:pt x="5106" y="7663"/>
                  </a:cubicBezTo>
                  <a:cubicBezTo>
                    <a:pt x="4983" y="7665"/>
                    <a:pt x="4939" y="7667"/>
                    <a:pt x="4827" y="7668"/>
                  </a:cubicBezTo>
                  <a:cubicBezTo>
                    <a:pt x="4825" y="7668"/>
                    <a:pt x="4823" y="7668"/>
                    <a:pt x="4821" y="7668"/>
                  </a:cubicBezTo>
                  <a:cubicBezTo>
                    <a:pt x="4513" y="7676"/>
                    <a:pt x="4155" y="7686"/>
                    <a:pt x="4050" y="7684"/>
                  </a:cubicBezTo>
                  <a:cubicBezTo>
                    <a:pt x="4042" y="7684"/>
                    <a:pt x="3969" y="7682"/>
                    <a:pt x="3955" y="7681"/>
                  </a:cubicBezTo>
                  <a:cubicBezTo>
                    <a:pt x="3954" y="7681"/>
                    <a:pt x="3947" y="7681"/>
                    <a:pt x="3946" y="7681"/>
                  </a:cubicBezTo>
                  <a:cubicBezTo>
                    <a:pt x="1694" y="7714"/>
                    <a:pt x="1647" y="7729"/>
                    <a:pt x="2634" y="7806"/>
                  </a:cubicBezTo>
                  <a:cubicBezTo>
                    <a:pt x="3110" y="7843"/>
                    <a:pt x="4361" y="7847"/>
                    <a:pt x="5415" y="7814"/>
                  </a:cubicBezTo>
                  <a:cubicBezTo>
                    <a:pt x="5984" y="7796"/>
                    <a:pt x="6709" y="7786"/>
                    <a:pt x="7419" y="7781"/>
                  </a:cubicBezTo>
                  <a:cubicBezTo>
                    <a:pt x="7649" y="7770"/>
                    <a:pt x="7893" y="7761"/>
                    <a:pt x="7960" y="7763"/>
                  </a:cubicBezTo>
                  <a:cubicBezTo>
                    <a:pt x="8020" y="7764"/>
                    <a:pt x="9051" y="7774"/>
                    <a:pt x="10018" y="7783"/>
                  </a:cubicBezTo>
                  <a:cubicBezTo>
                    <a:pt x="12447" y="7787"/>
                    <a:pt x="15799" y="7689"/>
                    <a:pt x="15799" y="7597"/>
                  </a:cubicBezTo>
                  <a:cubicBezTo>
                    <a:pt x="15799" y="7574"/>
                    <a:pt x="15372" y="7556"/>
                    <a:pt x="14683" y="7551"/>
                  </a:cubicBezTo>
                  <a:close/>
                  <a:moveTo>
                    <a:pt x="15514" y="8122"/>
                  </a:moveTo>
                  <a:cubicBezTo>
                    <a:pt x="15305" y="8116"/>
                    <a:pt x="14942" y="8128"/>
                    <a:pt x="14380" y="8158"/>
                  </a:cubicBezTo>
                  <a:cubicBezTo>
                    <a:pt x="13564" y="8201"/>
                    <a:pt x="11115" y="8251"/>
                    <a:pt x="8940" y="8267"/>
                  </a:cubicBezTo>
                  <a:cubicBezTo>
                    <a:pt x="6764" y="8284"/>
                    <a:pt x="4287" y="8336"/>
                    <a:pt x="3437" y="8385"/>
                  </a:cubicBezTo>
                  <a:cubicBezTo>
                    <a:pt x="1264" y="8509"/>
                    <a:pt x="2408" y="8514"/>
                    <a:pt x="9483" y="8405"/>
                  </a:cubicBezTo>
                  <a:cubicBezTo>
                    <a:pt x="13829" y="8339"/>
                    <a:pt x="15631" y="8276"/>
                    <a:pt x="15726" y="8194"/>
                  </a:cubicBezTo>
                  <a:cubicBezTo>
                    <a:pt x="15777" y="8149"/>
                    <a:pt x="15724" y="8128"/>
                    <a:pt x="15514" y="8122"/>
                  </a:cubicBezTo>
                  <a:close/>
                  <a:moveTo>
                    <a:pt x="16889" y="8614"/>
                  </a:moveTo>
                  <a:cubicBezTo>
                    <a:pt x="16797" y="8614"/>
                    <a:pt x="16650" y="8644"/>
                    <a:pt x="16479" y="8703"/>
                  </a:cubicBezTo>
                  <a:cubicBezTo>
                    <a:pt x="16258" y="8780"/>
                    <a:pt x="16267" y="8791"/>
                    <a:pt x="16564" y="8798"/>
                  </a:cubicBezTo>
                  <a:cubicBezTo>
                    <a:pt x="16747" y="8802"/>
                    <a:pt x="16933" y="8758"/>
                    <a:pt x="16975" y="8703"/>
                  </a:cubicBezTo>
                  <a:cubicBezTo>
                    <a:pt x="17020" y="8644"/>
                    <a:pt x="16982" y="8614"/>
                    <a:pt x="16889" y="8614"/>
                  </a:cubicBezTo>
                  <a:close/>
                  <a:moveTo>
                    <a:pt x="15021" y="8846"/>
                  </a:moveTo>
                  <a:cubicBezTo>
                    <a:pt x="14589" y="8838"/>
                    <a:pt x="13850" y="8840"/>
                    <a:pt x="12771" y="8856"/>
                  </a:cubicBezTo>
                  <a:cubicBezTo>
                    <a:pt x="11071" y="8883"/>
                    <a:pt x="8011" y="8912"/>
                    <a:pt x="5972" y="8920"/>
                  </a:cubicBezTo>
                  <a:cubicBezTo>
                    <a:pt x="3932" y="8929"/>
                    <a:pt x="2153" y="8975"/>
                    <a:pt x="2017" y="9022"/>
                  </a:cubicBezTo>
                  <a:cubicBezTo>
                    <a:pt x="1669" y="9144"/>
                    <a:pt x="14891" y="9031"/>
                    <a:pt x="15429" y="8907"/>
                  </a:cubicBezTo>
                  <a:cubicBezTo>
                    <a:pt x="15580" y="8873"/>
                    <a:pt x="15454" y="8855"/>
                    <a:pt x="15021" y="8846"/>
                  </a:cubicBezTo>
                  <a:close/>
                  <a:moveTo>
                    <a:pt x="14939" y="9478"/>
                  </a:moveTo>
                  <a:cubicBezTo>
                    <a:pt x="13403" y="9459"/>
                    <a:pt x="10482" y="9529"/>
                    <a:pt x="10482" y="9616"/>
                  </a:cubicBezTo>
                  <a:cubicBezTo>
                    <a:pt x="10482" y="9678"/>
                    <a:pt x="11139" y="9696"/>
                    <a:pt x="12246" y="9667"/>
                  </a:cubicBezTo>
                  <a:cubicBezTo>
                    <a:pt x="13215" y="9642"/>
                    <a:pt x="14449" y="9618"/>
                    <a:pt x="14990" y="9614"/>
                  </a:cubicBezTo>
                  <a:cubicBezTo>
                    <a:pt x="15530" y="9609"/>
                    <a:pt x="15920" y="9571"/>
                    <a:pt x="15856" y="9529"/>
                  </a:cubicBezTo>
                  <a:cubicBezTo>
                    <a:pt x="15811" y="9501"/>
                    <a:pt x="15451" y="9485"/>
                    <a:pt x="14939" y="9478"/>
                  </a:cubicBezTo>
                  <a:close/>
                  <a:moveTo>
                    <a:pt x="5011" y="9545"/>
                  </a:moveTo>
                  <a:cubicBezTo>
                    <a:pt x="4444" y="9566"/>
                    <a:pt x="4039" y="9572"/>
                    <a:pt x="3844" y="9552"/>
                  </a:cubicBezTo>
                  <a:cubicBezTo>
                    <a:pt x="2832" y="9564"/>
                    <a:pt x="1954" y="9585"/>
                    <a:pt x="1954" y="9626"/>
                  </a:cubicBezTo>
                  <a:cubicBezTo>
                    <a:pt x="1954" y="9669"/>
                    <a:pt x="3264" y="9705"/>
                    <a:pt x="4865" y="9705"/>
                  </a:cubicBezTo>
                  <a:cubicBezTo>
                    <a:pt x="6484" y="9705"/>
                    <a:pt x="7750" y="9667"/>
                    <a:pt x="7713" y="9619"/>
                  </a:cubicBezTo>
                  <a:cubicBezTo>
                    <a:pt x="7674" y="9568"/>
                    <a:pt x="6370" y="9545"/>
                    <a:pt x="5023" y="9545"/>
                  </a:cubicBezTo>
                  <a:cubicBezTo>
                    <a:pt x="5020" y="9545"/>
                    <a:pt x="5014" y="9545"/>
                    <a:pt x="5011" y="9545"/>
                  </a:cubicBezTo>
                  <a:close/>
                  <a:moveTo>
                    <a:pt x="2147" y="10021"/>
                  </a:moveTo>
                  <a:cubicBezTo>
                    <a:pt x="2016" y="10029"/>
                    <a:pt x="1954" y="10051"/>
                    <a:pt x="1954" y="10088"/>
                  </a:cubicBezTo>
                  <a:cubicBezTo>
                    <a:pt x="1954" y="10147"/>
                    <a:pt x="2245" y="10214"/>
                    <a:pt x="2602" y="10236"/>
                  </a:cubicBezTo>
                  <a:cubicBezTo>
                    <a:pt x="3164" y="10269"/>
                    <a:pt x="15128" y="10243"/>
                    <a:pt x="15929" y="10208"/>
                  </a:cubicBezTo>
                  <a:cubicBezTo>
                    <a:pt x="15957" y="10201"/>
                    <a:pt x="15994" y="10194"/>
                    <a:pt x="16004" y="10187"/>
                  </a:cubicBezTo>
                  <a:cubicBezTo>
                    <a:pt x="16016" y="10180"/>
                    <a:pt x="16057" y="10178"/>
                    <a:pt x="16115" y="10179"/>
                  </a:cubicBezTo>
                  <a:cubicBezTo>
                    <a:pt x="16174" y="10181"/>
                    <a:pt x="16249" y="10188"/>
                    <a:pt x="16327" y="10197"/>
                  </a:cubicBezTo>
                  <a:cubicBezTo>
                    <a:pt x="16368" y="10202"/>
                    <a:pt x="16398" y="10201"/>
                    <a:pt x="16431" y="10205"/>
                  </a:cubicBezTo>
                  <a:cubicBezTo>
                    <a:pt x="16433" y="10205"/>
                    <a:pt x="16435" y="10205"/>
                    <a:pt x="16437" y="10205"/>
                  </a:cubicBezTo>
                  <a:cubicBezTo>
                    <a:pt x="16656" y="10202"/>
                    <a:pt x="16905" y="10201"/>
                    <a:pt x="17367" y="10208"/>
                  </a:cubicBezTo>
                  <a:cubicBezTo>
                    <a:pt x="17992" y="10216"/>
                    <a:pt x="18587" y="10184"/>
                    <a:pt x="18688" y="10139"/>
                  </a:cubicBezTo>
                  <a:cubicBezTo>
                    <a:pt x="18792" y="10092"/>
                    <a:pt x="18219" y="10064"/>
                    <a:pt x="17367" y="10075"/>
                  </a:cubicBezTo>
                  <a:cubicBezTo>
                    <a:pt x="13413" y="10123"/>
                    <a:pt x="3446" y="10103"/>
                    <a:pt x="2744" y="10044"/>
                  </a:cubicBezTo>
                  <a:cubicBezTo>
                    <a:pt x="2477" y="10022"/>
                    <a:pt x="2277" y="10014"/>
                    <a:pt x="2147" y="10021"/>
                  </a:cubicBezTo>
                  <a:close/>
                  <a:moveTo>
                    <a:pt x="17547" y="10496"/>
                  </a:moveTo>
                  <a:cubicBezTo>
                    <a:pt x="16815" y="10498"/>
                    <a:pt x="16146" y="10532"/>
                    <a:pt x="16295" y="10572"/>
                  </a:cubicBezTo>
                  <a:cubicBezTo>
                    <a:pt x="16352" y="10587"/>
                    <a:pt x="16426" y="10608"/>
                    <a:pt x="16501" y="10628"/>
                  </a:cubicBezTo>
                  <a:cubicBezTo>
                    <a:pt x="16507" y="10628"/>
                    <a:pt x="16513" y="10626"/>
                    <a:pt x="16520" y="10626"/>
                  </a:cubicBezTo>
                  <a:cubicBezTo>
                    <a:pt x="16531" y="10625"/>
                    <a:pt x="16543" y="10626"/>
                    <a:pt x="16554" y="10626"/>
                  </a:cubicBezTo>
                  <a:cubicBezTo>
                    <a:pt x="16555" y="10626"/>
                    <a:pt x="16557" y="10626"/>
                    <a:pt x="16558" y="10626"/>
                  </a:cubicBezTo>
                  <a:cubicBezTo>
                    <a:pt x="16672" y="10620"/>
                    <a:pt x="16782" y="10614"/>
                    <a:pt x="16905" y="10615"/>
                  </a:cubicBezTo>
                  <a:cubicBezTo>
                    <a:pt x="16909" y="10615"/>
                    <a:pt x="16911" y="10615"/>
                    <a:pt x="16915" y="10615"/>
                  </a:cubicBezTo>
                  <a:cubicBezTo>
                    <a:pt x="17070" y="10616"/>
                    <a:pt x="17229" y="10621"/>
                    <a:pt x="17379" y="10633"/>
                  </a:cubicBezTo>
                  <a:cubicBezTo>
                    <a:pt x="17513" y="10645"/>
                    <a:pt x="17691" y="10639"/>
                    <a:pt x="17774" y="10620"/>
                  </a:cubicBezTo>
                  <a:cubicBezTo>
                    <a:pt x="17865" y="10600"/>
                    <a:pt x="17935" y="10600"/>
                    <a:pt x="17948" y="10618"/>
                  </a:cubicBezTo>
                  <a:cubicBezTo>
                    <a:pt x="17965" y="10640"/>
                    <a:pt x="18081" y="10648"/>
                    <a:pt x="18201" y="10646"/>
                  </a:cubicBezTo>
                  <a:cubicBezTo>
                    <a:pt x="18261" y="10645"/>
                    <a:pt x="18323" y="10642"/>
                    <a:pt x="18375" y="10636"/>
                  </a:cubicBezTo>
                  <a:cubicBezTo>
                    <a:pt x="18428" y="10629"/>
                    <a:pt x="18472" y="10619"/>
                    <a:pt x="18495" y="10608"/>
                  </a:cubicBezTo>
                  <a:cubicBezTo>
                    <a:pt x="18563" y="10573"/>
                    <a:pt x="18588" y="10578"/>
                    <a:pt x="18666" y="10641"/>
                  </a:cubicBezTo>
                  <a:cubicBezTo>
                    <a:pt x="18702" y="10671"/>
                    <a:pt x="18732" y="10690"/>
                    <a:pt x="18773" y="10700"/>
                  </a:cubicBezTo>
                  <a:cubicBezTo>
                    <a:pt x="18815" y="10709"/>
                    <a:pt x="18868" y="10708"/>
                    <a:pt x="18941" y="10705"/>
                  </a:cubicBezTo>
                  <a:cubicBezTo>
                    <a:pt x="19004" y="10701"/>
                    <a:pt x="19038" y="10698"/>
                    <a:pt x="19067" y="10689"/>
                  </a:cubicBezTo>
                  <a:cubicBezTo>
                    <a:pt x="19054" y="10681"/>
                    <a:pt x="19036" y="10673"/>
                    <a:pt x="19023" y="10664"/>
                  </a:cubicBezTo>
                  <a:cubicBezTo>
                    <a:pt x="18916" y="10586"/>
                    <a:pt x="18577" y="10516"/>
                    <a:pt x="18271" y="10506"/>
                  </a:cubicBezTo>
                  <a:cubicBezTo>
                    <a:pt x="18041" y="10498"/>
                    <a:pt x="17791" y="10495"/>
                    <a:pt x="17547" y="10496"/>
                  </a:cubicBezTo>
                  <a:close/>
                  <a:moveTo>
                    <a:pt x="8959" y="10707"/>
                  </a:moveTo>
                  <a:cubicBezTo>
                    <a:pt x="4008" y="10707"/>
                    <a:pt x="1954" y="10738"/>
                    <a:pt x="1954" y="10814"/>
                  </a:cubicBezTo>
                  <a:cubicBezTo>
                    <a:pt x="1954" y="10935"/>
                    <a:pt x="15731" y="10895"/>
                    <a:pt x="15881" y="10773"/>
                  </a:cubicBezTo>
                  <a:cubicBezTo>
                    <a:pt x="15927" y="10736"/>
                    <a:pt x="12812" y="10707"/>
                    <a:pt x="8959" y="10707"/>
                  </a:cubicBezTo>
                  <a:close/>
                  <a:moveTo>
                    <a:pt x="16918" y="10786"/>
                  </a:moveTo>
                  <a:cubicBezTo>
                    <a:pt x="16873" y="10786"/>
                    <a:pt x="16813" y="10792"/>
                    <a:pt x="16722" y="10807"/>
                  </a:cubicBezTo>
                  <a:cubicBezTo>
                    <a:pt x="16709" y="10809"/>
                    <a:pt x="16699" y="10812"/>
                    <a:pt x="16687" y="10814"/>
                  </a:cubicBezTo>
                  <a:cubicBezTo>
                    <a:pt x="16664" y="10830"/>
                    <a:pt x="16643" y="10844"/>
                    <a:pt x="16608" y="10865"/>
                  </a:cubicBezTo>
                  <a:cubicBezTo>
                    <a:pt x="16381" y="11000"/>
                    <a:pt x="16390" y="11007"/>
                    <a:pt x="16747" y="10949"/>
                  </a:cubicBezTo>
                  <a:cubicBezTo>
                    <a:pt x="16830" y="10936"/>
                    <a:pt x="16903" y="10930"/>
                    <a:pt x="16972" y="10932"/>
                  </a:cubicBezTo>
                  <a:cubicBezTo>
                    <a:pt x="16989" y="10926"/>
                    <a:pt x="17003" y="10922"/>
                    <a:pt x="17016" y="10916"/>
                  </a:cubicBezTo>
                  <a:cubicBezTo>
                    <a:pt x="17018" y="10916"/>
                    <a:pt x="17017" y="10914"/>
                    <a:pt x="17019" y="10914"/>
                  </a:cubicBezTo>
                  <a:cubicBezTo>
                    <a:pt x="17020" y="10913"/>
                    <a:pt x="17021" y="10914"/>
                    <a:pt x="17022" y="10914"/>
                  </a:cubicBezTo>
                  <a:cubicBezTo>
                    <a:pt x="17025" y="10912"/>
                    <a:pt x="17029" y="10912"/>
                    <a:pt x="17032" y="10911"/>
                  </a:cubicBezTo>
                  <a:cubicBezTo>
                    <a:pt x="17037" y="10909"/>
                    <a:pt x="17043" y="10906"/>
                    <a:pt x="17047" y="10903"/>
                  </a:cubicBezTo>
                  <a:cubicBezTo>
                    <a:pt x="17048" y="10903"/>
                    <a:pt x="17047" y="10901"/>
                    <a:pt x="17047" y="10901"/>
                  </a:cubicBezTo>
                  <a:cubicBezTo>
                    <a:pt x="17064" y="10891"/>
                    <a:pt x="17076" y="10883"/>
                    <a:pt x="17076" y="10873"/>
                  </a:cubicBezTo>
                  <a:cubicBezTo>
                    <a:pt x="17076" y="10861"/>
                    <a:pt x="17050" y="10834"/>
                    <a:pt x="17016" y="10812"/>
                  </a:cubicBezTo>
                  <a:cubicBezTo>
                    <a:pt x="16992" y="10796"/>
                    <a:pt x="16962" y="10787"/>
                    <a:pt x="16918" y="10786"/>
                  </a:cubicBezTo>
                  <a:close/>
                  <a:moveTo>
                    <a:pt x="19295" y="10786"/>
                  </a:moveTo>
                  <a:cubicBezTo>
                    <a:pt x="19276" y="10801"/>
                    <a:pt x="19263" y="10821"/>
                    <a:pt x="19263" y="10842"/>
                  </a:cubicBezTo>
                  <a:cubicBezTo>
                    <a:pt x="19263" y="10873"/>
                    <a:pt x="19248" y="10908"/>
                    <a:pt x="19232" y="10921"/>
                  </a:cubicBezTo>
                  <a:cubicBezTo>
                    <a:pt x="19215" y="10935"/>
                    <a:pt x="19183" y="10992"/>
                    <a:pt x="19159" y="11049"/>
                  </a:cubicBezTo>
                  <a:cubicBezTo>
                    <a:pt x="19141" y="11092"/>
                    <a:pt x="19132" y="11122"/>
                    <a:pt x="19137" y="11153"/>
                  </a:cubicBezTo>
                  <a:cubicBezTo>
                    <a:pt x="19137" y="11154"/>
                    <a:pt x="19137" y="11156"/>
                    <a:pt x="19137" y="11156"/>
                  </a:cubicBezTo>
                  <a:cubicBezTo>
                    <a:pt x="19141" y="11187"/>
                    <a:pt x="19157" y="11217"/>
                    <a:pt x="19187" y="11260"/>
                  </a:cubicBezTo>
                  <a:cubicBezTo>
                    <a:pt x="19228" y="11319"/>
                    <a:pt x="19263" y="11396"/>
                    <a:pt x="19263" y="11429"/>
                  </a:cubicBezTo>
                  <a:cubicBezTo>
                    <a:pt x="19263" y="11461"/>
                    <a:pt x="19276" y="11497"/>
                    <a:pt x="19292" y="11510"/>
                  </a:cubicBezTo>
                  <a:cubicBezTo>
                    <a:pt x="19308" y="11523"/>
                    <a:pt x="19316" y="11586"/>
                    <a:pt x="19311" y="11653"/>
                  </a:cubicBezTo>
                  <a:cubicBezTo>
                    <a:pt x="19308" y="11686"/>
                    <a:pt x="19311" y="11731"/>
                    <a:pt x="19317" y="11773"/>
                  </a:cubicBezTo>
                  <a:cubicBezTo>
                    <a:pt x="19322" y="11815"/>
                    <a:pt x="19331" y="11857"/>
                    <a:pt x="19342" y="11888"/>
                  </a:cubicBezTo>
                  <a:cubicBezTo>
                    <a:pt x="19367" y="11955"/>
                    <a:pt x="19371" y="12014"/>
                    <a:pt x="19349" y="12035"/>
                  </a:cubicBezTo>
                  <a:cubicBezTo>
                    <a:pt x="19328" y="12055"/>
                    <a:pt x="19317" y="12209"/>
                    <a:pt x="19327" y="12380"/>
                  </a:cubicBezTo>
                  <a:cubicBezTo>
                    <a:pt x="19337" y="12563"/>
                    <a:pt x="19341" y="12647"/>
                    <a:pt x="19349" y="12706"/>
                  </a:cubicBezTo>
                  <a:cubicBezTo>
                    <a:pt x="19349" y="12707"/>
                    <a:pt x="19349" y="12707"/>
                    <a:pt x="19349" y="12708"/>
                  </a:cubicBezTo>
                  <a:cubicBezTo>
                    <a:pt x="19354" y="12749"/>
                    <a:pt x="19362" y="12779"/>
                    <a:pt x="19371" y="12795"/>
                  </a:cubicBezTo>
                  <a:cubicBezTo>
                    <a:pt x="19371" y="12795"/>
                    <a:pt x="19371" y="12797"/>
                    <a:pt x="19371" y="12798"/>
                  </a:cubicBezTo>
                  <a:cubicBezTo>
                    <a:pt x="19378" y="12811"/>
                    <a:pt x="19386" y="12820"/>
                    <a:pt x="19399" y="12833"/>
                  </a:cubicBezTo>
                  <a:cubicBezTo>
                    <a:pt x="19433" y="12868"/>
                    <a:pt x="19425" y="12890"/>
                    <a:pt x="19355" y="12928"/>
                  </a:cubicBezTo>
                  <a:cubicBezTo>
                    <a:pt x="19365" y="13045"/>
                    <a:pt x="19374" y="13155"/>
                    <a:pt x="19387" y="13236"/>
                  </a:cubicBezTo>
                  <a:cubicBezTo>
                    <a:pt x="19411" y="13259"/>
                    <a:pt x="19430" y="13287"/>
                    <a:pt x="19440" y="13330"/>
                  </a:cubicBezTo>
                  <a:cubicBezTo>
                    <a:pt x="19455" y="13391"/>
                    <a:pt x="19491" y="13481"/>
                    <a:pt x="19522" y="13529"/>
                  </a:cubicBezTo>
                  <a:cubicBezTo>
                    <a:pt x="19571" y="13604"/>
                    <a:pt x="19573" y="13627"/>
                    <a:pt x="19526" y="13677"/>
                  </a:cubicBezTo>
                  <a:cubicBezTo>
                    <a:pt x="19510" y="13693"/>
                    <a:pt x="19495" y="13719"/>
                    <a:pt x="19485" y="13749"/>
                  </a:cubicBezTo>
                  <a:cubicBezTo>
                    <a:pt x="19485" y="13788"/>
                    <a:pt x="19491" y="13829"/>
                    <a:pt x="19488" y="13866"/>
                  </a:cubicBezTo>
                  <a:cubicBezTo>
                    <a:pt x="19479" y="13968"/>
                    <a:pt x="19480" y="14203"/>
                    <a:pt x="19481" y="14465"/>
                  </a:cubicBezTo>
                  <a:cubicBezTo>
                    <a:pt x="19485" y="14485"/>
                    <a:pt x="19485" y="14482"/>
                    <a:pt x="19488" y="14503"/>
                  </a:cubicBezTo>
                  <a:cubicBezTo>
                    <a:pt x="19506" y="14627"/>
                    <a:pt x="19515" y="14726"/>
                    <a:pt x="19516" y="14812"/>
                  </a:cubicBezTo>
                  <a:cubicBezTo>
                    <a:pt x="19518" y="14897"/>
                    <a:pt x="19512" y="14970"/>
                    <a:pt x="19497" y="15038"/>
                  </a:cubicBezTo>
                  <a:cubicBezTo>
                    <a:pt x="19496" y="15042"/>
                    <a:pt x="19495" y="15047"/>
                    <a:pt x="19494" y="15051"/>
                  </a:cubicBezTo>
                  <a:cubicBezTo>
                    <a:pt x="19494" y="15052"/>
                    <a:pt x="19494" y="15053"/>
                    <a:pt x="19494" y="15054"/>
                  </a:cubicBezTo>
                  <a:cubicBezTo>
                    <a:pt x="19514" y="15417"/>
                    <a:pt x="19565" y="15714"/>
                    <a:pt x="19620" y="15714"/>
                  </a:cubicBezTo>
                  <a:cubicBezTo>
                    <a:pt x="19726" y="15714"/>
                    <a:pt x="19713" y="13177"/>
                    <a:pt x="19602" y="12107"/>
                  </a:cubicBezTo>
                  <a:cubicBezTo>
                    <a:pt x="19576" y="11864"/>
                    <a:pt x="19597" y="11573"/>
                    <a:pt x="19646" y="11449"/>
                  </a:cubicBezTo>
                  <a:cubicBezTo>
                    <a:pt x="19640" y="11396"/>
                    <a:pt x="19632" y="11362"/>
                    <a:pt x="19620" y="11337"/>
                  </a:cubicBezTo>
                  <a:cubicBezTo>
                    <a:pt x="19609" y="11311"/>
                    <a:pt x="19596" y="11295"/>
                    <a:pt x="19576" y="11278"/>
                  </a:cubicBezTo>
                  <a:lnTo>
                    <a:pt x="19494" y="11204"/>
                  </a:lnTo>
                  <a:lnTo>
                    <a:pt x="19602" y="11171"/>
                  </a:lnTo>
                  <a:cubicBezTo>
                    <a:pt x="19613" y="11168"/>
                    <a:pt x="19617" y="11164"/>
                    <a:pt x="19627" y="11161"/>
                  </a:cubicBezTo>
                  <a:cubicBezTo>
                    <a:pt x="19610" y="11140"/>
                    <a:pt x="19589" y="11122"/>
                    <a:pt x="19564" y="11105"/>
                  </a:cubicBezTo>
                  <a:cubicBezTo>
                    <a:pt x="19466" y="11039"/>
                    <a:pt x="19419" y="10945"/>
                    <a:pt x="19456" y="10896"/>
                  </a:cubicBezTo>
                  <a:cubicBezTo>
                    <a:pt x="19493" y="10847"/>
                    <a:pt x="19454" y="10807"/>
                    <a:pt x="19371" y="10807"/>
                  </a:cubicBezTo>
                  <a:cubicBezTo>
                    <a:pt x="19352" y="10807"/>
                    <a:pt x="19320" y="10792"/>
                    <a:pt x="19295" y="10786"/>
                  </a:cubicBezTo>
                  <a:close/>
                  <a:moveTo>
                    <a:pt x="17357" y="10967"/>
                  </a:moveTo>
                  <a:cubicBezTo>
                    <a:pt x="17278" y="10969"/>
                    <a:pt x="17226" y="10974"/>
                    <a:pt x="17218" y="10980"/>
                  </a:cubicBezTo>
                  <a:cubicBezTo>
                    <a:pt x="17213" y="10984"/>
                    <a:pt x="17215" y="10990"/>
                    <a:pt x="17212" y="10995"/>
                  </a:cubicBezTo>
                  <a:cubicBezTo>
                    <a:pt x="17212" y="10996"/>
                    <a:pt x="17215" y="10997"/>
                    <a:pt x="17215" y="10998"/>
                  </a:cubicBezTo>
                  <a:cubicBezTo>
                    <a:pt x="17263" y="11061"/>
                    <a:pt x="17661" y="11107"/>
                    <a:pt x="18141" y="11107"/>
                  </a:cubicBezTo>
                  <a:cubicBezTo>
                    <a:pt x="18472" y="11107"/>
                    <a:pt x="18699" y="11121"/>
                    <a:pt x="18862" y="11151"/>
                  </a:cubicBezTo>
                  <a:cubicBezTo>
                    <a:pt x="18863" y="11151"/>
                    <a:pt x="18874" y="11151"/>
                    <a:pt x="18874" y="11151"/>
                  </a:cubicBezTo>
                  <a:cubicBezTo>
                    <a:pt x="18893" y="11145"/>
                    <a:pt x="18908" y="11136"/>
                    <a:pt x="18919" y="11125"/>
                  </a:cubicBezTo>
                  <a:cubicBezTo>
                    <a:pt x="18929" y="11114"/>
                    <a:pt x="18936" y="11103"/>
                    <a:pt x="18938" y="11090"/>
                  </a:cubicBezTo>
                  <a:cubicBezTo>
                    <a:pt x="18939" y="11077"/>
                    <a:pt x="18936" y="11063"/>
                    <a:pt x="18928" y="11051"/>
                  </a:cubicBezTo>
                  <a:cubicBezTo>
                    <a:pt x="18921" y="11039"/>
                    <a:pt x="18908" y="11027"/>
                    <a:pt x="18890" y="11018"/>
                  </a:cubicBezTo>
                  <a:cubicBezTo>
                    <a:pt x="18864" y="11005"/>
                    <a:pt x="18670" y="10990"/>
                    <a:pt x="18457" y="10985"/>
                  </a:cubicBezTo>
                  <a:cubicBezTo>
                    <a:pt x="18244" y="10980"/>
                    <a:pt x="17884" y="10972"/>
                    <a:pt x="17658" y="10967"/>
                  </a:cubicBezTo>
                  <a:cubicBezTo>
                    <a:pt x="17544" y="10965"/>
                    <a:pt x="17437" y="10965"/>
                    <a:pt x="17357" y="10967"/>
                  </a:cubicBezTo>
                  <a:close/>
                  <a:moveTo>
                    <a:pt x="20907" y="11220"/>
                  </a:moveTo>
                  <a:cubicBezTo>
                    <a:pt x="20864" y="11221"/>
                    <a:pt x="20835" y="11232"/>
                    <a:pt x="20809" y="11243"/>
                  </a:cubicBezTo>
                  <a:cubicBezTo>
                    <a:pt x="20809" y="11243"/>
                    <a:pt x="20809" y="11245"/>
                    <a:pt x="20809" y="11245"/>
                  </a:cubicBezTo>
                  <a:cubicBezTo>
                    <a:pt x="20808" y="11246"/>
                    <a:pt x="20806" y="11245"/>
                    <a:pt x="20806" y="11245"/>
                  </a:cubicBezTo>
                  <a:cubicBezTo>
                    <a:pt x="20781" y="11264"/>
                    <a:pt x="20771" y="11293"/>
                    <a:pt x="20768" y="11334"/>
                  </a:cubicBezTo>
                  <a:cubicBezTo>
                    <a:pt x="20788" y="11373"/>
                    <a:pt x="20837" y="11415"/>
                    <a:pt x="20939" y="11446"/>
                  </a:cubicBezTo>
                  <a:cubicBezTo>
                    <a:pt x="20945" y="11449"/>
                    <a:pt x="20948" y="11452"/>
                    <a:pt x="20954" y="11454"/>
                  </a:cubicBezTo>
                  <a:cubicBezTo>
                    <a:pt x="20955" y="11454"/>
                    <a:pt x="20957" y="11454"/>
                    <a:pt x="20958" y="11454"/>
                  </a:cubicBezTo>
                  <a:cubicBezTo>
                    <a:pt x="21000" y="11456"/>
                    <a:pt x="21043" y="11457"/>
                    <a:pt x="21087" y="11457"/>
                  </a:cubicBezTo>
                  <a:cubicBezTo>
                    <a:pt x="21160" y="11455"/>
                    <a:pt x="21241" y="11453"/>
                    <a:pt x="21283" y="11444"/>
                  </a:cubicBezTo>
                  <a:cubicBezTo>
                    <a:pt x="21309" y="11438"/>
                    <a:pt x="21317" y="11428"/>
                    <a:pt x="21331" y="11418"/>
                  </a:cubicBezTo>
                  <a:cubicBezTo>
                    <a:pt x="21256" y="11322"/>
                    <a:pt x="21127" y="11239"/>
                    <a:pt x="21008" y="11225"/>
                  </a:cubicBezTo>
                  <a:cubicBezTo>
                    <a:pt x="20970" y="11220"/>
                    <a:pt x="20937" y="11218"/>
                    <a:pt x="20907" y="11220"/>
                  </a:cubicBezTo>
                  <a:close/>
                  <a:moveTo>
                    <a:pt x="12148" y="11309"/>
                  </a:moveTo>
                  <a:cubicBezTo>
                    <a:pt x="10313" y="11311"/>
                    <a:pt x="8392" y="11329"/>
                    <a:pt x="8010" y="11360"/>
                  </a:cubicBezTo>
                  <a:cubicBezTo>
                    <a:pt x="7791" y="11377"/>
                    <a:pt x="6505" y="11397"/>
                    <a:pt x="5099" y="11408"/>
                  </a:cubicBezTo>
                  <a:cubicBezTo>
                    <a:pt x="5097" y="11408"/>
                    <a:pt x="5098" y="11408"/>
                    <a:pt x="5096" y="11408"/>
                  </a:cubicBezTo>
                  <a:cubicBezTo>
                    <a:pt x="4875" y="11418"/>
                    <a:pt x="4724" y="11430"/>
                    <a:pt x="4704" y="11439"/>
                  </a:cubicBezTo>
                  <a:cubicBezTo>
                    <a:pt x="4664" y="11456"/>
                    <a:pt x="4596" y="11458"/>
                    <a:pt x="4549" y="11446"/>
                  </a:cubicBezTo>
                  <a:cubicBezTo>
                    <a:pt x="4508" y="11436"/>
                    <a:pt x="4228" y="11428"/>
                    <a:pt x="3889" y="11424"/>
                  </a:cubicBezTo>
                  <a:cubicBezTo>
                    <a:pt x="2653" y="11443"/>
                    <a:pt x="1913" y="11484"/>
                    <a:pt x="1872" y="11538"/>
                  </a:cubicBezTo>
                  <a:cubicBezTo>
                    <a:pt x="1817" y="11610"/>
                    <a:pt x="2997" y="11617"/>
                    <a:pt x="5675" y="11564"/>
                  </a:cubicBezTo>
                  <a:cubicBezTo>
                    <a:pt x="8939" y="11499"/>
                    <a:pt x="14765" y="11408"/>
                    <a:pt x="15603" y="11408"/>
                  </a:cubicBezTo>
                  <a:cubicBezTo>
                    <a:pt x="15733" y="11408"/>
                    <a:pt x="15810" y="11381"/>
                    <a:pt x="15770" y="11350"/>
                  </a:cubicBezTo>
                  <a:cubicBezTo>
                    <a:pt x="15734" y="11320"/>
                    <a:pt x="13983" y="11307"/>
                    <a:pt x="12148" y="11309"/>
                  </a:cubicBezTo>
                  <a:close/>
                  <a:moveTo>
                    <a:pt x="21255" y="11612"/>
                  </a:moveTo>
                  <a:cubicBezTo>
                    <a:pt x="21196" y="11614"/>
                    <a:pt x="21126" y="11617"/>
                    <a:pt x="21049" y="11625"/>
                  </a:cubicBezTo>
                  <a:cubicBezTo>
                    <a:pt x="21036" y="11671"/>
                    <a:pt x="21105" y="11707"/>
                    <a:pt x="21226" y="11707"/>
                  </a:cubicBezTo>
                  <a:cubicBezTo>
                    <a:pt x="21367" y="11707"/>
                    <a:pt x="21420" y="11687"/>
                    <a:pt x="21416" y="11617"/>
                  </a:cubicBezTo>
                  <a:cubicBezTo>
                    <a:pt x="21373" y="11612"/>
                    <a:pt x="21322" y="11610"/>
                    <a:pt x="21255" y="11612"/>
                  </a:cubicBezTo>
                  <a:close/>
                  <a:moveTo>
                    <a:pt x="17654" y="11722"/>
                  </a:moveTo>
                  <a:cubicBezTo>
                    <a:pt x="17348" y="11722"/>
                    <a:pt x="16988" y="11761"/>
                    <a:pt x="16852" y="11808"/>
                  </a:cubicBezTo>
                  <a:cubicBezTo>
                    <a:pt x="16688" y="11865"/>
                    <a:pt x="16959" y="11895"/>
                    <a:pt x="17654" y="11895"/>
                  </a:cubicBezTo>
                  <a:cubicBezTo>
                    <a:pt x="18350" y="11895"/>
                    <a:pt x="18621" y="11865"/>
                    <a:pt x="18457" y="11808"/>
                  </a:cubicBezTo>
                  <a:cubicBezTo>
                    <a:pt x="18321" y="11761"/>
                    <a:pt x="17960" y="11722"/>
                    <a:pt x="17654" y="11722"/>
                  </a:cubicBezTo>
                  <a:close/>
                  <a:moveTo>
                    <a:pt x="13962" y="11928"/>
                  </a:moveTo>
                  <a:cubicBezTo>
                    <a:pt x="13270" y="11933"/>
                    <a:pt x="12379" y="11945"/>
                    <a:pt x="11288" y="11961"/>
                  </a:cubicBezTo>
                  <a:cubicBezTo>
                    <a:pt x="8773" y="12000"/>
                    <a:pt x="5589" y="12040"/>
                    <a:pt x="4214" y="12051"/>
                  </a:cubicBezTo>
                  <a:cubicBezTo>
                    <a:pt x="2839" y="12061"/>
                    <a:pt x="1669" y="12107"/>
                    <a:pt x="1616" y="12153"/>
                  </a:cubicBezTo>
                  <a:cubicBezTo>
                    <a:pt x="1517" y="12239"/>
                    <a:pt x="13165" y="12144"/>
                    <a:pt x="14810" y="12046"/>
                  </a:cubicBezTo>
                  <a:cubicBezTo>
                    <a:pt x="15947" y="11977"/>
                    <a:pt x="16072" y="11937"/>
                    <a:pt x="15186" y="11928"/>
                  </a:cubicBezTo>
                  <a:cubicBezTo>
                    <a:pt x="14890" y="11925"/>
                    <a:pt x="14482" y="11925"/>
                    <a:pt x="13962" y="11928"/>
                  </a:cubicBezTo>
                  <a:close/>
                  <a:moveTo>
                    <a:pt x="20869" y="12020"/>
                  </a:moveTo>
                  <a:cubicBezTo>
                    <a:pt x="20768" y="12020"/>
                    <a:pt x="20667" y="12026"/>
                    <a:pt x="20591" y="12038"/>
                  </a:cubicBezTo>
                  <a:cubicBezTo>
                    <a:pt x="20438" y="12062"/>
                    <a:pt x="20563" y="12081"/>
                    <a:pt x="20869" y="12081"/>
                  </a:cubicBezTo>
                  <a:cubicBezTo>
                    <a:pt x="21175" y="12081"/>
                    <a:pt x="21300" y="12062"/>
                    <a:pt x="21147" y="12038"/>
                  </a:cubicBezTo>
                  <a:cubicBezTo>
                    <a:pt x="21071" y="12026"/>
                    <a:pt x="20970" y="12020"/>
                    <a:pt x="20869" y="12020"/>
                  </a:cubicBezTo>
                  <a:close/>
                  <a:moveTo>
                    <a:pt x="20992" y="12420"/>
                  </a:moveTo>
                  <a:cubicBezTo>
                    <a:pt x="20914" y="12420"/>
                    <a:pt x="20834" y="12428"/>
                    <a:pt x="20774" y="12441"/>
                  </a:cubicBezTo>
                  <a:cubicBezTo>
                    <a:pt x="20655" y="12466"/>
                    <a:pt x="20754" y="12487"/>
                    <a:pt x="20992" y="12487"/>
                  </a:cubicBezTo>
                  <a:cubicBezTo>
                    <a:pt x="21230" y="12487"/>
                    <a:pt x="21326" y="12466"/>
                    <a:pt x="21207" y="12441"/>
                  </a:cubicBezTo>
                  <a:cubicBezTo>
                    <a:pt x="21148" y="12428"/>
                    <a:pt x="21071" y="12420"/>
                    <a:pt x="20992" y="12420"/>
                  </a:cubicBezTo>
                  <a:close/>
                  <a:moveTo>
                    <a:pt x="14481" y="12538"/>
                  </a:moveTo>
                  <a:cubicBezTo>
                    <a:pt x="13709" y="12539"/>
                    <a:pt x="12540" y="12554"/>
                    <a:pt x="11484" y="12563"/>
                  </a:cubicBezTo>
                  <a:cubicBezTo>
                    <a:pt x="11480" y="12563"/>
                    <a:pt x="11476" y="12563"/>
                    <a:pt x="11472" y="12563"/>
                  </a:cubicBezTo>
                  <a:cubicBezTo>
                    <a:pt x="11146" y="12574"/>
                    <a:pt x="10764" y="12588"/>
                    <a:pt x="10593" y="12596"/>
                  </a:cubicBezTo>
                  <a:cubicBezTo>
                    <a:pt x="10446" y="12603"/>
                    <a:pt x="9850" y="12605"/>
                    <a:pt x="9227" y="12606"/>
                  </a:cubicBezTo>
                  <a:cubicBezTo>
                    <a:pt x="8580" y="12608"/>
                    <a:pt x="7961" y="12607"/>
                    <a:pt x="7694" y="12601"/>
                  </a:cubicBezTo>
                  <a:cubicBezTo>
                    <a:pt x="7685" y="12601"/>
                    <a:pt x="7649" y="12602"/>
                    <a:pt x="7641" y="12601"/>
                  </a:cubicBezTo>
                  <a:cubicBezTo>
                    <a:pt x="6342" y="12620"/>
                    <a:pt x="5233" y="12639"/>
                    <a:pt x="4922" y="12657"/>
                  </a:cubicBezTo>
                  <a:cubicBezTo>
                    <a:pt x="4548" y="12679"/>
                    <a:pt x="3696" y="12700"/>
                    <a:pt x="3029" y="12703"/>
                  </a:cubicBezTo>
                  <a:cubicBezTo>
                    <a:pt x="2317" y="12706"/>
                    <a:pt x="1846" y="12748"/>
                    <a:pt x="1888" y="12803"/>
                  </a:cubicBezTo>
                  <a:cubicBezTo>
                    <a:pt x="1927" y="12854"/>
                    <a:pt x="2496" y="12876"/>
                    <a:pt x="3162" y="12854"/>
                  </a:cubicBezTo>
                  <a:cubicBezTo>
                    <a:pt x="3522" y="12842"/>
                    <a:pt x="4585" y="12823"/>
                    <a:pt x="5908" y="12803"/>
                  </a:cubicBezTo>
                  <a:cubicBezTo>
                    <a:pt x="5916" y="12803"/>
                    <a:pt x="5950" y="12800"/>
                    <a:pt x="5953" y="12800"/>
                  </a:cubicBezTo>
                  <a:cubicBezTo>
                    <a:pt x="5958" y="12801"/>
                    <a:pt x="6003" y="12802"/>
                    <a:pt x="6010" y="12803"/>
                  </a:cubicBezTo>
                  <a:cubicBezTo>
                    <a:pt x="7101" y="12786"/>
                    <a:pt x="8336" y="12769"/>
                    <a:pt x="9619" y="12754"/>
                  </a:cubicBezTo>
                  <a:cubicBezTo>
                    <a:pt x="14665" y="12695"/>
                    <a:pt x="15848" y="12658"/>
                    <a:pt x="16014" y="12561"/>
                  </a:cubicBezTo>
                  <a:cubicBezTo>
                    <a:pt x="16013" y="12560"/>
                    <a:pt x="16014" y="12559"/>
                    <a:pt x="16014" y="12558"/>
                  </a:cubicBezTo>
                  <a:cubicBezTo>
                    <a:pt x="16013" y="12557"/>
                    <a:pt x="16011" y="12554"/>
                    <a:pt x="16011" y="12553"/>
                  </a:cubicBezTo>
                  <a:cubicBezTo>
                    <a:pt x="15999" y="12540"/>
                    <a:pt x="15410" y="12536"/>
                    <a:pt x="14481" y="12538"/>
                  </a:cubicBezTo>
                  <a:close/>
                  <a:moveTo>
                    <a:pt x="16684" y="12581"/>
                  </a:moveTo>
                  <a:cubicBezTo>
                    <a:pt x="16443" y="12584"/>
                    <a:pt x="16281" y="12598"/>
                    <a:pt x="16245" y="12622"/>
                  </a:cubicBezTo>
                  <a:cubicBezTo>
                    <a:pt x="16249" y="12624"/>
                    <a:pt x="16246" y="12624"/>
                    <a:pt x="16251" y="12627"/>
                  </a:cubicBezTo>
                  <a:cubicBezTo>
                    <a:pt x="16266" y="12636"/>
                    <a:pt x="16275" y="12644"/>
                    <a:pt x="16283" y="12652"/>
                  </a:cubicBezTo>
                  <a:cubicBezTo>
                    <a:pt x="16421" y="12684"/>
                    <a:pt x="16868" y="12700"/>
                    <a:pt x="17474" y="12693"/>
                  </a:cubicBezTo>
                  <a:lnTo>
                    <a:pt x="18685" y="12680"/>
                  </a:lnTo>
                  <a:cubicBezTo>
                    <a:pt x="18697" y="12679"/>
                    <a:pt x="18704" y="12679"/>
                    <a:pt x="18713" y="12678"/>
                  </a:cubicBezTo>
                  <a:cubicBezTo>
                    <a:pt x="18722" y="12677"/>
                    <a:pt x="18730" y="12676"/>
                    <a:pt x="18739" y="12675"/>
                  </a:cubicBezTo>
                  <a:cubicBezTo>
                    <a:pt x="18741" y="12675"/>
                    <a:pt x="18745" y="12673"/>
                    <a:pt x="18748" y="12673"/>
                  </a:cubicBezTo>
                  <a:lnTo>
                    <a:pt x="17591" y="12606"/>
                  </a:lnTo>
                  <a:cubicBezTo>
                    <a:pt x="17251" y="12587"/>
                    <a:pt x="16929" y="12578"/>
                    <a:pt x="16684" y="12581"/>
                  </a:cubicBezTo>
                  <a:close/>
                  <a:moveTo>
                    <a:pt x="20976" y="12821"/>
                  </a:moveTo>
                  <a:cubicBezTo>
                    <a:pt x="20887" y="12820"/>
                    <a:pt x="20791" y="12826"/>
                    <a:pt x="20714" y="12838"/>
                  </a:cubicBezTo>
                  <a:cubicBezTo>
                    <a:pt x="20560" y="12862"/>
                    <a:pt x="20657" y="12883"/>
                    <a:pt x="20929" y="12884"/>
                  </a:cubicBezTo>
                  <a:cubicBezTo>
                    <a:pt x="21201" y="12885"/>
                    <a:pt x="21329" y="12866"/>
                    <a:pt x="21210" y="12841"/>
                  </a:cubicBezTo>
                  <a:cubicBezTo>
                    <a:pt x="21151" y="12828"/>
                    <a:pt x="21066" y="12821"/>
                    <a:pt x="20976" y="12821"/>
                  </a:cubicBezTo>
                  <a:close/>
                  <a:moveTo>
                    <a:pt x="17863" y="13078"/>
                  </a:moveTo>
                  <a:cubicBezTo>
                    <a:pt x="17191" y="13087"/>
                    <a:pt x="16404" y="13123"/>
                    <a:pt x="16314" y="13170"/>
                  </a:cubicBezTo>
                  <a:cubicBezTo>
                    <a:pt x="16318" y="13172"/>
                    <a:pt x="16325" y="13175"/>
                    <a:pt x="16330" y="13177"/>
                  </a:cubicBezTo>
                  <a:cubicBezTo>
                    <a:pt x="16382" y="13196"/>
                    <a:pt x="16868" y="13211"/>
                    <a:pt x="17503" y="13211"/>
                  </a:cubicBezTo>
                  <a:cubicBezTo>
                    <a:pt x="18190" y="13211"/>
                    <a:pt x="18783" y="13169"/>
                    <a:pt x="18821" y="13119"/>
                  </a:cubicBezTo>
                  <a:cubicBezTo>
                    <a:pt x="18837" y="13098"/>
                    <a:pt x="18697" y="13086"/>
                    <a:pt x="18473" y="13081"/>
                  </a:cubicBezTo>
                  <a:cubicBezTo>
                    <a:pt x="18305" y="13076"/>
                    <a:pt x="18091" y="13075"/>
                    <a:pt x="17863" y="13078"/>
                  </a:cubicBezTo>
                  <a:close/>
                  <a:moveTo>
                    <a:pt x="14693" y="13139"/>
                  </a:moveTo>
                  <a:cubicBezTo>
                    <a:pt x="14462" y="13142"/>
                    <a:pt x="14202" y="13146"/>
                    <a:pt x="13915" y="13155"/>
                  </a:cubicBezTo>
                  <a:cubicBezTo>
                    <a:pt x="13866" y="13156"/>
                    <a:pt x="13710" y="13158"/>
                    <a:pt x="13653" y="13160"/>
                  </a:cubicBezTo>
                  <a:cubicBezTo>
                    <a:pt x="13554" y="13163"/>
                    <a:pt x="13457" y="13164"/>
                    <a:pt x="13368" y="13167"/>
                  </a:cubicBezTo>
                  <a:cubicBezTo>
                    <a:pt x="12844" y="13187"/>
                    <a:pt x="12333" y="13195"/>
                    <a:pt x="11630" y="13198"/>
                  </a:cubicBezTo>
                  <a:cubicBezTo>
                    <a:pt x="11610" y="13198"/>
                    <a:pt x="11571" y="13198"/>
                    <a:pt x="11551" y="13198"/>
                  </a:cubicBezTo>
                  <a:cubicBezTo>
                    <a:pt x="11545" y="13198"/>
                    <a:pt x="11537" y="13198"/>
                    <a:pt x="11532" y="13198"/>
                  </a:cubicBezTo>
                  <a:cubicBezTo>
                    <a:pt x="10194" y="13220"/>
                    <a:pt x="8654" y="13245"/>
                    <a:pt x="7087" y="13262"/>
                  </a:cubicBezTo>
                  <a:cubicBezTo>
                    <a:pt x="4370" y="13290"/>
                    <a:pt x="2105" y="13346"/>
                    <a:pt x="2055" y="13387"/>
                  </a:cubicBezTo>
                  <a:cubicBezTo>
                    <a:pt x="1950" y="13471"/>
                    <a:pt x="10811" y="13444"/>
                    <a:pt x="13792" y="13351"/>
                  </a:cubicBezTo>
                  <a:cubicBezTo>
                    <a:pt x="14916" y="13316"/>
                    <a:pt x="15799" y="13246"/>
                    <a:pt x="15799" y="13193"/>
                  </a:cubicBezTo>
                  <a:cubicBezTo>
                    <a:pt x="15799" y="13164"/>
                    <a:pt x="15614" y="13146"/>
                    <a:pt x="15287" y="13139"/>
                  </a:cubicBezTo>
                  <a:cubicBezTo>
                    <a:pt x="15123" y="13136"/>
                    <a:pt x="14923" y="13137"/>
                    <a:pt x="14693" y="13139"/>
                  </a:cubicBezTo>
                  <a:close/>
                  <a:moveTo>
                    <a:pt x="20781" y="13211"/>
                  </a:moveTo>
                  <a:cubicBezTo>
                    <a:pt x="20539" y="13211"/>
                    <a:pt x="20482" y="13222"/>
                    <a:pt x="20521" y="13336"/>
                  </a:cubicBezTo>
                  <a:cubicBezTo>
                    <a:pt x="20522" y="13336"/>
                    <a:pt x="20524" y="13335"/>
                    <a:pt x="20524" y="13336"/>
                  </a:cubicBezTo>
                  <a:cubicBezTo>
                    <a:pt x="20533" y="13344"/>
                    <a:pt x="20547" y="13348"/>
                    <a:pt x="20562" y="13351"/>
                  </a:cubicBezTo>
                  <a:cubicBezTo>
                    <a:pt x="20590" y="13356"/>
                    <a:pt x="20627" y="13355"/>
                    <a:pt x="20695" y="13346"/>
                  </a:cubicBezTo>
                  <a:cubicBezTo>
                    <a:pt x="20844" y="13326"/>
                    <a:pt x="20943" y="13318"/>
                    <a:pt x="21046" y="13310"/>
                  </a:cubicBezTo>
                  <a:cubicBezTo>
                    <a:pt x="21002" y="13243"/>
                    <a:pt x="20918" y="13211"/>
                    <a:pt x="20781" y="13211"/>
                  </a:cubicBezTo>
                  <a:close/>
                  <a:moveTo>
                    <a:pt x="20929" y="13458"/>
                  </a:moveTo>
                  <a:cubicBezTo>
                    <a:pt x="20869" y="13458"/>
                    <a:pt x="20814" y="13469"/>
                    <a:pt x="20765" y="13483"/>
                  </a:cubicBezTo>
                  <a:cubicBezTo>
                    <a:pt x="20764" y="13484"/>
                    <a:pt x="20762" y="13483"/>
                    <a:pt x="20762" y="13483"/>
                  </a:cubicBezTo>
                  <a:cubicBezTo>
                    <a:pt x="20758" y="13484"/>
                    <a:pt x="20756" y="13485"/>
                    <a:pt x="20752" y="13486"/>
                  </a:cubicBezTo>
                  <a:cubicBezTo>
                    <a:pt x="20751" y="13486"/>
                    <a:pt x="20750" y="13488"/>
                    <a:pt x="20749" y="13488"/>
                  </a:cubicBezTo>
                  <a:cubicBezTo>
                    <a:pt x="20748" y="13489"/>
                    <a:pt x="20747" y="13488"/>
                    <a:pt x="20746" y="13488"/>
                  </a:cubicBezTo>
                  <a:cubicBezTo>
                    <a:pt x="20705" y="13502"/>
                    <a:pt x="20668" y="13521"/>
                    <a:pt x="20645" y="13539"/>
                  </a:cubicBezTo>
                  <a:cubicBezTo>
                    <a:pt x="20785" y="13653"/>
                    <a:pt x="21026" y="13627"/>
                    <a:pt x="21071" y="13478"/>
                  </a:cubicBezTo>
                  <a:cubicBezTo>
                    <a:pt x="21033" y="13468"/>
                    <a:pt x="20993" y="13458"/>
                    <a:pt x="20929" y="13458"/>
                  </a:cubicBezTo>
                  <a:close/>
                  <a:moveTo>
                    <a:pt x="18157" y="13524"/>
                  </a:moveTo>
                  <a:cubicBezTo>
                    <a:pt x="18104" y="13525"/>
                    <a:pt x="18093" y="13530"/>
                    <a:pt x="18037" y="13529"/>
                  </a:cubicBezTo>
                  <a:cubicBezTo>
                    <a:pt x="17926" y="13528"/>
                    <a:pt x="17880" y="13530"/>
                    <a:pt x="17816" y="13532"/>
                  </a:cubicBezTo>
                  <a:cubicBezTo>
                    <a:pt x="17713" y="13541"/>
                    <a:pt x="17623" y="13554"/>
                    <a:pt x="17575" y="13573"/>
                  </a:cubicBezTo>
                  <a:cubicBezTo>
                    <a:pt x="17563" y="13600"/>
                    <a:pt x="17576" y="13643"/>
                    <a:pt x="17604" y="13669"/>
                  </a:cubicBezTo>
                  <a:cubicBezTo>
                    <a:pt x="17608" y="13673"/>
                    <a:pt x="17617" y="13676"/>
                    <a:pt x="17623" y="13680"/>
                  </a:cubicBezTo>
                  <a:cubicBezTo>
                    <a:pt x="17737" y="13707"/>
                    <a:pt x="17963" y="13687"/>
                    <a:pt x="18334" y="13611"/>
                  </a:cubicBezTo>
                  <a:cubicBezTo>
                    <a:pt x="18649" y="13546"/>
                    <a:pt x="18613" y="13534"/>
                    <a:pt x="18160" y="13524"/>
                  </a:cubicBezTo>
                  <a:cubicBezTo>
                    <a:pt x="18160" y="13524"/>
                    <a:pt x="18158" y="13524"/>
                    <a:pt x="18157" y="13524"/>
                  </a:cubicBezTo>
                  <a:close/>
                  <a:moveTo>
                    <a:pt x="13668" y="13876"/>
                  </a:moveTo>
                  <a:cubicBezTo>
                    <a:pt x="12026" y="13872"/>
                    <a:pt x="9228" y="13881"/>
                    <a:pt x="4612" y="13904"/>
                  </a:cubicBezTo>
                  <a:cubicBezTo>
                    <a:pt x="3369" y="13910"/>
                    <a:pt x="2444" y="13936"/>
                    <a:pt x="1872" y="13970"/>
                  </a:cubicBezTo>
                  <a:cubicBezTo>
                    <a:pt x="1867" y="13983"/>
                    <a:pt x="1857" y="13993"/>
                    <a:pt x="1847" y="14001"/>
                  </a:cubicBezTo>
                  <a:cubicBezTo>
                    <a:pt x="1846" y="14001"/>
                    <a:pt x="1847" y="14003"/>
                    <a:pt x="1847" y="14003"/>
                  </a:cubicBezTo>
                  <a:cubicBezTo>
                    <a:pt x="1846" y="14004"/>
                    <a:pt x="1842" y="14003"/>
                    <a:pt x="1840" y="14003"/>
                  </a:cubicBezTo>
                  <a:cubicBezTo>
                    <a:pt x="1829" y="14010"/>
                    <a:pt x="1809" y="14015"/>
                    <a:pt x="1787" y="14019"/>
                  </a:cubicBezTo>
                  <a:cubicBezTo>
                    <a:pt x="1786" y="14019"/>
                    <a:pt x="1787" y="14021"/>
                    <a:pt x="1787" y="14021"/>
                  </a:cubicBezTo>
                  <a:cubicBezTo>
                    <a:pt x="1728" y="14030"/>
                    <a:pt x="1626" y="14029"/>
                    <a:pt x="1445" y="14029"/>
                  </a:cubicBezTo>
                  <a:cubicBezTo>
                    <a:pt x="1366" y="14029"/>
                    <a:pt x="1318" y="14034"/>
                    <a:pt x="1259" y="14037"/>
                  </a:cubicBezTo>
                  <a:cubicBezTo>
                    <a:pt x="1183" y="14060"/>
                    <a:pt x="1204" y="14085"/>
                    <a:pt x="1335" y="14113"/>
                  </a:cubicBezTo>
                  <a:cubicBezTo>
                    <a:pt x="1505" y="14149"/>
                    <a:pt x="1684" y="14162"/>
                    <a:pt x="1733" y="14141"/>
                  </a:cubicBezTo>
                  <a:cubicBezTo>
                    <a:pt x="1735" y="14140"/>
                    <a:pt x="1863" y="14139"/>
                    <a:pt x="1875" y="14139"/>
                  </a:cubicBezTo>
                  <a:cubicBezTo>
                    <a:pt x="1906" y="14123"/>
                    <a:pt x="1929" y="14107"/>
                    <a:pt x="1935" y="14093"/>
                  </a:cubicBezTo>
                  <a:cubicBezTo>
                    <a:pt x="1944" y="14075"/>
                    <a:pt x="1960" y="14064"/>
                    <a:pt x="1979" y="14057"/>
                  </a:cubicBezTo>
                  <a:cubicBezTo>
                    <a:pt x="1999" y="14049"/>
                    <a:pt x="2022" y="14047"/>
                    <a:pt x="2046" y="14049"/>
                  </a:cubicBezTo>
                  <a:cubicBezTo>
                    <a:pt x="2093" y="14054"/>
                    <a:pt x="2140" y="14077"/>
                    <a:pt x="2166" y="14116"/>
                  </a:cubicBezTo>
                  <a:cubicBezTo>
                    <a:pt x="2171" y="14123"/>
                    <a:pt x="2177" y="14125"/>
                    <a:pt x="2182" y="14131"/>
                  </a:cubicBezTo>
                  <a:cubicBezTo>
                    <a:pt x="3399" y="14093"/>
                    <a:pt x="10873" y="14019"/>
                    <a:pt x="14408" y="14014"/>
                  </a:cubicBezTo>
                  <a:cubicBezTo>
                    <a:pt x="15173" y="14012"/>
                    <a:pt x="15799" y="13975"/>
                    <a:pt x="15799" y="13932"/>
                  </a:cubicBezTo>
                  <a:cubicBezTo>
                    <a:pt x="15799" y="13898"/>
                    <a:pt x="15311" y="13880"/>
                    <a:pt x="13668" y="13876"/>
                  </a:cubicBezTo>
                  <a:close/>
                  <a:moveTo>
                    <a:pt x="20622" y="13922"/>
                  </a:moveTo>
                  <a:cubicBezTo>
                    <a:pt x="20522" y="13922"/>
                    <a:pt x="20418" y="13928"/>
                    <a:pt x="20341" y="13940"/>
                  </a:cubicBezTo>
                  <a:cubicBezTo>
                    <a:pt x="20188" y="13964"/>
                    <a:pt x="20317" y="13983"/>
                    <a:pt x="20622" y="13983"/>
                  </a:cubicBezTo>
                  <a:cubicBezTo>
                    <a:pt x="20928" y="13983"/>
                    <a:pt x="21050" y="13964"/>
                    <a:pt x="20897" y="13940"/>
                  </a:cubicBezTo>
                  <a:cubicBezTo>
                    <a:pt x="20821" y="13928"/>
                    <a:pt x="20723" y="13922"/>
                    <a:pt x="20622" y="13922"/>
                  </a:cubicBezTo>
                  <a:close/>
                  <a:moveTo>
                    <a:pt x="20752" y="14312"/>
                  </a:moveTo>
                  <a:cubicBezTo>
                    <a:pt x="20690" y="14312"/>
                    <a:pt x="20609" y="14354"/>
                    <a:pt x="20566" y="14406"/>
                  </a:cubicBezTo>
                  <a:cubicBezTo>
                    <a:pt x="20563" y="14409"/>
                    <a:pt x="20558" y="14411"/>
                    <a:pt x="20556" y="14414"/>
                  </a:cubicBezTo>
                  <a:cubicBezTo>
                    <a:pt x="20520" y="14467"/>
                    <a:pt x="20573" y="14511"/>
                    <a:pt x="20676" y="14511"/>
                  </a:cubicBezTo>
                  <a:cubicBezTo>
                    <a:pt x="20782" y="14511"/>
                    <a:pt x="20869" y="14466"/>
                    <a:pt x="20869" y="14411"/>
                  </a:cubicBezTo>
                  <a:cubicBezTo>
                    <a:pt x="20869" y="14356"/>
                    <a:pt x="20816" y="14312"/>
                    <a:pt x="20752" y="14312"/>
                  </a:cubicBezTo>
                  <a:close/>
                  <a:moveTo>
                    <a:pt x="13789" y="14483"/>
                  </a:moveTo>
                  <a:cubicBezTo>
                    <a:pt x="13764" y="14484"/>
                    <a:pt x="13709" y="14484"/>
                    <a:pt x="13681" y="14485"/>
                  </a:cubicBezTo>
                  <a:cubicBezTo>
                    <a:pt x="13664" y="14486"/>
                    <a:pt x="13636" y="14485"/>
                    <a:pt x="13618" y="14485"/>
                  </a:cubicBezTo>
                  <a:cubicBezTo>
                    <a:pt x="13324" y="14493"/>
                    <a:pt x="13024" y="14500"/>
                    <a:pt x="12452" y="14506"/>
                  </a:cubicBezTo>
                  <a:cubicBezTo>
                    <a:pt x="12443" y="14506"/>
                    <a:pt x="12441" y="14506"/>
                    <a:pt x="12433" y="14506"/>
                  </a:cubicBezTo>
                  <a:cubicBezTo>
                    <a:pt x="12427" y="14506"/>
                    <a:pt x="12419" y="14506"/>
                    <a:pt x="12414" y="14506"/>
                  </a:cubicBezTo>
                  <a:cubicBezTo>
                    <a:pt x="11739" y="14513"/>
                    <a:pt x="10895" y="14518"/>
                    <a:pt x="9844" y="14521"/>
                  </a:cubicBezTo>
                  <a:cubicBezTo>
                    <a:pt x="9559" y="14522"/>
                    <a:pt x="9398" y="14525"/>
                    <a:pt x="9133" y="14526"/>
                  </a:cubicBezTo>
                  <a:cubicBezTo>
                    <a:pt x="9125" y="14526"/>
                    <a:pt x="9121" y="14526"/>
                    <a:pt x="9114" y="14526"/>
                  </a:cubicBezTo>
                  <a:cubicBezTo>
                    <a:pt x="9108" y="14526"/>
                    <a:pt x="9103" y="14526"/>
                    <a:pt x="9098" y="14526"/>
                  </a:cubicBezTo>
                  <a:cubicBezTo>
                    <a:pt x="9091" y="14526"/>
                    <a:pt x="9086" y="14526"/>
                    <a:pt x="9079" y="14526"/>
                  </a:cubicBezTo>
                  <a:cubicBezTo>
                    <a:pt x="5734" y="14572"/>
                    <a:pt x="2356" y="14643"/>
                    <a:pt x="2232" y="14699"/>
                  </a:cubicBezTo>
                  <a:cubicBezTo>
                    <a:pt x="2108" y="14756"/>
                    <a:pt x="3939" y="14773"/>
                    <a:pt x="6967" y="14748"/>
                  </a:cubicBezTo>
                  <a:cubicBezTo>
                    <a:pt x="12883" y="14698"/>
                    <a:pt x="16029" y="14615"/>
                    <a:pt x="15789" y="14513"/>
                  </a:cubicBezTo>
                  <a:cubicBezTo>
                    <a:pt x="15731" y="14489"/>
                    <a:pt x="14930" y="14481"/>
                    <a:pt x="13789" y="14483"/>
                  </a:cubicBezTo>
                  <a:close/>
                  <a:moveTo>
                    <a:pt x="18081" y="14812"/>
                  </a:moveTo>
                  <a:cubicBezTo>
                    <a:pt x="17779" y="14812"/>
                    <a:pt x="17531" y="14856"/>
                    <a:pt x="17531" y="14911"/>
                  </a:cubicBezTo>
                  <a:cubicBezTo>
                    <a:pt x="17531" y="14966"/>
                    <a:pt x="17813" y="15010"/>
                    <a:pt x="18157" y="15010"/>
                  </a:cubicBezTo>
                  <a:cubicBezTo>
                    <a:pt x="18542" y="15010"/>
                    <a:pt x="18751" y="14973"/>
                    <a:pt x="18704" y="14911"/>
                  </a:cubicBezTo>
                  <a:cubicBezTo>
                    <a:pt x="18662" y="14856"/>
                    <a:pt x="18383" y="14812"/>
                    <a:pt x="18081" y="14812"/>
                  </a:cubicBezTo>
                  <a:close/>
                  <a:moveTo>
                    <a:pt x="15445" y="15031"/>
                  </a:moveTo>
                  <a:cubicBezTo>
                    <a:pt x="15236" y="15030"/>
                    <a:pt x="14951" y="15044"/>
                    <a:pt x="14576" y="15072"/>
                  </a:cubicBezTo>
                  <a:cubicBezTo>
                    <a:pt x="14210" y="15099"/>
                    <a:pt x="13651" y="15118"/>
                    <a:pt x="13065" y="15130"/>
                  </a:cubicBezTo>
                  <a:cubicBezTo>
                    <a:pt x="13062" y="15130"/>
                    <a:pt x="13058" y="15130"/>
                    <a:pt x="13055" y="15130"/>
                  </a:cubicBezTo>
                  <a:cubicBezTo>
                    <a:pt x="12548" y="15161"/>
                    <a:pt x="11602" y="15168"/>
                    <a:pt x="10918" y="15146"/>
                  </a:cubicBezTo>
                  <a:cubicBezTo>
                    <a:pt x="10917" y="15146"/>
                    <a:pt x="10917" y="15146"/>
                    <a:pt x="10915" y="15146"/>
                  </a:cubicBezTo>
                  <a:cubicBezTo>
                    <a:pt x="7920" y="15143"/>
                    <a:pt x="2000" y="15252"/>
                    <a:pt x="2571" y="15309"/>
                  </a:cubicBezTo>
                  <a:cubicBezTo>
                    <a:pt x="3267" y="15378"/>
                    <a:pt x="11218" y="15339"/>
                    <a:pt x="13912" y="15253"/>
                  </a:cubicBezTo>
                  <a:cubicBezTo>
                    <a:pt x="15227" y="15210"/>
                    <a:pt x="15891" y="15154"/>
                    <a:pt x="15840" y="15087"/>
                  </a:cubicBezTo>
                  <a:cubicBezTo>
                    <a:pt x="15816" y="15056"/>
                    <a:pt x="15706" y="15038"/>
                    <a:pt x="15527" y="15033"/>
                  </a:cubicBezTo>
                  <a:cubicBezTo>
                    <a:pt x="15499" y="15033"/>
                    <a:pt x="15476" y="15031"/>
                    <a:pt x="15445" y="15031"/>
                  </a:cubicBezTo>
                  <a:close/>
                  <a:moveTo>
                    <a:pt x="16611" y="15556"/>
                  </a:moveTo>
                  <a:cubicBezTo>
                    <a:pt x="16564" y="15550"/>
                    <a:pt x="16493" y="15557"/>
                    <a:pt x="16412" y="15571"/>
                  </a:cubicBezTo>
                  <a:cubicBezTo>
                    <a:pt x="16411" y="15572"/>
                    <a:pt x="16407" y="15571"/>
                    <a:pt x="16406" y="15571"/>
                  </a:cubicBezTo>
                  <a:cubicBezTo>
                    <a:pt x="16404" y="15572"/>
                    <a:pt x="16405" y="15573"/>
                    <a:pt x="16403" y="15574"/>
                  </a:cubicBezTo>
                  <a:cubicBezTo>
                    <a:pt x="16398" y="15575"/>
                    <a:pt x="16395" y="15575"/>
                    <a:pt x="16390" y="15576"/>
                  </a:cubicBezTo>
                  <a:cubicBezTo>
                    <a:pt x="16274" y="15608"/>
                    <a:pt x="16181" y="15642"/>
                    <a:pt x="16150" y="15668"/>
                  </a:cubicBezTo>
                  <a:cubicBezTo>
                    <a:pt x="16141" y="15678"/>
                    <a:pt x="16136" y="15688"/>
                    <a:pt x="16143" y="15696"/>
                  </a:cubicBezTo>
                  <a:cubicBezTo>
                    <a:pt x="16154" y="15707"/>
                    <a:pt x="16188" y="15715"/>
                    <a:pt x="16232" y="15722"/>
                  </a:cubicBezTo>
                  <a:cubicBezTo>
                    <a:pt x="16453" y="15705"/>
                    <a:pt x="16613" y="15687"/>
                    <a:pt x="16633" y="15671"/>
                  </a:cubicBezTo>
                  <a:cubicBezTo>
                    <a:pt x="16645" y="15661"/>
                    <a:pt x="16651" y="15651"/>
                    <a:pt x="16659" y="15643"/>
                  </a:cubicBezTo>
                  <a:lnTo>
                    <a:pt x="16662" y="15620"/>
                  </a:lnTo>
                  <a:cubicBezTo>
                    <a:pt x="16665" y="15592"/>
                    <a:pt x="16659" y="15586"/>
                    <a:pt x="16659" y="15571"/>
                  </a:cubicBezTo>
                  <a:cubicBezTo>
                    <a:pt x="16659" y="15571"/>
                    <a:pt x="16659" y="15569"/>
                    <a:pt x="16659" y="15569"/>
                  </a:cubicBezTo>
                  <a:cubicBezTo>
                    <a:pt x="16647" y="15562"/>
                    <a:pt x="16631" y="15559"/>
                    <a:pt x="16611" y="15556"/>
                  </a:cubicBezTo>
                  <a:close/>
                  <a:moveTo>
                    <a:pt x="15714" y="15663"/>
                  </a:moveTo>
                  <a:cubicBezTo>
                    <a:pt x="15236" y="15690"/>
                    <a:pt x="14436" y="15708"/>
                    <a:pt x="13387" y="15714"/>
                  </a:cubicBezTo>
                  <a:cubicBezTo>
                    <a:pt x="13382" y="15714"/>
                    <a:pt x="13373" y="15714"/>
                    <a:pt x="13368" y="15714"/>
                  </a:cubicBezTo>
                  <a:cubicBezTo>
                    <a:pt x="12969" y="15731"/>
                    <a:pt x="12460" y="15744"/>
                    <a:pt x="11920" y="15747"/>
                  </a:cubicBezTo>
                  <a:cubicBezTo>
                    <a:pt x="11385" y="15750"/>
                    <a:pt x="10849" y="15745"/>
                    <a:pt x="10451" y="15732"/>
                  </a:cubicBezTo>
                  <a:cubicBezTo>
                    <a:pt x="10366" y="15729"/>
                    <a:pt x="10287" y="15729"/>
                    <a:pt x="10201" y="15727"/>
                  </a:cubicBezTo>
                  <a:cubicBezTo>
                    <a:pt x="10195" y="15727"/>
                    <a:pt x="10191" y="15727"/>
                    <a:pt x="10185" y="15727"/>
                  </a:cubicBezTo>
                  <a:cubicBezTo>
                    <a:pt x="6400" y="15749"/>
                    <a:pt x="2694" y="15831"/>
                    <a:pt x="2751" y="15905"/>
                  </a:cubicBezTo>
                  <a:cubicBezTo>
                    <a:pt x="2869" y="16060"/>
                    <a:pt x="13218" y="15904"/>
                    <a:pt x="15970" y="15740"/>
                  </a:cubicBezTo>
                  <a:lnTo>
                    <a:pt x="15960" y="15663"/>
                  </a:lnTo>
                  <a:lnTo>
                    <a:pt x="15714" y="15663"/>
                  </a:lnTo>
                  <a:close/>
                  <a:moveTo>
                    <a:pt x="17790" y="15683"/>
                  </a:moveTo>
                  <a:cubicBezTo>
                    <a:pt x="17656" y="15684"/>
                    <a:pt x="17540" y="15697"/>
                    <a:pt x="17471" y="15719"/>
                  </a:cubicBezTo>
                  <a:cubicBezTo>
                    <a:pt x="17303" y="15774"/>
                    <a:pt x="17465" y="15799"/>
                    <a:pt x="17964" y="15796"/>
                  </a:cubicBezTo>
                  <a:cubicBezTo>
                    <a:pt x="18661" y="15791"/>
                    <a:pt x="18674" y="15786"/>
                    <a:pt x="18211" y="15714"/>
                  </a:cubicBezTo>
                  <a:cubicBezTo>
                    <a:pt x="18075" y="15693"/>
                    <a:pt x="17925" y="15683"/>
                    <a:pt x="17790" y="15683"/>
                  </a:cubicBezTo>
                  <a:close/>
                  <a:moveTo>
                    <a:pt x="19516" y="15921"/>
                  </a:moveTo>
                  <a:cubicBezTo>
                    <a:pt x="19500" y="15922"/>
                    <a:pt x="19485" y="15922"/>
                    <a:pt x="19466" y="15926"/>
                  </a:cubicBezTo>
                  <a:cubicBezTo>
                    <a:pt x="19454" y="15928"/>
                    <a:pt x="19450" y="15931"/>
                    <a:pt x="19440" y="15933"/>
                  </a:cubicBezTo>
                  <a:cubicBezTo>
                    <a:pt x="19404" y="15967"/>
                    <a:pt x="19397" y="16038"/>
                    <a:pt x="19428" y="16132"/>
                  </a:cubicBezTo>
                  <a:cubicBezTo>
                    <a:pt x="19432" y="16147"/>
                    <a:pt x="19431" y="16163"/>
                    <a:pt x="19434" y="16178"/>
                  </a:cubicBezTo>
                  <a:cubicBezTo>
                    <a:pt x="19434" y="16178"/>
                    <a:pt x="19434" y="16180"/>
                    <a:pt x="19434" y="16181"/>
                  </a:cubicBezTo>
                  <a:cubicBezTo>
                    <a:pt x="19454" y="16197"/>
                    <a:pt x="19471" y="16213"/>
                    <a:pt x="19481" y="16229"/>
                  </a:cubicBezTo>
                  <a:cubicBezTo>
                    <a:pt x="19492" y="16245"/>
                    <a:pt x="19498" y="16260"/>
                    <a:pt x="19500" y="16277"/>
                  </a:cubicBezTo>
                  <a:cubicBezTo>
                    <a:pt x="19500" y="16278"/>
                    <a:pt x="19500" y="16279"/>
                    <a:pt x="19500" y="16280"/>
                  </a:cubicBezTo>
                  <a:cubicBezTo>
                    <a:pt x="19500" y="16281"/>
                    <a:pt x="19500" y="16282"/>
                    <a:pt x="19500" y="16283"/>
                  </a:cubicBezTo>
                  <a:cubicBezTo>
                    <a:pt x="19500" y="16284"/>
                    <a:pt x="19500" y="16286"/>
                    <a:pt x="19500" y="16288"/>
                  </a:cubicBezTo>
                  <a:cubicBezTo>
                    <a:pt x="19500" y="16289"/>
                    <a:pt x="19500" y="16292"/>
                    <a:pt x="19500" y="16293"/>
                  </a:cubicBezTo>
                  <a:cubicBezTo>
                    <a:pt x="19501" y="16307"/>
                    <a:pt x="19502" y="16319"/>
                    <a:pt x="19497" y="16336"/>
                  </a:cubicBezTo>
                  <a:cubicBezTo>
                    <a:pt x="19491" y="16358"/>
                    <a:pt x="19483" y="16383"/>
                    <a:pt x="19469" y="16413"/>
                  </a:cubicBezTo>
                  <a:cubicBezTo>
                    <a:pt x="19457" y="16437"/>
                    <a:pt x="19441" y="16458"/>
                    <a:pt x="19421" y="16471"/>
                  </a:cubicBezTo>
                  <a:cubicBezTo>
                    <a:pt x="19402" y="16486"/>
                    <a:pt x="19379" y="16492"/>
                    <a:pt x="19355" y="16494"/>
                  </a:cubicBezTo>
                  <a:cubicBezTo>
                    <a:pt x="19261" y="16588"/>
                    <a:pt x="19263" y="16652"/>
                    <a:pt x="19361" y="16734"/>
                  </a:cubicBezTo>
                  <a:cubicBezTo>
                    <a:pt x="19414" y="16741"/>
                    <a:pt x="19439" y="16801"/>
                    <a:pt x="19466" y="16917"/>
                  </a:cubicBezTo>
                  <a:cubicBezTo>
                    <a:pt x="19469" y="16928"/>
                    <a:pt x="19472" y="16941"/>
                    <a:pt x="19475" y="16953"/>
                  </a:cubicBezTo>
                  <a:cubicBezTo>
                    <a:pt x="19485" y="16988"/>
                    <a:pt x="19492" y="17023"/>
                    <a:pt x="19497" y="17060"/>
                  </a:cubicBezTo>
                  <a:cubicBezTo>
                    <a:pt x="19501" y="17080"/>
                    <a:pt x="19503" y="17078"/>
                    <a:pt x="19507" y="17101"/>
                  </a:cubicBezTo>
                  <a:cubicBezTo>
                    <a:pt x="19540" y="17293"/>
                    <a:pt x="19580" y="17461"/>
                    <a:pt x="19598" y="17491"/>
                  </a:cubicBezTo>
                  <a:cubicBezTo>
                    <a:pt x="19614" y="17505"/>
                    <a:pt x="19628" y="17514"/>
                    <a:pt x="19646" y="17514"/>
                  </a:cubicBezTo>
                  <a:cubicBezTo>
                    <a:pt x="19729" y="17514"/>
                    <a:pt x="19754" y="17425"/>
                    <a:pt x="19709" y="17290"/>
                  </a:cubicBezTo>
                  <a:cubicBezTo>
                    <a:pt x="19668" y="17166"/>
                    <a:pt x="19634" y="16806"/>
                    <a:pt x="19633" y="16489"/>
                  </a:cubicBezTo>
                  <a:cubicBezTo>
                    <a:pt x="19632" y="16164"/>
                    <a:pt x="19589" y="15955"/>
                    <a:pt x="19516" y="15921"/>
                  </a:cubicBezTo>
                  <a:close/>
                  <a:moveTo>
                    <a:pt x="17035" y="16028"/>
                  </a:moveTo>
                  <a:cubicBezTo>
                    <a:pt x="16979" y="16028"/>
                    <a:pt x="16926" y="16034"/>
                    <a:pt x="16883" y="16048"/>
                  </a:cubicBezTo>
                  <a:cubicBezTo>
                    <a:pt x="16798" y="16076"/>
                    <a:pt x="16865" y="16096"/>
                    <a:pt x="17035" y="16096"/>
                  </a:cubicBezTo>
                  <a:cubicBezTo>
                    <a:pt x="17205" y="16096"/>
                    <a:pt x="17275" y="16076"/>
                    <a:pt x="17190" y="16048"/>
                  </a:cubicBezTo>
                  <a:cubicBezTo>
                    <a:pt x="17147" y="16034"/>
                    <a:pt x="17091" y="16028"/>
                    <a:pt x="17035" y="16028"/>
                  </a:cubicBezTo>
                  <a:close/>
                  <a:moveTo>
                    <a:pt x="13175" y="16308"/>
                  </a:moveTo>
                  <a:cubicBezTo>
                    <a:pt x="12168" y="16312"/>
                    <a:pt x="10944" y="16327"/>
                    <a:pt x="9679" y="16346"/>
                  </a:cubicBezTo>
                  <a:cubicBezTo>
                    <a:pt x="9528" y="16351"/>
                    <a:pt x="9258" y="16358"/>
                    <a:pt x="9240" y="16362"/>
                  </a:cubicBezTo>
                  <a:cubicBezTo>
                    <a:pt x="9169" y="16377"/>
                    <a:pt x="8951" y="16380"/>
                    <a:pt x="8750" y="16369"/>
                  </a:cubicBezTo>
                  <a:cubicBezTo>
                    <a:pt x="8708" y="16367"/>
                    <a:pt x="8609" y="16366"/>
                    <a:pt x="8551" y="16364"/>
                  </a:cubicBezTo>
                  <a:cubicBezTo>
                    <a:pt x="8550" y="16364"/>
                    <a:pt x="8549" y="16364"/>
                    <a:pt x="8548" y="16364"/>
                  </a:cubicBezTo>
                  <a:cubicBezTo>
                    <a:pt x="8201" y="16370"/>
                    <a:pt x="7864" y="16375"/>
                    <a:pt x="7517" y="16382"/>
                  </a:cubicBezTo>
                  <a:cubicBezTo>
                    <a:pt x="7043" y="16392"/>
                    <a:pt x="6527" y="16401"/>
                    <a:pt x="5959" y="16413"/>
                  </a:cubicBezTo>
                  <a:cubicBezTo>
                    <a:pt x="5959" y="16413"/>
                    <a:pt x="5956" y="16412"/>
                    <a:pt x="5956" y="16413"/>
                  </a:cubicBezTo>
                  <a:cubicBezTo>
                    <a:pt x="5921" y="16423"/>
                    <a:pt x="5877" y="16433"/>
                    <a:pt x="5826" y="16433"/>
                  </a:cubicBezTo>
                  <a:cubicBezTo>
                    <a:pt x="5754" y="16433"/>
                    <a:pt x="5652" y="16445"/>
                    <a:pt x="5599" y="16461"/>
                  </a:cubicBezTo>
                  <a:cubicBezTo>
                    <a:pt x="5541" y="16479"/>
                    <a:pt x="5252" y="16479"/>
                    <a:pt x="4878" y="16461"/>
                  </a:cubicBezTo>
                  <a:cubicBezTo>
                    <a:pt x="4680" y="16451"/>
                    <a:pt x="4566" y="16451"/>
                    <a:pt x="4417" y="16446"/>
                  </a:cubicBezTo>
                  <a:cubicBezTo>
                    <a:pt x="4314" y="16448"/>
                    <a:pt x="4144" y="16452"/>
                    <a:pt x="4056" y="16453"/>
                  </a:cubicBezTo>
                  <a:cubicBezTo>
                    <a:pt x="2149" y="16492"/>
                    <a:pt x="2077" y="16496"/>
                    <a:pt x="2077" y="16588"/>
                  </a:cubicBezTo>
                  <a:cubicBezTo>
                    <a:pt x="2077" y="16630"/>
                    <a:pt x="2593" y="16653"/>
                    <a:pt x="3222" y="16642"/>
                  </a:cubicBezTo>
                  <a:cubicBezTo>
                    <a:pt x="3558" y="16636"/>
                    <a:pt x="5523" y="16605"/>
                    <a:pt x="6907" y="16581"/>
                  </a:cubicBezTo>
                  <a:cubicBezTo>
                    <a:pt x="6982" y="16577"/>
                    <a:pt x="7202" y="16564"/>
                    <a:pt x="7230" y="16563"/>
                  </a:cubicBezTo>
                  <a:cubicBezTo>
                    <a:pt x="7239" y="16563"/>
                    <a:pt x="7457" y="16567"/>
                    <a:pt x="7530" y="16568"/>
                  </a:cubicBezTo>
                  <a:cubicBezTo>
                    <a:pt x="8571" y="16550"/>
                    <a:pt x="8927" y="16545"/>
                    <a:pt x="10112" y="16525"/>
                  </a:cubicBezTo>
                  <a:cubicBezTo>
                    <a:pt x="16634" y="16413"/>
                    <a:pt x="15991" y="16433"/>
                    <a:pt x="15881" y="16344"/>
                  </a:cubicBezTo>
                  <a:cubicBezTo>
                    <a:pt x="15841" y="16311"/>
                    <a:pt x="14753" y="16301"/>
                    <a:pt x="13175" y="16308"/>
                  </a:cubicBezTo>
                  <a:close/>
                  <a:moveTo>
                    <a:pt x="15442" y="16905"/>
                  </a:moveTo>
                  <a:cubicBezTo>
                    <a:pt x="15019" y="16899"/>
                    <a:pt x="14211" y="16906"/>
                    <a:pt x="13330" y="16915"/>
                  </a:cubicBezTo>
                  <a:cubicBezTo>
                    <a:pt x="13328" y="16915"/>
                    <a:pt x="13320" y="16914"/>
                    <a:pt x="13318" y="16915"/>
                  </a:cubicBezTo>
                  <a:cubicBezTo>
                    <a:pt x="13304" y="16915"/>
                    <a:pt x="13287" y="16916"/>
                    <a:pt x="13277" y="16917"/>
                  </a:cubicBezTo>
                  <a:cubicBezTo>
                    <a:pt x="13207" y="16923"/>
                    <a:pt x="13123" y="16928"/>
                    <a:pt x="13002" y="16930"/>
                  </a:cubicBezTo>
                  <a:cubicBezTo>
                    <a:pt x="12859" y="16933"/>
                    <a:pt x="12694" y="16933"/>
                    <a:pt x="12537" y="16930"/>
                  </a:cubicBezTo>
                  <a:cubicBezTo>
                    <a:pt x="12409" y="16928"/>
                    <a:pt x="12352" y="16932"/>
                    <a:pt x="12246" y="16930"/>
                  </a:cubicBezTo>
                  <a:cubicBezTo>
                    <a:pt x="11618" y="16939"/>
                    <a:pt x="10813" y="16952"/>
                    <a:pt x="10037" y="16966"/>
                  </a:cubicBezTo>
                  <a:cubicBezTo>
                    <a:pt x="10036" y="16966"/>
                    <a:pt x="10034" y="16966"/>
                    <a:pt x="10033" y="16966"/>
                  </a:cubicBezTo>
                  <a:cubicBezTo>
                    <a:pt x="10026" y="16966"/>
                    <a:pt x="10019" y="16968"/>
                    <a:pt x="10011" y="16968"/>
                  </a:cubicBezTo>
                  <a:cubicBezTo>
                    <a:pt x="9716" y="16979"/>
                    <a:pt x="9430" y="16985"/>
                    <a:pt x="9136" y="16991"/>
                  </a:cubicBezTo>
                  <a:cubicBezTo>
                    <a:pt x="9096" y="16992"/>
                    <a:pt x="9058" y="16993"/>
                    <a:pt x="9019" y="16994"/>
                  </a:cubicBezTo>
                  <a:cubicBezTo>
                    <a:pt x="8920" y="16997"/>
                    <a:pt x="8820" y="17000"/>
                    <a:pt x="8728" y="17001"/>
                  </a:cubicBezTo>
                  <a:cubicBezTo>
                    <a:pt x="8365" y="17006"/>
                    <a:pt x="8034" y="17008"/>
                    <a:pt x="7789" y="17004"/>
                  </a:cubicBezTo>
                  <a:cubicBezTo>
                    <a:pt x="6044" y="17036"/>
                    <a:pt x="4294" y="17054"/>
                    <a:pt x="3746" y="17042"/>
                  </a:cubicBezTo>
                  <a:cubicBezTo>
                    <a:pt x="3560" y="17038"/>
                    <a:pt x="3414" y="17040"/>
                    <a:pt x="3253" y="17040"/>
                  </a:cubicBezTo>
                  <a:cubicBezTo>
                    <a:pt x="3197" y="17040"/>
                    <a:pt x="3130" y="17042"/>
                    <a:pt x="3079" y="17042"/>
                  </a:cubicBezTo>
                  <a:cubicBezTo>
                    <a:pt x="3022" y="17042"/>
                    <a:pt x="2958" y="17042"/>
                    <a:pt x="2915" y="17042"/>
                  </a:cubicBezTo>
                  <a:cubicBezTo>
                    <a:pt x="2877" y="17042"/>
                    <a:pt x="2837" y="17044"/>
                    <a:pt x="2811" y="17045"/>
                  </a:cubicBezTo>
                  <a:cubicBezTo>
                    <a:pt x="2802" y="17045"/>
                    <a:pt x="2784" y="17045"/>
                    <a:pt x="2776" y="17045"/>
                  </a:cubicBezTo>
                  <a:cubicBezTo>
                    <a:pt x="2170" y="17063"/>
                    <a:pt x="1831" y="17119"/>
                    <a:pt x="1831" y="17216"/>
                  </a:cubicBezTo>
                  <a:cubicBezTo>
                    <a:pt x="1831" y="17267"/>
                    <a:pt x="1982" y="17290"/>
                    <a:pt x="2169" y="17267"/>
                  </a:cubicBezTo>
                  <a:cubicBezTo>
                    <a:pt x="2356" y="17243"/>
                    <a:pt x="5069" y="17199"/>
                    <a:pt x="8197" y="17167"/>
                  </a:cubicBezTo>
                  <a:cubicBezTo>
                    <a:pt x="13675" y="17112"/>
                    <a:pt x="16119" y="17038"/>
                    <a:pt x="15992" y="16935"/>
                  </a:cubicBezTo>
                  <a:cubicBezTo>
                    <a:pt x="15974" y="16920"/>
                    <a:pt x="15785" y="16909"/>
                    <a:pt x="15442" y="16905"/>
                  </a:cubicBezTo>
                  <a:close/>
                  <a:moveTo>
                    <a:pt x="16415" y="17014"/>
                  </a:moveTo>
                  <a:cubicBezTo>
                    <a:pt x="16340" y="17014"/>
                    <a:pt x="16289" y="17044"/>
                    <a:pt x="16254" y="17119"/>
                  </a:cubicBezTo>
                  <a:cubicBezTo>
                    <a:pt x="16295" y="17131"/>
                    <a:pt x="16334" y="17142"/>
                    <a:pt x="16406" y="17149"/>
                  </a:cubicBezTo>
                  <a:cubicBezTo>
                    <a:pt x="16554" y="17165"/>
                    <a:pt x="16571" y="17176"/>
                    <a:pt x="16592" y="17284"/>
                  </a:cubicBezTo>
                  <a:cubicBezTo>
                    <a:pt x="16605" y="17349"/>
                    <a:pt x="16603" y="17427"/>
                    <a:pt x="16589" y="17458"/>
                  </a:cubicBezTo>
                  <a:cubicBezTo>
                    <a:pt x="16572" y="17497"/>
                    <a:pt x="16572" y="19664"/>
                    <a:pt x="16589" y="19790"/>
                  </a:cubicBezTo>
                  <a:cubicBezTo>
                    <a:pt x="16593" y="19818"/>
                    <a:pt x="16647" y="19788"/>
                    <a:pt x="16712" y="19724"/>
                  </a:cubicBezTo>
                  <a:cubicBezTo>
                    <a:pt x="16783" y="19655"/>
                    <a:pt x="16786" y="19574"/>
                    <a:pt x="16782" y="18401"/>
                  </a:cubicBezTo>
                  <a:cubicBezTo>
                    <a:pt x="16780" y="17898"/>
                    <a:pt x="16778" y="17584"/>
                    <a:pt x="16769" y="17392"/>
                  </a:cubicBezTo>
                  <a:cubicBezTo>
                    <a:pt x="16761" y="17199"/>
                    <a:pt x="16747" y="17128"/>
                    <a:pt x="16725" y="17114"/>
                  </a:cubicBezTo>
                  <a:cubicBezTo>
                    <a:pt x="16723" y="17112"/>
                    <a:pt x="16721" y="17110"/>
                    <a:pt x="16719" y="17109"/>
                  </a:cubicBezTo>
                  <a:cubicBezTo>
                    <a:pt x="16662" y="17072"/>
                    <a:pt x="16586" y="17047"/>
                    <a:pt x="16507" y="17032"/>
                  </a:cubicBezTo>
                  <a:cubicBezTo>
                    <a:pt x="16497" y="17031"/>
                    <a:pt x="16484" y="17027"/>
                    <a:pt x="16472" y="17024"/>
                  </a:cubicBezTo>
                  <a:cubicBezTo>
                    <a:pt x="16472" y="17024"/>
                    <a:pt x="16470" y="17025"/>
                    <a:pt x="16469" y="17024"/>
                  </a:cubicBezTo>
                  <a:cubicBezTo>
                    <a:pt x="16450" y="17022"/>
                    <a:pt x="16432" y="17014"/>
                    <a:pt x="16415" y="17014"/>
                  </a:cubicBezTo>
                  <a:close/>
                  <a:moveTo>
                    <a:pt x="17136" y="17045"/>
                  </a:moveTo>
                  <a:cubicBezTo>
                    <a:pt x="17125" y="17072"/>
                    <a:pt x="17117" y="17128"/>
                    <a:pt x="17111" y="17188"/>
                  </a:cubicBezTo>
                  <a:cubicBezTo>
                    <a:pt x="17099" y="17294"/>
                    <a:pt x="17094" y="17434"/>
                    <a:pt x="17092" y="17690"/>
                  </a:cubicBezTo>
                  <a:cubicBezTo>
                    <a:pt x="17088" y="18046"/>
                    <a:pt x="17065" y="18371"/>
                    <a:pt x="17038" y="18452"/>
                  </a:cubicBezTo>
                  <a:cubicBezTo>
                    <a:pt x="17001" y="18561"/>
                    <a:pt x="17001" y="18604"/>
                    <a:pt x="17038" y="18641"/>
                  </a:cubicBezTo>
                  <a:cubicBezTo>
                    <a:pt x="17072" y="18673"/>
                    <a:pt x="17078" y="18745"/>
                    <a:pt x="17057" y="18875"/>
                  </a:cubicBezTo>
                  <a:cubicBezTo>
                    <a:pt x="17040" y="18978"/>
                    <a:pt x="17025" y="19143"/>
                    <a:pt x="17022" y="19242"/>
                  </a:cubicBezTo>
                  <a:cubicBezTo>
                    <a:pt x="17019" y="19341"/>
                    <a:pt x="16997" y="19442"/>
                    <a:pt x="16978" y="19467"/>
                  </a:cubicBezTo>
                  <a:cubicBezTo>
                    <a:pt x="16958" y="19491"/>
                    <a:pt x="16937" y="19564"/>
                    <a:pt x="16927" y="19630"/>
                  </a:cubicBezTo>
                  <a:cubicBezTo>
                    <a:pt x="16917" y="19697"/>
                    <a:pt x="16873" y="19768"/>
                    <a:pt x="16829" y="19793"/>
                  </a:cubicBezTo>
                  <a:cubicBezTo>
                    <a:pt x="16771" y="19827"/>
                    <a:pt x="16750" y="19879"/>
                    <a:pt x="16750" y="19997"/>
                  </a:cubicBezTo>
                  <a:cubicBezTo>
                    <a:pt x="16750" y="20045"/>
                    <a:pt x="16747" y="20081"/>
                    <a:pt x="16741" y="20109"/>
                  </a:cubicBezTo>
                  <a:cubicBezTo>
                    <a:pt x="16734" y="20138"/>
                    <a:pt x="16725" y="20157"/>
                    <a:pt x="16712" y="20165"/>
                  </a:cubicBezTo>
                  <a:cubicBezTo>
                    <a:pt x="16700" y="20173"/>
                    <a:pt x="16684" y="20172"/>
                    <a:pt x="16665" y="20160"/>
                  </a:cubicBezTo>
                  <a:cubicBezTo>
                    <a:pt x="16647" y="20148"/>
                    <a:pt x="16626" y="20126"/>
                    <a:pt x="16602" y="20094"/>
                  </a:cubicBezTo>
                  <a:cubicBezTo>
                    <a:pt x="16524" y="19988"/>
                    <a:pt x="16470" y="19971"/>
                    <a:pt x="16393" y="20033"/>
                  </a:cubicBezTo>
                  <a:cubicBezTo>
                    <a:pt x="16353" y="20065"/>
                    <a:pt x="16317" y="20060"/>
                    <a:pt x="16298" y="20038"/>
                  </a:cubicBezTo>
                  <a:cubicBezTo>
                    <a:pt x="16280" y="20015"/>
                    <a:pt x="16278" y="19975"/>
                    <a:pt x="16311" y="19933"/>
                  </a:cubicBezTo>
                  <a:cubicBezTo>
                    <a:pt x="16356" y="19876"/>
                    <a:pt x="16355" y="19856"/>
                    <a:pt x="16305" y="19816"/>
                  </a:cubicBezTo>
                  <a:cubicBezTo>
                    <a:pt x="16292" y="19806"/>
                    <a:pt x="16283" y="19793"/>
                    <a:pt x="16276" y="19775"/>
                  </a:cubicBezTo>
                  <a:cubicBezTo>
                    <a:pt x="16269" y="19757"/>
                    <a:pt x="16266" y="19734"/>
                    <a:pt x="16264" y="19701"/>
                  </a:cubicBezTo>
                  <a:cubicBezTo>
                    <a:pt x="16260" y="19636"/>
                    <a:pt x="16263" y="19533"/>
                    <a:pt x="16276" y="19365"/>
                  </a:cubicBezTo>
                  <a:cubicBezTo>
                    <a:pt x="16313" y="18915"/>
                    <a:pt x="16313" y="18834"/>
                    <a:pt x="16279" y="18615"/>
                  </a:cubicBezTo>
                  <a:cubicBezTo>
                    <a:pt x="16262" y="18503"/>
                    <a:pt x="16277" y="18443"/>
                    <a:pt x="16324" y="18388"/>
                  </a:cubicBezTo>
                  <a:cubicBezTo>
                    <a:pt x="16344" y="18365"/>
                    <a:pt x="16357" y="18330"/>
                    <a:pt x="16368" y="18291"/>
                  </a:cubicBezTo>
                  <a:cubicBezTo>
                    <a:pt x="16371" y="18282"/>
                    <a:pt x="16372" y="18271"/>
                    <a:pt x="16374" y="18261"/>
                  </a:cubicBezTo>
                  <a:cubicBezTo>
                    <a:pt x="16375" y="18259"/>
                    <a:pt x="16374" y="18258"/>
                    <a:pt x="16374" y="18256"/>
                  </a:cubicBezTo>
                  <a:cubicBezTo>
                    <a:pt x="16378" y="18235"/>
                    <a:pt x="16382" y="18212"/>
                    <a:pt x="16384" y="18189"/>
                  </a:cubicBezTo>
                  <a:cubicBezTo>
                    <a:pt x="16384" y="18189"/>
                    <a:pt x="16384" y="18188"/>
                    <a:pt x="16384" y="18187"/>
                  </a:cubicBezTo>
                  <a:cubicBezTo>
                    <a:pt x="16388" y="18126"/>
                    <a:pt x="16385" y="18062"/>
                    <a:pt x="16371" y="18014"/>
                  </a:cubicBezTo>
                  <a:cubicBezTo>
                    <a:pt x="16360" y="17976"/>
                    <a:pt x="16345" y="17947"/>
                    <a:pt x="16324" y="17932"/>
                  </a:cubicBezTo>
                  <a:cubicBezTo>
                    <a:pt x="16265" y="17893"/>
                    <a:pt x="16263" y="17886"/>
                    <a:pt x="16324" y="17850"/>
                  </a:cubicBezTo>
                  <a:cubicBezTo>
                    <a:pt x="16336" y="17843"/>
                    <a:pt x="16347" y="17831"/>
                    <a:pt x="16355" y="17815"/>
                  </a:cubicBezTo>
                  <a:cubicBezTo>
                    <a:pt x="16365" y="17796"/>
                    <a:pt x="16369" y="17769"/>
                    <a:pt x="16374" y="17741"/>
                  </a:cubicBezTo>
                  <a:cubicBezTo>
                    <a:pt x="16374" y="17740"/>
                    <a:pt x="16374" y="17739"/>
                    <a:pt x="16374" y="17738"/>
                  </a:cubicBezTo>
                  <a:cubicBezTo>
                    <a:pt x="16382" y="17694"/>
                    <a:pt x="16386" y="17642"/>
                    <a:pt x="16384" y="17590"/>
                  </a:cubicBezTo>
                  <a:cubicBezTo>
                    <a:pt x="16377" y="17475"/>
                    <a:pt x="16346" y="17361"/>
                    <a:pt x="16295" y="17335"/>
                  </a:cubicBezTo>
                  <a:cubicBezTo>
                    <a:pt x="16278" y="17327"/>
                    <a:pt x="16263" y="17324"/>
                    <a:pt x="16248" y="17325"/>
                  </a:cubicBezTo>
                  <a:cubicBezTo>
                    <a:pt x="16232" y="17327"/>
                    <a:pt x="16217" y="17332"/>
                    <a:pt x="16204" y="17341"/>
                  </a:cubicBezTo>
                  <a:cubicBezTo>
                    <a:pt x="16196" y="17399"/>
                    <a:pt x="16189" y="17457"/>
                    <a:pt x="16185" y="17537"/>
                  </a:cubicBezTo>
                  <a:cubicBezTo>
                    <a:pt x="16179" y="17629"/>
                    <a:pt x="16172" y="17701"/>
                    <a:pt x="16166" y="17779"/>
                  </a:cubicBezTo>
                  <a:cubicBezTo>
                    <a:pt x="16166" y="17780"/>
                    <a:pt x="16165" y="17781"/>
                    <a:pt x="16166" y="17782"/>
                  </a:cubicBezTo>
                  <a:cubicBezTo>
                    <a:pt x="16174" y="17810"/>
                    <a:pt x="16172" y="17849"/>
                    <a:pt x="16156" y="17899"/>
                  </a:cubicBezTo>
                  <a:cubicBezTo>
                    <a:pt x="16156" y="17900"/>
                    <a:pt x="16156" y="17900"/>
                    <a:pt x="16156" y="17901"/>
                  </a:cubicBezTo>
                  <a:cubicBezTo>
                    <a:pt x="16148" y="17974"/>
                    <a:pt x="16141" y="18003"/>
                    <a:pt x="16134" y="18031"/>
                  </a:cubicBezTo>
                  <a:cubicBezTo>
                    <a:pt x="16134" y="18032"/>
                    <a:pt x="16134" y="18033"/>
                    <a:pt x="16134" y="18034"/>
                  </a:cubicBezTo>
                  <a:cubicBezTo>
                    <a:pt x="16134" y="18034"/>
                    <a:pt x="16134" y="18036"/>
                    <a:pt x="16134" y="18036"/>
                  </a:cubicBezTo>
                  <a:cubicBezTo>
                    <a:pt x="16104" y="18203"/>
                    <a:pt x="16081" y="18609"/>
                    <a:pt x="16074" y="18975"/>
                  </a:cubicBezTo>
                  <a:cubicBezTo>
                    <a:pt x="16070" y="19153"/>
                    <a:pt x="16070" y="19318"/>
                    <a:pt x="16074" y="19446"/>
                  </a:cubicBezTo>
                  <a:cubicBezTo>
                    <a:pt x="16074" y="19449"/>
                    <a:pt x="16074" y="19452"/>
                    <a:pt x="16074" y="19454"/>
                  </a:cubicBezTo>
                  <a:cubicBezTo>
                    <a:pt x="16075" y="19489"/>
                    <a:pt x="16078" y="19515"/>
                    <a:pt x="16080" y="19543"/>
                  </a:cubicBezTo>
                  <a:cubicBezTo>
                    <a:pt x="16081" y="19548"/>
                    <a:pt x="16080" y="19553"/>
                    <a:pt x="16080" y="19558"/>
                  </a:cubicBezTo>
                  <a:cubicBezTo>
                    <a:pt x="16081" y="19577"/>
                    <a:pt x="16085" y="19596"/>
                    <a:pt x="16087" y="19609"/>
                  </a:cubicBezTo>
                  <a:cubicBezTo>
                    <a:pt x="16092" y="19651"/>
                    <a:pt x="16098" y="19680"/>
                    <a:pt x="16106" y="19683"/>
                  </a:cubicBezTo>
                  <a:cubicBezTo>
                    <a:pt x="16133" y="19697"/>
                    <a:pt x="16108" y="19738"/>
                    <a:pt x="16042" y="19790"/>
                  </a:cubicBezTo>
                  <a:cubicBezTo>
                    <a:pt x="16027" y="19803"/>
                    <a:pt x="16019" y="19813"/>
                    <a:pt x="16008" y="19824"/>
                  </a:cubicBezTo>
                  <a:cubicBezTo>
                    <a:pt x="15997" y="19870"/>
                    <a:pt x="15979" y="19918"/>
                    <a:pt x="15954" y="19966"/>
                  </a:cubicBezTo>
                  <a:cubicBezTo>
                    <a:pt x="15951" y="19995"/>
                    <a:pt x="15946" y="20016"/>
                    <a:pt x="15947" y="20061"/>
                  </a:cubicBezTo>
                  <a:cubicBezTo>
                    <a:pt x="15951" y="20163"/>
                    <a:pt x="15942" y="20262"/>
                    <a:pt x="15929" y="20280"/>
                  </a:cubicBezTo>
                  <a:cubicBezTo>
                    <a:pt x="15915" y="20298"/>
                    <a:pt x="15806" y="20321"/>
                    <a:pt x="15685" y="20331"/>
                  </a:cubicBezTo>
                  <a:cubicBezTo>
                    <a:pt x="15564" y="20341"/>
                    <a:pt x="15403" y="20375"/>
                    <a:pt x="15328" y="20407"/>
                  </a:cubicBezTo>
                  <a:cubicBezTo>
                    <a:pt x="15296" y="20421"/>
                    <a:pt x="15262" y="20430"/>
                    <a:pt x="15202" y="20438"/>
                  </a:cubicBezTo>
                  <a:cubicBezTo>
                    <a:pt x="15129" y="20447"/>
                    <a:pt x="14937" y="20453"/>
                    <a:pt x="14740" y="20456"/>
                  </a:cubicBezTo>
                  <a:cubicBezTo>
                    <a:pt x="14445" y="20460"/>
                    <a:pt x="14015" y="20459"/>
                    <a:pt x="13235" y="20456"/>
                  </a:cubicBezTo>
                  <a:cubicBezTo>
                    <a:pt x="13114" y="20455"/>
                    <a:pt x="13052" y="20459"/>
                    <a:pt x="12938" y="20458"/>
                  </a:cubicBezTo>
                  <a:cubicBezTo>
                    <a:pt x="12286" y="20476"/>
                    <a:pt x="11598" y="20492"/>
                    <a:pt x="10789" y="20507"/>
                  </a:cubicBezTo>
                  <a:cubicBezTo>
                    <a:pt x="10785" y="20507"/>
                    <a:pt x="10786" y="20507"/>
                    <a:pt x="10783" y="20507"/>
                  </a:cubicBezTo>
                  <a:cubicBezTo>
                    <a:pt x="10505" y="20518"/>
                    <a:pt x="10131" y="20521"/>
                    <a:pt x="9771" y="20522"/>
                  </a:cubicBezTo>
                  <a:cubicBezTo>
                    <a:pt x="9733" y="20522"/>
                    <a:pt x="9698" y="20525"/>
                    <a:pt x="9660" y="20525"/>
                  </a:cubicBezTo>
                  <a:cubicBezTo>
                    <a:pt x="9011" y="20534"/>
                    <a:pt x="8386" y="20541"/>
                    <a:pt x="7704" y="20548"/>
                  </a:cubicBezTo>
                  <a:cubicBezTo>
                    <a:pt x="7702" y="20548"/>
                    <a:pt x="7699" y="20547"/>
                    <a:pt x="7698" y="20548"/>
                  </a:cubicBezTo>
                  <a:cubicBezTo>
                    <a:pt x="7343" y="20565"/>
                    <a:pt x="6972" y="20577"/>
                    <a:pt x="6522" y="20588"/>
                  </a:cubicBezTo>
                  <a:cubicBezTo>
                    <a:pt x="6119" y="20598"/>
                    <a:pt x="5748" y="20607"/>
                    <a:pt x="5362" y="20611"/>
                  </a:cubicBezTo>
                  <a:cubicBezTo>
                    <a:pt x="5353" y="20611"/>
                    <a:pt x="5345" y="20611"/>
                    <a:pt x="5336" y="20611"/>
                  </a:cubicBezTo>
                  <a:cubicBezTo>
                    <a:pt x="5334" y="20612"/>
                    <a:pt x="5333" y="20611"/>
                    <a:pt x="5330" y="20611"/>
                  </a:cubicBezTo>
                  <a:cubicBezTo>
                    <a:pt x="5216" y="20612"/>
                    <a:pt x="5118" y="20613"/>
                    <a:pt x="5011" y="20614"/>
                  </a:cubicBezTo>
                  <a:cubicBezTo>
                    <a:pt x="4725" y="20615"/>
                    <a:pt x="4436" y="20617"/>
                    <a:pt x="4227" y="20614"/>
                  </a:cubicBezTo>
                  <a:cubicBezTo>
                    <a:pt x="4181" y="20613"/>
                    <a:pt x="4148" y="20610"/>
                    <a:pt x="4107" y="20609"/>
                  </a:cubicBezTo>
                  <a:cubicBezTo>
                    <a:pt x="4026" y="20607"/>
                    <a:pt x="3941" y="20607"/>
                    <a:pt x="3882" y="20604"/>
                  </a:cubicBezTo>
                  <a:cubicBezTo>
                    <a:pt x="3881" y="20604"/>
                    <a:pt x="3880" y="20604"/>
                    <a:pt x="3879" y="20604"/>
                  </a:cubicBezTo>
                  <a:cubicBezTo>
                    <a:pt x="3781" y="20599"/>
                    <a:pt x="3709" y="20591"/>
                    <a:pt x="3683" y="20583"/>
                  </a:cubicBezTo>
                  <a:cubicBezTo>
                    <a:pt x="3665" y="20578"/>
                    <a:pt x="3625" y="20577"/>
                    <a:pt x="3598" y="20573"/>
                  </a:cubicBezTo>
                  <a:cubicBezTo>
                    <a:pt x="3597" y="20573"/>
                    <a:pt x="3595" y="20573"/>
                    <a:pt x="3595" y="20573"/>
                  </a:cubicBezTo>
                  <a:cubicBezTo>
                    <a:pt x="2679" y="20585"/>
                    <a:pt x="2238" y="20610"/>
                    <a:pt x="2087" y="20657"/>
                  </a:cubicBezTo>
                  <a:cubicBezTo>
                    <a:pt x="2116" y="20669"/>
                    <a:pt x="2129" y="20674"/>
                    <a:pt x="2169" y="20690"/>
                  </a:cubicBezTo>
                  <a:cubicBezTo>
                    <a:pt x="2225" y="20713"/>
                    <a:pt x="2284" y="20727"/>
                    <a:pt x="2371" y="20736"/>
                  </a:cubicBezTo>
                  <a:cubicBezTo>
                    <a:pt x="2459" y="20746"/>
                    <a:pt x="2571" y="20751"/>
                    <a:pt x="2735" y="20752"/>
                  </a:cubicBezTo>
                  <a:cubicBezTo>
                    <a:pt x="2967" y="20752"/>
                    <a:pt x="3393" y="20770"/>
                    <a:pt x="3683" y="20792"/>
                  </a:cubicBezTo>
                  <a:cubicBezTo>
                    <a:pt x="4224" y="20834"/>
                    <a:pt x="5031" y="20838"/>
                    <a:pt x="6136" y="20800"/>
                  </a:cubicBezTo>
                  <a:cubicBezTo>
                    <a:pt x="6481" y="20788"/>
                    <a:pt x="7711" y="20762"/>
                    <a:pt x="8870" y="20744"/>
                  </a:cubicBezTo>
                  <a:cubicBezTo>
                    <a:pt x="10029" y="20726"/>
                    <a:pt x="11069" y="20696"/>
                    <a:pt x="11181" y="20678"/>
                  </a:cubicBezTo>
                  <a:cubicBezTo>
                    <a:pt x="11303" y="20657"/>
                    <a:pt x="11979" y="20643"/>
                    <a:pt x="12881" y="20644"/>
                  </a:cubicBezTo>
                  <a:cubicBezTo>
                    <a:pt x="13722" y="20646"/>
                    <a:pt x="14468" y="20632"/>
                    <a:pt x="14582" y="20614"/>
                  </a:cubicBezTo>
                  <a:cubicBezTo>
                    <a:pt x="14693" y="20596"/>
                    <a:pt x="14969" y="20566"/>
                    <a:pt x="15192" y="20548"/>
                  </a:cubicBezTo>
                  <a:cubicBezTo>
                    <a:pt x="15415" y="20529"/>
                    <a:pt x="15677" y="20507"/>
                    <a:pt x="15774" y="20497"/>
                  </a:cubicBezTo>
                  <a:cubicBezTo>
                    <a:pt x="15881" y="20485"/>
                    <a:pt x="15964" y="20490"/>
                    <a:pt x="15992" y="20512"/>
                  </a:cubicBezTo>
                  <a:cubicBezTo>
                    <a:pt x="16020" y="20534"/>
                    <a:pt x="16118" y="20547"/>
                    <a:pt x="16210" y="20548"/>
                  </a:cubicBezTo>
                  <a:cubicBezTo>
                    <a:pt x="16301" y="20549"/>
                    <a:pt x="16387" y="20539"/>
                    <a:pt x="16387" y="20517"/>
                  </a:cubicBezTo>
                  <a:cubicBezTo>
                    <a:pt x="16387" y="20499"/>
                    <a:pt x="16350" y="20457"/>
                    <a:pt x="16308" y="20423"/>
                  </a:cubicBezTo>
                  <a:cubicBezTo>
                    <a:pt x="16249" y="20375"/>
                    <a:pt x="16239" y="20334"/>
                    <a:pt x="16260" y="20249"/>
                  </a:cubicBezTo>
                  <a:cubicBezTo>
                    <a:pt x="16277" y="20185"/>
                    <a:pt x="16314" y="20142"/>
                    <a:pt x="16349" y="20142"/>
                  </a:cubicBezTo>
                  <a:cubicBezTo>
                    <a:pt x="16381" y="20142"/>
                    <a:pt x="16403" y="20161"/>
                    <a:pt x="16396" y="20186"/>
                  </a:cubicBezTo>
                  <a:cubicBezTo>
                    <a:pt x="16390" y="20210"/>
                    <a:pt x="16409" y="20256"/>
                    <a:pt x="16441" y="20285"/>
                  </a:cubicBezTo>
                  <a:cubicBezTo>
                    <a:pt x="16472" y="20314"/>
                    <a:pt x="16508" y="20399"/>
                    <a:pt x="16523" y="20476"/>
                  </a:cubicBezTo>
                  <a:cubicBezTo>
                    <a:pt x="16535" y="20543"/>
                    <a:pt x="16541" y="20581"/>
                    <a:pt x="16529" y="20604"/>
                  </a:cubicBezTo>
                  <a:cubicBezTo>
                    <a:pt x="16517" y="20626"/>
                    <a:pt x="16486" y="20636"/>
                    <a:pt x="16428" y="20652"/>
                  </a:cubicBezTo>
                  <a:cubicBezTo>
                    <a:pt x="16325" y="20681"/>
                    <a:pt x="16305" y="20704"/>
                    <a:pt x="16305" y="20795"/>
                  </a:cubicBezTo>
                  <a:cubicBezTo>
                    <a:pt x="16305" y="20855"/>
                    <a:pt x="16316" y="20929"/>
                    <a:pt x="16330" y="20958"/>
                  </a:cubicBezTo>
                  <a:cubicBezTo>
                    <a:pt x="16332" y="20962"/>
                    <a:pt x="16342" y="20962"/>
                    <a:pt x="16346" y="20966"/>
                  </a:cubicBezTo>
                  <a:cubicBezTo>
                    <a:pt x="16390" y="20938"/>
                    <a:pt x="16434" y="20920"/>
                    <a:pt x="16475" y="20920"/>
                  </a:cubicBezTo>
                  <a:cubicBezTo>
                    <a:pt x="16579" y="20920"/>
                    <a:pt x="16665" y="20850"/>
                    <a:pt x="16665" y="20767"/>
                  </a:cubicBezTo>
                  <a:cubicBezTo>
                    <a:pt x="16665" y="20683"/>
                    <a:pt x="16717" y="20539"/>
                    <a:pt x="16782" y="20443"/>
                  </a:cubicBezTo>
                  <a:cubicBezTo>
                    <a:pt x="17101" y="19974"/>
                    <a:pt x="17288" y="19062"/>
                    <a:pt x="17272" y="18065"/>
                  </a:cubicBezTo>
                  <a:cubicBezTo>
                    <a:pt x="17262" y="17433"/>
                    <a:pt x="17219" y="17119"/>
                    <a:pt x="17136" y="17045"/>
                  </a:cubicBezTo>
                  <a:close/>
                  <a:moveTo>
                    <a:pt x="14955" y="17547"/>
                  </a:moveTo>
                  <a:cubicBezTo>
                    <a:pt x="14741" y="17550"/>
                    <a:pt x="14468" y="17557"/>
                    <a:pt x="14130" y="17567"/>
                  </a:cubicBezTo>
                  <a:cubicBezTo>
                    <a:pt x="13989" y="17572"/>
                    <a:pt x="13537" y="17574"/>
                    <a:pt x="13308" y="17578"/>
                  </a:cubicBezTo>
                  <a:cubicBezTo>
                    <a:pt x="13306" y="17578"/>
                    <a:pt x="13304" y="17578"/>
                    <a:pt x="13302" y="17578"/>
                  </a:cubicBezTo>
                  <a:cubicBezTo>
                    <a:pt x="13155" y="17596"/>
                    <a:pt x="12715" y="17608"/>
                    <a:pt x="12316" y="17603"/>
                  </a:cubicBezTo>
                  <a:cubicBezTo>
                    <a:pt x="12157" y="17601"/>
                    <a:pt x="11823" y="17604"/>
                    <a:pt x="11614" y="17603"/>
                  </a:cubicBezTo>
                  <a:cubicBezTo>
                    <a:pt x="11561" y="17603"/>
                    <a:pt x="11495" y="17603"/>
                    <a:pt x="11440" y="17603"/>
                  </a:cubicBezTo>
                  <a:cubicBezTo>
                    <a:pt x="11427" y="17603"/>
                    <a:pt x="11409" y="17603"/>
                    <a:pt x="11396" y="17603"/>
                  </a:cubicBezTo>
                  <a:cubicBezTo>
                    <a:pt x="10103" y="17615"/>
                    <a:pt x="8627" y="17626"/>
                    <a:pt x="7116" y="17629"/>
                  </a:cubicBezTo>
                  <a:cubicBezTo>
                    <a:pt x="3698" y="17635"/>
                    <a:pt x="1831" y="17674"/>
                    <a:pt x="1831" y="17738"/>
                  </a:cubicBezTo>
                  <a:cubicBezTo>
                    <a:pt x="1831" y="17882"/>
                    <a:pt x="14996" y="17776"/>
                    <a:pt x="15489" y="17629"/>
                  </a:cubicBezTo>
                  <a:cubicBezTo>
                    <a:pt x="15652" y="17580"/>
                    <a:pt x="15632" y="17553"/>
                    <a:pt x="15341" y="17547"/>
                  </a:cubicBezTo>
                  <a:cubicBezTo>
                    <a:pt x="15243" y="17545"/>
                    <a:pt x="15115" y="17545"/>
                    <a:pt x="14955" y="17547"/>
                  </a:cubicBezTo>
                  <a:close/>
                  <a:moveTo>
                    <a:pt x="15660" y="18121"/>
                  </a:moveTo>
                  <a:cubicBezTo>
                    <a:pt x="15319" y="18135"/>
                    <a:pt x="14722" y="18150"/>
                    <a:pt x="14032" y="18164"/>
                  </a:cubicBezTo>
                  <a:cubicBezTo>
                    <a:pt x="14030" y="18164"/>
                    <a:pt x="14031" y="18164"/>
                    <a:pt x="14029" y="18164"/>
                  </a:cubicBezTo>
                  <a:cubicBezTo>
                    <a:pt x="13696" y="18176"/>
                    <a:pt x="12976" y="18183"/>
                    <a:pt x="12173" y="18192"/>
                  </a:cubicBezTo>
                  <a:cubicBezTo>
                    <a:pt x="11934" y="18195"/>
                    <a:pt x="11591" y="18197"/>
                    <a:pt x="11339" y="18200"/>
                  </a:cubicBezTo>
                  <a:cubicBezTo>
                    <a:pt x="10995" y="18202"/>
                    <a:pt x="10740" y="18208"/>
                    <a:pt x="10368" y="18210"/>
                  </a:cubicBezTo>
                  <a:cubicBezTo>
                    <a:pt x="9386" y="18220"/>
                    <a:pt x="8476" y="18232"/>
                    <a:pt x="7299" y="18238"/>
                  </a:cubicBezTo>
                  <a:cubicBezTo>
                    <a:pt x="4326" y="18253"/>
                    <a:pt x="1954" y="18304"/>
                    <a:pt x="1954" y="18353"/>
                  </a:cubicBezTo>
                  <a:cubicBezTo>
                    <a:pt x="1954" y="18403"/>
                    <a:pt x="4972" y="18425"/>
                    <a:pt x="8968" y="18404"/>
                  </a:cubicBezTo>
                  <a:cubicBezTo>
                    <a:pt x="11431" y="18390"/>
                    <a:pt x="12836" y="18387"/>
                    <a:pt x="13874" y="18391"/>
                  </a:cubicBezTo>
                  <a:cubicBezTo>
                    <a:pt x="14174" y="18380"/>
                    <a:pt x="14369" y="18369"/>
                    <a:pt x="14696" y="18360"/>
                  </a:cubicBezTo>
                  <a:cubicBezTo>
                    <a:pt x="15360" y="18343"/>
                    <a:pt x="15920" y="18320"/>
                    <a:pt x="15941" y="18309"/>
                  </a:cubicBezTo>
                  <a:cubicBezTo>
                    <a:pt x="15957" y="18301"/>
                    <a:pt x="15970" y="18289"/>
                    <a:pt x="15976" y="18274"/>
                  </a:cubicBezTo>
                  <a:cubicBezTo>
                    <a:pt x="15982" y="18259"/>
                    <a:pt x="15982" y="18240"/>
                    <a:pt x="15979" y="18223"/>
                  </a:cubicBezTo>
                  <a:cubicBezTo>
                    <a:pt x="15976" y="18205"/>
                    <a:pt x="15968" y="18187"/>
                    <a:pt x="15957" y="18172"/>
                  </a:cubicBezTo>
                  <a:cubicBezTo>
                    <a:pt x="15957" y="18171"/>
                    <a:pt x="15954" y="18172"/>
                    <a:pt x="15954" y="18172"/>
                  </a:cubicBezTo>
                  <a:cubicBezTo>
                    <a:pt x="15942" y="18156"/>
                    <a:pt x="15929" y="18142"/>
                    <a:pt x="15910" y="18133"/>
                  </a:cubicBezTo>
                  <a:cubicBezTo>
                    <a:pt x="15894" y="18127"/>
                    <a:pt x="15791" y="18123"/>
                    <a:pt x="15660" y="18121"/>
                  </a:cubicBezTo>
                  <a:close/>
                  <a:moveTo>
                    <a:pt x="14889" y="18753"/>
                  </a:moveTo>
                  <a:cubicBezTo>
                    <a:pt x="14617" y="18762"/>
                    <a:pt x="14309" y="18771"/>
                    <a:pt x="13883" y="18781"/>
                  </a:cubicBezTo>
                  <a:cubicBezTo>
                    <a:pt x="13833" y="18782"/>
                    <a:pt x="13688" y="18782"/>
                    <a:pt x="13631" y="18783"/>
                  </a:cubicBezTo>
                  <a:cubicBezTo>
                    <a:pt x="13624" y="18784"/>
                    <a:pt x="13597" y="18783"/>
                    <a:pt x="13589" y="18783"/>
                  </a:cubicBezTo>
                  <a:cubicBezTo>
                    <a:pt x="13450" y="18791"/>
                    <a:pt x="13172" y="18798"/>
                    <a:pt x="12796" y="18804"/>
                  </a:cubicBezTo>
                  <a:cubicBezTo>
                    <a:pt x="12794" y="18804"/>
                    <a:pt x="12795" y="18804"/>
                    <a:pt x="12793" y="18804"/>
                  </a:cubicBezTo>
                  <a:cubicBezTo>
                    <a:pt x="12398" y="18810"/>
                    <a:pt x="11926" y="18815"/>
                    <a:pt x="11443" y="18817"/>
                  </a:cubicBezTo>
                  <a:cubicBezTo>
                    <a:pt x="11263" y="18817"/>
                    <a:pt x="11201" y="18821"/>
                    <a:pt x="11023" y="18822"/>
                  </a:cubicBezTo>
                  <a:cubicBezTo>
                    <a:pt x="11011" y="18822"/>
                    <a:pt x="11006" y="18822"/>
                    <a:pt x="10994" y="18822"/>
                  </a:cubicBezTo>
                  <a:cubicBezTo>
                    <a:pt x="10956" y="18822"/>
                    <a:pt x="10943" y="18821"/>
                    <a:pt x="10906" y="18822"/>
                  </a:cubicBezTo>
                  <a:cubicBezTo>
                    <a:pt x="10207" y="18826"/>
                    <a:pt x="9436" y="18831"/>
                    <a:pt x="9234" y="18837"/>
                  </a:cubicBezTo>
                  <a:cubicBezTo>
                    <a:pt x="8966" y="18845"/>
                    <a:pt x="8421" y="18854"/>
                    <a:pt x="8020" y="18860"/>
                  </a:cubicBezTo>
                  <a:cubicBezTo>
                    <a:pt x="7619" y="18865"/>
                    <a:pt x="7052" y="18880"/>
                    <a:pt x="6762" y="18893"/>
                  </a:cubicBezTo>
                  <a:cubicBezTo>
                    <a:pt x="6058" y="18924"/>
                    <a:pt x="5162" y="18921"/>
                    <a:pt x="4616" y="18885"/>
                  </a:cubicBezTo>
                  <a:cubicBezTo>
                    <a:pt x="4559" y="18882"/>
                    <a:pt x="4543" y="18881"/>
                    <a:pt x="4489" y="18878"/>
                  </a:cubicBezTo>
                  <a:cubicBezTo>
                    <a:pt x="3176" y="18898"/>
                    <a:pt x="2153" y="18921"/>
                    <a:pt x="2119" y="18949"/>
                  </a:cubicBezTo>
                  <a:cubicBezTo>
                    <a:pt x="2064" y="18993"/>
                    <a:pt x="2379" y="19026"/>
                    <a:pt x="2820" y="19021"/>
                  </a:cubicBezTo>
                  <a:cubicBezTo>
                    <a:pt x="2844" y="19020"/>
                    <a:pt x="3064" y="19018"/>
                    <a:pt x="3095" y="19018"/>
                  </a:cubicBezTo>
                  <a:cubicBezTo>
                    <a:pt x="3104" y="19014"/>
                    <a:pt x="3120" y="19014"/>
                    <a:pt x="3127" y="19010"/>
                  </a:cubicBezTo>
                  <a:cubicBezTo>
                    <a:pt x="3201" y="18968"/>
                    <a:pt x="3255" y="18964"/>
                    <a:pt x="3392" y="18990"/>
                  </a:cubicBezTo>
                  <a:cubicBezTo>
                    <a:pt x="3453" y="19001"/>
                    <a:pt x="3568" y="19007"/>
                    <a:pt x="3674" y="19015"/>
                  </a:cubicBezTo>
                  <a:cubicBezTo>
                    <a:pt x="5533" y="19001"/>
                    <a:pt x="12354" y="18969"/>
                    <a:pt x="14380" y="18967"/>
                  </a:cubicBezTo>
                  <a:cubicBezTo>
                    <a:pt x="14421" y="18967"/>
                    <a:pt x="14435" y="18967"/>
                    <a:pt x="14475" y="18967"/>
                  </a:cubicBezTo>
                  <a:cubicBezTo>
                    <a:pt x="14487" y="18967"/>
                    <a:pt x="14510" y="18967"/>
                    <a:pt x="14522" y="18967"/>
                  </a:cubicBezTo>
                  <a:cubicBezTo>
                    <a:pt x="14734" y="18964"/>
                    <a:pt x="15130" y="18958"/>
                    <a:pt x="15404" y="18954"/>
                  </a:cubicBezTo>
                  <a:cubicBezTo>
                    <a:pt x="15813" y="18949"/>
                    <a:pt x="15909" y="18940"/>
                    <a:pt x="15929" y="18898"/>
                  </a:cubicBezTo>
                  <a:cubicBezTo>
                    <a:pt x="15939" y="18877"/>
                    <a:pt x="15937" y="18858"/>
                    <a:pt x="15929" y="18842"/>
                  </a:cubicBezTo>
                  <a:cubicBezTo>
                    <a:pt x="15928" y="18842"/>
                    <a:pt x="15929" y="18840"/>
                    <a:pt x="15929" y="18840"/>
                  </a:cubicBezTo>
                  <a:cubicBezTo>
                    <a:pt x="15902" y="18797"/>
                    <a:pt x="15784" y="18775"/>
                    <a:pt x="15549" y="18763"/>
                  </a:cubicBezTo>
                  <a:cubicBezTo>
                    <a:pt x="15548" y="18763"/>
                    <a:pt x="15547" y="18763"/>
                    <a:pt x="15546" y="18763"/>
                  </a:cubicBezTo>
                  <a:cubicBezTo>
                    <a:pt x="15523" y="18762"/>
                    <a:pt x="15508" y="18761"/>
                    <a:pt x="15483" y="18760"/>
                  </a:cubicBezTo>
                  <a:cubicBezTo>
                    <a:pt x="15468" y="18760"/>
                    <a:pt x="15458" y="18758"/>
                    <a:pt x="15442" y="18758"/>
                  </a:cubicBezTo>
                  <a:cubicBezTo>
                    <a:pt x="15439" y="18758"/>
                    <a:pt x="15438" y="18758"/>
                    <a:pt x="15435" y="18758"/>
                  </a:cubicBezTo>
                  <a:cubicBezTo>
                    <a:pt x="15292" y="18754"/>
                    <a:pt x="15113" y="18753"/>
                    <a:pt x="14889" y="18753"/>
                  </a:cubicBezTo>
                  <a:close/>
                  <a:moveTo>
                    <a:pt x="2185" y="19352"/>
                  </a:moveTo>
                  <a:cubicBezTo>
                    <a:pt x="2155" y="19343"/>
                    <a:pt x="2130" y="19344"/>
                    <a:pt x="2112" y="19354"/>
                  </a:cubicBezTo>
                  <a:cubicBezTo>
                    <a:pt x="2094" y="19365"/>
                    <a:pt x="2083" y="19384"/>
                    <a:pt x="2081" y="19411"/>
                  </a:cubicBezTo>
                  <a:cubicBezTo>
                    <a:pt x="2080" y="19416"/>
                    <a:pt x="2086" y="19425"/>
                    <a:pt x="2087" y="19431"/>
                  </a:cubicBezTo>
                  <a:cubicBezTo>
                    <a:pt x="2097" y="19478"/>
                    <a:pt x="2140" y="19518"/>
                    <a:pt x="2201" y="19518"/>
                  </a:cubicBezTo>
                  <a:cubicBezTo>
                    <a:pt x="2257" y="19518"/>
                    <a:pt x="2296" y="19483"/>
                    <a:pt x="2311" y="19441"/>
                  </a:cubicBezTo>
                  <a:cubicBezTo>
                    <a:pt x="2302" y="19431"/>
                    <a:pt x="2303" y="19428"/>
                    <a:pt x="2286" y="19413"/>
                  </a:cubicBezTo>
                  <a:cubicBezTo>
                    <a:pt x="2249" y="19381"/>
                    <a:pt x="2215" y="19361"/>
                    <a:pt x="2185" y="19352"/>
                  </a:cubicBezTo>
                  <a:close/>
                  <a:moveTo>
                    <a:pt x="14648" y="19380"/>
                  </a:moveTo>
                  <a:cubicBezTo>
                    <a:pt x="14175" y="19382"/>
                    <a:pt x="13715" y="19394"/>
                    <a:pt x="13681" y="19416"/>
                  </a:cubicBezTo>
                  <a:cubicBezTo>
                    <a:pt x="13649" y="19436"/>
                    <a:pt x="13277" y="19438"/>
                    <a:pt x="12670" y="19423"/>
                  </a:cubicBezTo>
                  <a:cubicBezTo>
                    <a:pt x="12379" y="19416"/>
                    <a:pt x="11697" y="19414"/>
                    <a:pt x="11168" y="19411"/>
                  </a:cubicBezTo>
                  <a:cubicBezTo>
                    <a:pt x="11156" y="19410"/>
                    <a:pt x="11146" y="19411"/>
                    <a:pt x="11133" y="19411"/>
                  </a:cubicBezTo>
                  <a:cubicBezTo>
                    <a:pt x="11132" y="19411"/>
                    <a:pt x="11132" y="19411"/>
                    <a:pt x="11130" y="19411"/>
                  </a:cubicBezTo>
                  <a:cubicBezTo>
                    <a:pt x="10986" y="19412"/>
                    <a:pt x="10903" y="19414"/>
                    <a:pt x="10732" y="19416"/>
                  </a:cubicBezTo>
                  <a:cubicBezTo>
                    <a:pt x="7842" y="19443"/>
                    <a:pt x="5615" y="19496"/>
                    <a:pt x="5785" y="19533"/>
                  </a:cubicBezTo>
                  <a:cubicBezTo>
                    <a:pt x="5955" y="19569"/>
                    <a:pt x="8314" y="19593"/>
                    <a:pt x="11023" y="19584"/>
                  </a:cubicBezTo>
                  <a:cubicBezTo>
                    <a:pt x="13101" y="19577"/>
                    <a:pt x="14875" y="19585"/>
                    <a:pt x="15609" y="19602"/>
                  </a:cubicBezTo>
                  <a:cubicBezTo>
                    <a:pt x="15729" y="19595"/>
                    <a:pt x="15816" y="19589"/>
                    <a:pt x="15831" y="19581"/>
                  </a:cubicBezTo>
                  <a:cubicBezTo>
                    <a:pt x="15847" y="19573"/>
                    <a:pt x="15859" y="19537"/>
                    <a:pt x="15859" y="19502"/>
                  </a:cubicBezTo>
                  <a:cubicBezTo>
                    <a:pt x="15859" y="19458"/>
                    <a:pt x="15815" y="19431"/>
                    <a:pt x="15707" y="19408"/>
                  </a:cubicBezTo>
                  <a:cubicBezTo>
                    <a:pt x="15610" y="19387"/>
                    <a:pt x="15122" y="19378"/>
                    <a:pt x="14648" y="19380"/>
                  </a:cubicBezTo>
                  <a:close/>
                  <a:moveTo>
                    <a:pt x="3671" y="19951"/>
                  </a:moveTo>
                  <a:cubicBezTo>
                    <a:pt x="2853" y="19956"/>
                    <a:pt x="2242" y="19965"/>
                    <a:pt x="2169" y="19982"/>
                  </a:cubicBezTo>
                  <a:cubicBezTo>
                    <a:pt x="2050" y="20008"/>
                    <a:pt x="1954" y="20077"/>
                    <a:pt x="1954" y="20135"/>
                  </a:cubicBezTo>
                  <a:cubicBezTo>
                    <a:pt x="1954" y="20192"/>
                    <a:pt x="2050" y="20209"/>
                    <a:pt x="2166" y="20173"/>
                  </a:cubicBezTo>
                  <a:cubicBezTo>
                    <a:pt x="2177" y="20169"/>
                    <a:pt x="2283" y="20168"/>
                    <a:pt x="2349" y="20165"/>
                  </a:cubicBezTo>
                  <a:cubicBezTo>
                    <a:pt x="2350" y="20165"/>
                    <a:pt x="2351" y="20165"/>
                    <a:pt x="2352" y="20165"/>
                  </a:cubicBezTo>
                  <a:cubicBezTo>
                    <a:pt x="2408" y="20156"/>
                    <a:pt x="2479" y="20148"/>
                    <a:pt x="2561" y="20150"/>
                  </a:cubicBezTo>
                  <a:cubicBezTo>
                    <a:pt x="2688" y="20153"/>
                    <a:pt x="2819" y="20141"/>
                    <a:pt x="2852" y="20124"/>
                  </a:cubicBezTo>
                  <a:cubicBezTo>
                    <a:pt x="2892" y="20104"/>
                    <a:pt x="2931" y="20110"/>
                    <a:pt x="2972" y="20140"/>
                  </a:cubicBezTo>
                  <a:cubicBezTo>
                    <a:pt x="2976" y="20142"/>
                    <a:pt x="2990" y="20145"/>
                    <a:pt x="2997" y="20147"/>
                  </a:cubicBezTo>
                  <a:cubicBezTo>
                    <a:pt x="4879" y="20114"/>
                    <a:pt x="9485" y="20099"/>
                    <a:pt x="10112" y="20137"/>
                  </a:cubicBezTo>
                  <a:cubicBezTo>
                    <a:pt x="10787" y="20178"/>
                    <a:pt x="13477" y="20106"/>
                    <a:pt x="13406" y="20048"/>
                  </a:cubicBezTo>
                  <a:cubicBezTo>
                    <a:pt x="13353" y="20005"/>
                    <a:pt x="10135" y="19964"/>
                    <a:pt x="7160" y="19951"/>
                  </a:cubicBezTo>
                  <a:cubicBezTo>
                    <a:pt x="7147" y="19951"/>
                    <a:pt x="7138" y="19951"/>
                    <a:pt x="7125" y="19951"/>
                  </a:cubicBezTo>
                  <a:cubicBezTo>
                    <a:pt x="7077" y="19951"/>
                    <a:pt x="7012" y="19951"/>
                    <a:pt x="6964" y="19951"/>
                  </a:cubicBezTo>
                  <a:cubicBezTo>
                    <a:pt x="6955" y="19951"/>
                    <a:pt x="6954" y="19951"/>
                    <a:pt x="6945" y="19951"/>
                  </a:cubicBezTo>
                  <a:cubicBezTo>
                    <a:pt x="6120" y="19953"/>
                    <a:pt x="5430" y="19959"/>
                    <a:pt x="5245" y="19966"/>
                  </a:cubicBezTo>
                  <a:cubicBezTo>
                    <a:pt x="5046" y="19974"/>
                    <a:pt x="4825" y="19976"/>
                    <a:pt x="4568" y="19974"/>
                  </a:cubicBezTo>
                  <a:cubicBezTo>
                    <a:pt x="4320" y="19972"/>
                    <a:pt x="4015" y="19963"/>
                    <a:pt x="3677" y="19951"/>
                  </a:cubicBezTo>
                  <a:cubicBezTo>
                    <a:pt x="3674" y="19951"/>
                    <a:pt x="3673" y="19951"/>
                    <a:pt x="3671" y="19951"/>
                  </a:cubicBezTo>
                  <a:close/>
                  <a:moveTo>
                    <a:pt x="15900" y="20706"/>
                  </a:moveTo>
                  <a:cubicBezTo>
                    <a:pt x="15778" y="20711"/>
                    <a:pt x="15622" y="20730"/>
                    <a:pt x="15556" y="20746"/>
                  </a:cubicBezTo>
                  <a:cubicBezTo>
                    <a:pt x="15402" y="20783"/>
                    <a:pt x="13483" y="20841"/>
                    <a:pt x="12679" y="20833"/>
                  </a:cubicBezTo>
                  <a:cubicBezTo>
                    <a:pt x="12345" y="20830"/>
                    <a:pt x="12035" y="20836"/>
                    <a:pt x="11990" y="20848"/>
                  </a:cubicBezTo>
                  <a:cubicBezTo>
                    <a:pt x="11945" y="20860"/>
                    <a:pt x="11525" y="20880"/>
                    <a:pt x="11058" y="20892"/>
                  </a:cubicBezTo>
                  <a:cubicBezTo>
                    <a:pt x="8713" y="20949"/>
                    <a:pt x="7658" y="20979"/>
                    <a:pt x="7290" y="21004"/>
                  </a:cubicBezTo>
                  <a:cubicBezTo>
                    <a:pt x="7155" y="21013"/>
                    <a:pt x="6769" y="21018"/>
                    <a:pt x="6329" y="21019"/>
                  </a:cubicBezTo>
                  <a:cubicBezTo>
                    <a:pt x="6142" y="21020"/>
                    <a:pt x="6019" y="21020"/>
                    <a:pt x="5814" y="21019"/>
                  </a:cubicBezTo>
                  <a:cubicBezTo>
                    <a:pt x="5796" y="21019"/>
                    <a:pt x="5781" y="21019"/>
                    <a:pt x="5763" y="21019"/>
                  </a:cubicBezTo>
                  <a:cubicBezTo>
                    <a:pt x="5329" y="21018"/>
                    <a:pt x="4896" y="21015"/>
                    <a:pt x="4549" y="21009"/>
                  </a:cubicBezTo>
                  <a:cubicBezTo>
                    <a:pt x="4253" y="21004"/>
                    <a:pt x="4030" y="20999"/>
                    <a:pt x="3949" y="20991"/>
                  </a:cubicBezTo>
                  <a:cubicBezTo>
                    <a:pt x="3848" y="20982"/>
                    <a:pt x="3432" y="20966"/>
                    <a:pt x="3023" y="20958"/>
                  </a:cubicBezTo>
                  <a:cubicBezTo>
                    <a:pt x="2614" y="20950"/>
                    <a:pt x="2258" y="20929"/>
                    <a:pt x="2232" y="20912"/>
                  </a:cubicBezTo>
                  <a:cubicBezTo>
                    <a:pt x="2207" y="20895"/>
                    <a:pt x="2045" y="20871"/>
                    <a:pt x="1872" y="20859"/>
                  </a:cubicBezTo>
                  <a:cubicBezTo>
                    <a:pt x="1729" y="20848"/>
                    <a:pt x="1652" y="20844"/>
                    <a:pt x="1610" y="20848"/>
                  </a:cubicBezTo>
                  <a:cubicBezTo>
                    <a:pt x="1606" y="20867"/>
                    <a:pt x="1631" y="20896"/>
                    <a:pt x="1689" y="20943"/>
                  </a:cubicBezTo>
                  <a:cubicBezTo>
                    <a:pt x="1801" y="21034"/>
                    <a:pt x="2623" y="21076"/>
                    <a:pt x="4710" y="21098"/>
                  </a:cubicBezTo>
                  <a:cubicBezTo>
                    <a:pt x="6539" y="21118"/>
                    <a:pt x="7360" y="21135"/>
                    <a:pt x="7679" y="21185"/>
                  </a:cubicBezTo>
                  <a:cubicBezTo>
                    <a:pt x="7679" y="21185"/>
                    <a:pt x="7684" y="21185"/>
                    <a:pt x="7685" y="21185"/>
                  </a:cubicBezTo>
                  <a:cubicBezTo>
                    <a:pt x="7739" y="21175"/>
                    <a:pt x="7910" y="21162"/>
                    <a:pt x="8187" y="21147"/>
                  </a:cubicBezTo>
                  <a:cubicBezTo>
                    <a:pt x="8428" y="21133"/>
                    <a:pt x="8749" y="21120"/>
                    <a:pt x="9085" y="21106"/>
                  </a:cubicBezTo>
                  <a:cubicBezTo>
                    <a:pt x="9093" y="21106"/>
                    <a:pt x="9100" y="21104"/>
                    <a:pt x="9107" y="21103"/>
                  </a:cubicBezTo>
                  <a:cubicBezTo>
                    <a:pt x="9880" y="21071"/>
                    <a:pt x="10790" y="21041"/>
                    <a:pt x="11402" y="21032"/>
                  </a:cubicBezTo>
                  <a:cubicBezTo>
                    <a:pt x="15008" y="20978"/>
                    <a:pt x="15997" y="20973"/>
                    <a:pt x="16036" y="21004"/>
                  </a:cubicBezTo>
                  <a:cubicBezTo>
                    <a:pt x="16054" y="21018"/>
                    <a:pt x="16075" y="21029"/>
                    <a:pt x="16096" y="21034"/>
                  </a:cubicBezTo>
                  <a:cubicBezTo>
                    <a:pt x="16117" y="21040"/>
                    <a:pt x="16137" y="21042"/>
                    <a:pt x="16156" y="21040"/>
                  </a:cubicBezTo>
                  <a:cubicBezTo>
                    <a:pt x="16162" y="21039"/>
                    <a:pt x="16166" y="21034"/>
                    <a:pt x="16172" y="21032"/>
                  </a:cubicBezTo>
                  <a:cubicBezTo>
                    <a:pt x="16184" y="21028"/>
                    <a:pt x="16199" y="21026"/>
                    <a:pt x="16207" y="21019"/>
                  </a:cubicBezTo>
                  <a:cubicBezTo>
                    <a:pt x="16219" y="21009"/>
                    <a:pt x="16226" y="20996"/>
                    <a:pt x="16226" y="20978"/>
                  </a:cubicBezTo>
                  <a:cubicBezTo>
                    <a:pt x="16226" y="20961"/>
                    <a:pt x="16219" y="20944"/>
                    <a:pt x="16210" y="20930"/>
                  </a:cubicBezTo>
                  <a:cubicBezTo>
                    <a:pt x="16201" y="20916"/>
                    <a:pt x="16189" y="20906"/>
                    <a:pt x="16175" y="20902"/>
                  </a:cubicBezTo>
                  <a:cubicBezTo>
                    <a:pt x="16148" y="20895"/>
                    <a:pt x="16125" y="20845"/>
                    <a:pt x="16125" y="20792"/>
                  </a:cubicBezTo>
                  <a:cubicBezTo>
                    <a:pt x="16124" y="20745"/>
                    <a:pt x="16124" y="20722"/>
                    <a:pt x="16096" y="20711"/>
                  </a:cubicBezTo>
                  <a:cubicBezTo>
                    <a:pt x="16068" y="20700"/>
                    <a:pt x="16011" y="20700"/>
                    <a:pt x="15900" y="20706"/>
                  </a:cubicBezTo>
                  <a:close/>
                  <a:moveTo>
                    <a:pt x="16181" y="21147"/>
                  </a:moveTo>
                  <a:cubicBezTo>
                    <a:pt x="16172" y="21148"/>
                    <a:pt x="16164" y="21150"/>
                    <a:pt x="16153" y="21152"/>
                  </a:cubicBezTo>
                  <a:cubicBezTo>
                    <a:pt x="16092" y="21164"/>
                    <a:pt x="15989" y="21204"/>
                    <a:pt x="15925" y="21241"/>
                  </a:cubicBezTo>
                  <a:cubicBezTo>
                    <a:pt x="15820" y="21302"/>
                    <a:pt x="15794" y="21305"/>
                    <a:pt x="15644" y="21269"/>
                  </a:cubicBezTo>
                  <a:cubicBezTo>
                    <a:pt x="15583" y="21254"/>
                    <a:pt x="15449" y="21246"/>
                    <a:pt x="15208" y="21241"/>
                  </a:cubicBezTo>
                  <a:cubicBezTo>
                    <a:pt x="14966" y="21236"/>
                    <a:pt x="14613" y="21235"/>
                    <a:pt x="14117" y="21238"/>
                  </a:cubicBezTo>
                  <a:cubicBezTo>
                    <a:pt x="13340" y="21244"/>
                    <a:pt x="12966" y="21248"/>
                    <a:pt x="12553" y="21249"/>
                  </a:cubicBezTo>
                  <a:cubicBezTo>
                    <a:pt x="12139" y="21249"/>
                    <a:pt x="11688" y="21246"/>
                    <a:pt x="10764" y="21241"/>
                  </a:cubicBezTo>
                  <a:cubicBezTo>
                    <a:pt x="9999" y="21237"/>
                    <a:pt x="9352" y="21245"/>
                    <a:pt x="9325" y="21259"/>
                  </a:cubicBezTo>
                  <a:cubicBezTo>
                    <a:pt x="9312" y="21266"/>
                    <a:pt x="9253" y="21276"/>
                    <a:pt x="9171" y="21284"/>
                  </a:cubicBezTo>
                  <a:cubicBezTo>
                    <a:pt x="9088" y="21293"/>
                    <a:pt x="8981" y="21301"/>
                    <a:pt x="8870" y="21307"/>
                  </a:cubicBezTo>
                  <a:cubicBezTo>
                    <a:pt x="8647" y="21320"/>
                    <a:pt x="8254" y="21345"/>
                    <a:pt x="7998" y="21363"/>
                  </a:cubicBezTo>
                  <a:cubicBezTo>
                    <a:pt x="7742" y="21381"/>
                    <a:pt x="7314" y="21404"/>
                    <a:pt x="7046" y="21417"/>
                  </a:cubicBezTo>
                  <a:cubicBezTo>
                    <a:pt x="6913" y="21423"/>
                    <a:pt x="6788" y="21431"/>
                    <a:pt x="6692" y="21440"/>
                  </a:cubicBezTo>
                  <a:cubicBezTo>
                    <a:pt x="6597" y="21448"/>
                    <a:pt x="6533" y="21459"/>
                    <a:pt x="6522" y="21465"/>
                  </a:cubicBezTo>
                  <a:cubicBezTo>
                    <a:pt x="6499" y="21479"/>
                    <a:pt x="6360" y="21477"/>
                    <a:pt x="6215" y="21463"/>
                  </a:cubicBezTo>
                  <a:cubicBezTo>
                    <a:pt x="6118" y="21453"/>
                    <a:pt x="5822" y="21446"/>
                    <a:pt x="5498" y="21442"/>
                  </a:cubicBezTo>
                  <a:cubicBezTo>
                    <a:pt x="5491" y="21442"/>
                    <a:pt x="5485" y="21440"/>
                    <a:pt x="5479" y="21440"/>
                  </a:cubicBezTo>
                  <a:cubicBezTo>
                    <a:pt x="5468" y="21440"/>
                    <a:pt x="5457" y="21440"/>
                    <a:pt x="5447" y="21440"/>
                  </a:cubicBezTo>
                  <a:cubicBezTo>
                    <a:pt x="5446" y="21440"/>
                    <a:pt x="5445" y="21440"/>
                    <a:pt x="5444" y="21440"/>
                  </a:cubicBezTo>
                  <a:cubicBezTo>
                    <a:pt x="5430" y="21440"/>
                    <a:pt x="5418" y="21442"/>
                    <a:pt x="5403" y="21442"/>
                  </a:cubicBezTo>
                  <a:cubicBezTo>
                    <a:pt x="3875" y="21449"/>
                    <a:pt x="3371" y="21475"/>
                    <a:pt x="3870" y="21521"/>
                  </a:cubicBezTo>
                  <a:cubicBezTo>
                    <a:pt x="4715" y="21600"/>
                    <a:pt x="7498" y="21548"/>
                    <a:pt x="8877" y="21430"/>
                  </a:cubicBezTo>
                  <a:cubicBezTo>
                    <a:pt x="9386" y="21386"/>
                    <a:pt x="11215" y="21358"/>
                    <a:pt x="12938" y="21366"/>
                  </a:cubicBezTo>
                  <a:lnTo>
                    <a:pt x="16071" y="21381"/>
                  </a:lnTo>
                  <a:lnTo>
                    <a:pt x="16178" y="21149"/>
                  </a:lnTo>
                  <a:cubicBezTo>
                    <a:pt x="16179" y="21148"/>
                    <a:pt x="16181" y="21147"/>
                    <a:pt x="16181" y="21147"/>
                  </a:cubicBezTo>
                  <a:close/>
                </a:path>
              </a:pathLst>
            </a:custGeom>
            <a:ln w="12700" cap="flat">
              <a:noFill/>
              <a:miter lim="400000"/>
            </a:ln>
            <a:effectLst/>
          </p:spPr>
        </p:pic>
      </p:grpSp>
      <p:sp>
        <p:nvSpPr>
          <p:cNvPr id="466" name="TextBox 17"/>
          <p:cNvSpPr txBox="1"/>
          <p:nvPr/>
        </p:nvSpPr>
        <p:spPr>
          <a:xfrm>
            <a:off x="7090208" y="4397524"/>
            <a:ext cx="1342442" cy="21559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800"/>
            </a:lvl1pPr>
          </a:lstStyle>
          <a:p>
            <a:pPr/>
            <a:r>
              <a:t>Annotation by Gunes Cevik</a:t>
            </a:r>
          </a:p>
        </p:txBody>
      </p:sp>
      <p:sp>
        <p:nvSpPr>
          <p:cNvPr id="467" name="Berat Kurar Barakat, Ahmad Droby, Majeed Kassis, and Jihad El-Sana…"/>
          <p:cNvSpPr txBox="1"/>
          <p:nvPr/>
        </p:nvSpPr>
        <p:spPr>
          <a:xfrm>
            <a:off x="2307" y="4425758"/>
            <a:ext cx="3616832" cy="345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0" sz="800">
                <a:solidFill>
                  <a:srgbClr val="222222"/>
                </a:solidFill>
                <a:latin typeface="+mj-lt"/>
                <a:ea typeface="+mj-ea"/>
                <a:cs typeface="+mj-cs"/>
                <a:sym typeface="Helvetica"/>
              </a:defRPr>
            </a:pPr>
            <a:r>
              <a:t>Berat Kurar Barakat, Ahmad Droby, Majeed Kassis, and Jihad El-Sana</a:t>
            </a:r>
          </a:p>
          <a:p>
            <a:pPr>
              <a:defRPr b="0" sz="800">
                <a:solidFill>
                  <a:srgbClr val="222222"/>
                </a:solidFill>
                <a:latin typeface="+mj-lt"/>
                <a:ea typeface="+mj-ea"/>
                <a:cs typeface="+mj-cs"/>
                <a:sym typeface="Helvetica"/>
              </a:defRPr>
            </a:pPr>
            <a:r>
              <a:t>2018 ICFHR International Conference on Frontiers in Handwriting Recognition</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1" name="Slide Number"/>
          <p:cNvSpPr txBox="1"/>
          <p:nvPr>
            <p:ph type="sldNum" sz="quarter" idx="2"/>
          </p:nvPr>
        </p:nvSpPr>
        <p:spPr>
          <a:xfrm>
            <a:off x="114545" y="4862613"/>
            <a:ext cx="210469"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475" name="Group 120"/>
          <p:cNvGrpSpPr/>
          <p:nvPr/>
        </p:nvGrpSpPr>
        <p:grpSpPr>
          <a:xfrm>
            <a:off x="2856127" y="523127"/>
            <a:ext cx="3431746" cy="722535"/>
            <a:chOff x="0" y="0"/>
            <a:chExt cx="3431744" cy="722533"/>
          </a:xfrm>
        </p:grpSpPr>
        <p:pic>
          <p:nvPicPr>
            <p:cNvPr id="472" name="Picture 135" descr="Picture 135"/>
            <p:cNvPicPr>
              <a:picLocks noChangeAspect="1"/>
            </p:cNvPicPr>
            <p:nvPr/>
          </p:nvPicPr>
          <p:blipFill>
            <a:blip r:embed="rId3">
              <a:extLst/>
            </a:blip>
            <a:stretch>
              <a:fillRect/>
            </a:stretch>
          </p:blipFill>
          <p:spPr>
            <a:xfrm>
              <a:off x="2338677" y="484"/>
              <a:ext cx="1093068" cy="722050"/>
            </a:xfrm>
            <a:prstGeom prst="rect">
              <a:avLst/>
            </a:prstGeom>
            <a:ln w="12700" cap="flat">
              <a:noFill/>
              <a:miter lim="400000"/>
            </a:ln>
            <a:effectLst/>
          </p:spPr>
        </p:pic>
        <p:pic>
          <p:nvPicPr>
            <p:cNvPr id="473" name="Picture 136" descr="Picture 136"/>
            <p:cNvPicPr>
              <a:picLocks noChangeAspect="1"/>
            </p:cNvPicPr>
            <p:nvPr/>
          </p:nvPicPr>
          <p:blipFill>
            <a:blip r:embed="rId4">
              <a:extLst/>
            </a:blip>
            <a:srcRect l="0" t="0" r="18273" b="0"/>
            <a:stretch>
              <a:fillRect/>
            </a:stretch>
          </p:blipFill>
          <p:spPr>
            <a:xfrm>
              <a:off x="1209117" y="484"/>
              <a:ext cx="1073180" cy="722050"/>
            </a:xfrm>
            <a:prstGeom prst="rect">
              <a:avLst/>
            </a:prstGeom>
            <a:ln w="12700" cap="flat">
              <a:noFill/>
              <a:miter lim="400000"/>
            </a:ln>
            <a:effectLst/>
          </p:spPr>
        </p:pic>
        <p:pic>
          <p:nvPicPr>
            <p:cNvPr id="474" name="Picture 137" descr="Picture 137"/>
            <p:cNvPicPr>
              <a:picLocks noChangeAspect="1"/>
            </p:cNvPicPr>
            <p:nvPr/>
          </p:nvPicPr>
          <p:blipFill>
            <a:blip r:embed="rId5">
              <a:extLst/>
            </a:blip>
            <a:stretch>
              <a:fillRect/>
            </a:stretch>
          </p:blipFill>
          <p:spPr>
            <a:xfrm>
              <a:off x="-1" y="0"/>
              <a:ext cx="1152737" cy="722534"/>
            </a:xfrm>
            <a:prstGeom prst="rect">
              <a:avLst/>
            </a:prstGeom>
            <a:ln w="12700" cap="flat">
              <a:noFill/>
              <a:miter lim="400000"/>
            </a:ln>
            <a:effectLst/>
          </p:spPr>
        </p:pic>
      </p:grpSp>
      <p:grpSp>
        <p:nvGrpSpPr>
          <p:cNvPr id="479" name="Group 121"/>
          <p:cNvGrpSpPr/>
          <p:nvPr/>
        </p:nvGrpSpPr>
        <p:grpSpPr>
          <a:xfrm>
            <a:off x="2856127" y="1591551"/>
            <a:ext cx="3431746" cy="715493"/>
            <a:chOff x="0" y="0"/>
            <a:chExt cx="3431744" cy="715492"/>
          </a:xfrm>
        </p:grpSpPr>
        <p:pic>
          <p:nvPicPr>
            <p:cNvPr id="476" name="Picture 132" descr="Picture 132"/>
            <p:cNvPicPr>
              <a:picLocks noChangeAspect="1"/>
            </p:cNvPicPr>
            <p:nvPr/>
          </p:nvPicPr>
          <p:blipFill>
            <a:blip r:embed="rId6">
              <a:extLst/>
            </a:blip>
            <a:srcRect l="0" t="0" r="9735" b="0"/>
            <a:stretch>
              <a:fillRect/>
            </a:stretch>
          </p:blipFill>
          <p:spPr>
            <a:xfrm>
              <a:off x="-1" y="0"/>
              <a:ext cx="1149113" cy="715493"/>
            </a:xfrm>
            <a:prstGeom prst="rect">
              <a:avLst/>
            </a:prstGeom>
            <a:ln w="12700" cap="flat">
              <a:noFill/>
              <a:miter lim="400000"/>
            </a:ln>
            <a:effectLst/>
          </p:spPr>
        </p:pic>
        <p:pic>
          <p:nvPicPr>
            <p:cNvPr id="477" name="Picture 133" descr="Picture 133"/>
            <p:cNvPicPr>
              <a:picLocks noChangeAspect="1"/>
            </p:cNvPicPr>
            <p:nvPr/>
          </p:nvPicPr>
          <p:blipFill>
            <a:blip r:embed="rId7">
              <a:extLst/>
            </a:blip>
            <a:srcRect l="0" t="0" r="11402" b="0"/>
            <a:stretch>
              <a:fillRect/>
            </a:stretch>
          </p:blipFill>
          <p:spPr>
            <a:xfrm>
              <a:off x="1200361" y="0"/>
              <a:ext cx="1098226" cy="715493"/>
            </a:xfrm>
            <a:prstGeom prst="rect">
              <a:avLst/>
            </a:prstGeom>
            <a:ln w="12700" cap="flat">
              <a:noFill/>
              <a:miter lim="400000"/>
            </a:ln>
            <a:effectLst/>
          </p:spPr>
        </p:pic>
        <p:pic>
          <p:nvPicPr>
            <p:cNvPr id="478" name="Picture 134" descr="Picture 134"/>
            <p:cNvPicPr>
              <a:picLocks noChangeAspect="1"/>
            </p:cNvPicPr>
            <p:nvPr/>
          </p:nvPicPr>
          <p:blipFill>
            <a:blip r:embed="rId8">
              <a:extLst/>
            </a:blip>
            <a:srcRect l="0" t="0" r="5299" b="0"/>
            <a:stretch>
              <a:fillRect/>
            </a:stretch>
          </p:blipFill>
          <p:spPr>
            <a:xfrm>
              <a:off x="2349836" y="0"/>
              <a:ext cx="1081909" cy="713850"/>
            </a:xfrm>
            <a:prstGeom prst="rect">
              <a:avLst/>
            </a:prstGeom>
            <a:ln w="12700" cap="flat">
              <a:noFill/>
              <a:miter lim="400000"/>
            </a:ln>
            <a:effectLst/>
          </p:spPr>
        </p:pic>
      </p:grpSp>
      <p:grpSp>
        <p:nvGrpSpPr>
          <p:cNvPr id="484" name="Group 122"/>
          <p:cNvGrpSpPr/>
          <p:nvPr/>
        </p:nvGrpSpPr>
        <p:grpSpPr>
          <a:xfrm>
            <a:off x="2856127" y="2648468"/>
            <a:ext cx="3431746" cy="723073"/>
            <a:chOff x="0" y="0"/>
            <a:chExt cx="3431744" cy="723071"/>
          </a:xfrm>
        </p:grpSpPr>
        <p:pic>
          <p:nvPicPr>
            <p:cNvPr id="480" name="Picture 128" descr="Picture 128"/>
            <p:cNvPicPr>
              <a:picLocks noChangeAspect="1"/>
            </p:cNvPicPr>
            <p:nvPr/>
          </p:nvPicPr>
          <p:blipFill>
            <a:blip r:embed="rId9">
              <a:extLst/>
            </a:blip>
            <a:srcRect l="0" t="0" r="25185" b="8687"/>
            <a:stretch>
              <a:fillRect/>
            </a:stretch>
          </p:blipFill>
          <p:spPr>
            <a:xfrm>
              <a:off x="-1" y="2180"/>
              <a:ext cx="850911" cy="720892"/>
            </a:xfrm>
            <a:prstGeom prst="rect">
              <a:avLst/>
            </a:prstGeom>
            <a:ln w="12700" cap="flat">
              <a:noFill/>
              <a:miter lim="400000"/>
            </a:ln>
            <a:effectLst/>
          </p:spPr>
        </p:pic>
        <p:pic>
          <p:nvPicPr>
            <p:cNvPr id="481" name="Picture 129" descr="Picture 129"/>
            <p:cNvPicPr>
              <a:picLocks noChangeAspect="1"/>
            </p:cNvPicPr>
            <p:nvPr/>
          </p:nvPicPr>
          <p:blipFill>
            <a:blip r:embed="rId10">
              <a:extLst/>
            </a:blip>
            <a:srcRect l="0" t="0" r="24735" b="0"/>
            <a:stretch>
              <a:fillRect/>
            </a:stretch>
          </p:blipFill>
          <p:spPr>
            <a:xfrm>
              <a:off x="902075" y="2180"/>
              <a:ext cx="834484" cy="720892"/>
            </a:xfrm>
            <a:prstGeom prst="rect">
              <a:avLst/>
            </a:prstGeom>
            <a:ln w="12700" cap="flat">
              <a:noFill/>
              <a:miter lim="400000"/>
            </a:ln>
            <a:effectLst/>
          </p:spPr>
        </p:pic>
        <p:pic>
          <p:nvPicPr>
            <p:cNvPr id="482" name="Picture 130" descr="Picture 130"/>
            <p:cNvPicPr>
              <a:picLocks noChangeAspect="1"/>
            </p:cNvPicPr>
            <p:nvPr/>
          </p:nvPicPr>
          <p:blipFill>
            <a:blip r:embed="rId11">
              <a:extLst/>
            </a:blip>
            <a:srcRect l="0" t="0" r="29775" b="22002"/>
            <a:stretch>
              <a:fillRect/>
            </a:stretch>
          </p:blipFill>
          <p:spPr>
            <a:xfrm>
              <a:off x="1787724" y="0"/>
              <a:ext cx="799888" cy="723072"/>
            </a:xfrm>
            <a:prstGeom prst="rect">
              <a:avLst/>
            </a:prstGeom>
            <a:ln w="12700" cap="flat">
              <a:noFill/>
              <a:miter lim="400000"/>
            </a:ln>
            <a:effectLst/>
          </p:spPr>
        </p:pic>
        <p:pic>
          <p:nvPicPr>
            <p:cNvPr id="483" name="Picture 131" descr="Picture 131"/>
            <p:cNvPicPr>
              <a:picLocks noChangeAspect="1"/>
            </p:cNvPicPr>
            <p:nvPr/>
          </p:nvPicPr>
          <p:blipFill>
            <a:blip r:embed="rId12">
              <a:extLst/>
            </a:blip>
            <a:srcRect l="0" t="0" r="23247" b="8092"/>
            <a:stretch>
              <a:fillRect/>
            </a:stretch>
          </p:blipFill>
          <p:spPr>
            <a:xfrm>
              <a:off x="2635408" y="0"/>
              <a:ext cx="796337" cy="723072"/>
            </a:xfrm>
            <a:prstGeom prst="rect">
              <a:avLst/>
            </a:prstGeom>
            <a:ln w="12700" cap="flat">
              <a:noFill/>
              <a:miter lim="400000"/>
            </a:ln>
            <a:effectLst/>
          </p:spPr>
        </p:pic>
      </p:grpSp>
      <p:grpSp>
        <p:nvGrpSpPr>
          <p:cNvPr id="489" name="Group 123"/>
          <p:cNvGrpSpPr/>
          <p:nvPr/>
        </p:nvGrpSpPr>
        <p:grpSpPr>
          <a:xfrm>
            <a:off x="2854978" y="3704521"/>
            <a:ext cx="3434044" cy="834966"/>
            <a:chOff x="0" y="0"/>
            <a:chExt cx="3434043" cy="834964"/>
          </a:xfrm>
        </p:grpSpPr>
        <p:pic>
          <p:nvPicPr>
            <p:cNvPr id="485" name="Picture 124" descr="Picture 124"/>
            <p:cNvPicPr>
              <a:picLocks noChangeAspect="1"/>
            </p:cNvPicPr>
            <p:nvPr/>
          </p:nvPicPr>
          <p:blipFill>
            <a:blip r:embed="rId13">
              <a:extLst/>
            </a:blip>
            <a:stretch>
              <a:fillRect/>
            </a:stretch>
          </p:blipFill>
          <p:spPr>
            <a:xfrm>
              <a:off x="0" y="-1"/>
              <a:ext cx="798793" cy="834966"/>
            </a:xfrm>
            <a:prstGeom prst="rect">
              <a:avLst/>
            </a:prstGeom>
            <a:ln w="12700" cap="flat">
              <a:noFill/>
              <a:miter lim="400000"/>
            </a:ln>
            <a:effectLst/>
          </p:spPr>
        </p:pic>
        <p:pic>
          <p:nvPicPr>
            <p:cNvPr id="486" name="Picture 125" descr="Picture 125"/>
            <p:cNvPicPr>
              <a:picLocks noChangeAspect="1"/>
            </p:cNvPicPr>
            <p:nvPr/>
          </p:nvPicPr>
          <p:blipFill>
            <a:blip r:embed="rId14">
              <a:extLst/>
            </a:blip>
            <a:stretch>
              <a:fillRect/>
            </a:stretch>
          </p:blipFill>
          <p:spPr>
            <a:xfrm>
              <a:off x="857216" y="-1"/>
              <a:ext cx="791185" cy="834966"/>
            </a:xfrm>
            <a:prstGeom prst="rect">
              <a:avLst/>
            </a:prstGeom>
            <a:ln w="12700" cap="flat">
              <a:noFill/>
              <a:miter lim="400000"/>
            </a:ln>
            <a:effectLst/>
          </p:spPr>
        </p:pic>
        <p:pic>
          <p:nvPicPr>
            <p:cNvPr id="487" name="Picture 126" descr="Picture 126"/>
            <p:cNvPicPr>
              <a:picLocks noChangeAspect="1"/>
            </p:cNvPicPr>
            <p:nvPr/>
          </p:nvPicPr>
          <p:blipFill>
            <a:blip r:embed="rId15">
              <a:extLst/>
            </a:blip>
            <a:stretch>
              <a:fillRect/>
            </a:stretch>
          </p:blipFill>
          <p:spPr>
            <a:xfrm>
              <a:off x="1706824" y="-1"/>
              <a:ext cx="831441" cy="834966"/>
            </a:xfrm>
            <a:prstGeom prst="rect">
              <a:avLst/>
            </a:prstGeom>
            <a:ln w="12700" cap="flat">
              <a:noFill/>
              <a:miter lim="400000"/>
            </a:ln>
            <a:effectLst/>
          </p:spPr>
        </p:pic>
        <p:pic>
          <p:nvPicPr>
            <p:cNvPr id="488" name="Picture 127" descr="Picture 127"/>
            <p:cNvPicPr>
              <a:picLocks noChangeAspect="1"/>
            </p:cNvPicPr>
            <p:nvPr/>
          </p:nvPicPr>
          <p:blipFill>
            <a:blip r:embed="rId16">
              <a:extLst/>
            </a:blip>
            <a:stretch>
              <a:fillRect/>
            </a:stretch>
          </p:blipFill>
          <p:spPr>
            <a:xfrm>
              <a:off x="2596687" y="0"/>
              <a:ext cx="837357" cy="834965"/>
            </a:xfrm>
            <a:prstGeom prst="rect">
              <a:avLst/>
            </a:prstGeom>
            <a:ln w="12700" cap="flat">
              <a:noFill/>
              <a:miter lim="400000"/>
            </a:ln>
            <a:effectLst/>
          </p:spPr>
        </p:pic>
      </p:grpSp>
      <p:sp>
        <p:nvSpPr>
          <p:cNvPr id="490" name="Oval 6"/>
          <p:cNvSpPr/>
          <p:nvPr/>
        </p:nvSpPr>
        <p:spPr>
          <a:xfrm>
            <a:off x="3242517" y="893580"/>
            <a:ext cx="308895" cy="287229"/>
          </a:xfrm>
          <a:prstGeom prst="ellipse">
            <a:avLst/>
          </a:prstGeom>
          <a:ln w="25400">
            <a:solidFill>
              <a:srgbClr val="FF0000"/>
            </a:solidFill>
          </a:ln>
        </p:spPr>
        <p:txBody>
          <a:bodyPr lIns="45719" rIns="45719" anchor="ctr"/>
          <a:lstStyle/>
          <a:p>
            <a:pPr algn="ctr" defTabSz="3306524">
              <a:defRPr b="0" sz="6400">
                <a:solidFill>
                  <a:srgbClr val="FFFFFF"/>
                </a:solidFill>
                <a:latin typeface="Times New Roman"/>
                <a:ea typeface="Times New Roman"/>
                <a:cs typeface="Times New Roman"/>
                <a:sym typeface="Times New Roman"/>
              </a:defRPr>
            </a:pPr>
          </a:p>
        </p:txBody>
      </p:sp>
      <p:sp>
        <p:nvSpPr>
          <p:cNvPr id="491" name="Oval 79"/>
          <p:cNvSpPr/>
          <p:nvPr/>
        </p:nvSpPr>
        <p:spPr>
          <a:xfrm>
            <a:off x="4738935" y="697268"/>
            <a:ext cx="185069" cy="459061"/>
          </a:xfrm>
          <a:prstGeom prst="ellipse">
            <a:avLst/>
          </a:prstGeom>
          <a:ln w="25400">
            <a:solidFill>
              <a:srgbClr val="FF0000"/>
            </a:solidFill>
          </a:ln>
        </p:spPr>
        <p:txBody>
          <a:bodyPr lIns="45719" rIns="45719" anchor="ctr"/>
          <a:lstStyle/>
          <a:p>
            <a:pPr algn="ctr" defTabSz="3306524">
              <a:defRPr b="0" sz="6400">
                <a:solidFill>
                  <a:srgbClr val="FFFFFF"/>
                </a:solidFill>
                <a:latin typeface="Times New Roman"/>
                <a:ea typeface="Times New Roman"/>
                <a:cs typeface="Times New Roman"/>
                <a:sym typeface="Times New Roman"/>
              </a:defRPr>
            </a:pPr>
          </a:p>
        </p:txBody>
      </p:sp>
      <p:sp>
        <p:nvSpPr>
          <p:cNvPr id="492" name="Oval 80"/>
          <p:cNvSpPr/>
          <p:nvPr/>
        </p:nvSpPr>
        <p:spPr>
          <a:xfrm rot="20195110">
            <a:off x="4050979" y="821174"/>
            <a:ext cx="505543" cy="211248"/>
          </a:xfrm>
          <a:prstGeom prst="ellipse">
            <a:avLst/>
          </a:prstGeom>
          <a:ln w="25400">
            <a:solidFill>
              <a:srgbClr val="FF0000"/>
            </a:solidFill>
          </a:ln>
        </p:spPr>
        <p:txBody>
          <a:bodyPr lIns="45719" rIns="45719" anchor="ctr"/>
          <a:lstStyle/>
          <a:p>
            <a:pPr algn="ctr" defTabSz="3306524">
              <a:defRPr b="0" sz="6400">
                <a:solidFill>
                  <a:srgbClr val="FFFFFF"/>
                </a:solidFill>
                <a:latin typeface="Times New Roman"/>
                <a:ea typeface="Times New Roman"/>
                <a:cs typeface="Times New Roman"/>
                <a:sym typeface="Times New Roman"/>
              </a:defRPr>
            </a:pPr>
          </a:p>
        </p:txBody>
      </p:sp>
      <p:sp>
        <p:nvSpPr>
          <p:cNvPr id="493" name="TextBox 4"/>
          <p:cNvSpPr txBox="1"/>
          <p:nvPr/>
        </p:nvSpPr>
        <p:spPr>
          <a:xfrm>
            <a:off x="2995845" y="285999"/>
            <a:ext cx="786791" cy="28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3306524">
              <a:defRPr sz="1300">
                <a:latin typeface="Trebuchet MS"/>
                <a:ea typeface="Trebuchet MS"/>
                <a:cs typeface="Trebuchet MS"/>
                <a:sym typeface="Trebuchet MS"/>
              </a:defRPr>
            </a:lvl1pPr>
          </a:lstStyle>
          <a:p>
            <a:pPr/>
            <a:r>
              <a:t>Touching</a:t>
            </a:r>
          </a:p>
        </p:txBody>
      </p:sp>
      <p:sp>
        <p:nvSpPr>
          <p:cNvPr id="494" name="TextBox 71"/>
          <p:cNvSpPr txBox="1"/>
          <p:nvPr/>
        </p:nvSpPr>
        <p:spPr>
          <a:xfrm>
            <a:off x="4051046" y="285999"/>
            <a:ext cx="1031297" cy="28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3306524">
              <a:defRPr sz="1300">
                <a:latin typeface="Trebuchet MS"/>
                <a:ea typeface="Trebuchet MS"/>
                <a:cs typeface="Trebuchet MS"/>
                <a:sym typeface="Trebuchet MS"/>
              </a:defRPr>
            </a:lvl1pPr>
          </a:lstStyle>
          <a:p>
            <a:pPr/>
            <a:r>
              <a:t>Overlapping</a:t>
            </a:r>
          </a:p>
        </p:txBody>
      </p:sp>
      <p:sp>
        <p:nvSpPr>
          <p:cNvPr id="495" name="TextBox 72"/>
          <p:cNvSpPr txBox="1"/>
          <p:nvPr/>
        </p:nvSpPr>
        <p:spPr>
          <a:xfrm>
            <a:off x="5395625" y="285999"/>
            <a:ext cx="785098" cy="28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3306524">
              <a:defRPr sz="1300">
                <a:latin typeface="Trebuchet MS"/>
                <a:ea typeface="Trebuchet MS"/>
                <a:cs typeface="Trebuchet MS"/>
                <a:sym typeface="Trebuchet MS"/>
              </a:defRPr>
            </a:lvl1pPr>
          </a:lstStyle>
          <a:p>
            <a:pPr/>
            <a:r>
              <a:t>Crowded</a:t>
            </a:r>
          </a:p>
        </p:txBody>
      </p:sp>
      <p:sp>
        <p:nvSpPr>
          <p:cNvPr id="496" name="TextBox 73"/>
          <p:cNvSpPr txBox="1"/>
          <p:nvPr/>
        </p:nvSpPr>
        <p:spPr>
          <a:xfrm>
            <a:off x="3957871" y="1349329"/>
            <a:ext cx="1125294" cy="28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3306524">
              <a:defRPr sz="1300">
                <a:latin typeface="Trebuchet MS"/>
                <a:ea typeface="Trebuchet MS"/>
                <a:cs typeface="Trebuchet MS"/>
                <a:sym typeface="Trebuchet MS"/>
              </a:defRPr>
            </a:lvl1pPr>
          </a:lstStyle>
          <a:p>
            <a:pPr/>
            <a:r>
              <a:t>Multi-skewed</a:t>
            </a:r>
          </a:p>
        </p:txBody>
      </p:sp>
      <p:sp>
        <p:nvSpPr>
          <p:cNvPr id="497" name="TextBox 74"/>
          <p:cNvSpPr txBox="1"/>
          <p:nvPr/>
        </p:nvSpPr>
        <p:spPr>
          <a:xfrm>
            <a:off x="3913176" y="2412659"/>
            <a:ext cx="1199944" cy="28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3306524">
              <a:defRPr sz="1300">
                <a:latin typeface="Trebuchet MS"/>
                <a:ea typeface="Trebuchet MS"/>
                <a:cs typeface="Trebuchet MS"/>
                <a:sym typeface="Trebuchet MS"/>
              </a:defRPr>
            </a:lvl1pPr>
          </a:lstStyle>
          <a:p>
            <a:pPr/>
            <a:r>
              <a:t>Multi-directed</a:t>
            </a:r>
          </a:p>
        </p:txBody>
      </p:sp>
      <p:sp>
        <p:nvSpPr>
          <p:cNvPr id="498" name="TextBox 75"/>
          <p:cNvSpPr txBox="1"/>
          <p:nvPr/>
        </p:nvSpPr>
        <p:spPr>
          <a:xfrm>
            <a:off x="4222227" y="3475988"/>
            <a:ext cx="651034" cy="281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3306524">
              <a:defRPr sz="1300">
                <a:latin typeface="Trebuchet MS"/>
                <a:ea typeface="Trebuchet MS"/>
                <a:cs typeface="Trebuchet MS"/>
                <a:sym typeface="Trebuchet MS"/>
              </a:defRPr>
            </a:lvl1pPr>
          </a:lstStyle>
          <a:p>
            <a:pPr/>
            <a:r>
              <a:t>Curved</a:t>
            </a:r>
          </a:p>
        </p:txBody>
      </p:sp>
      <p:sp>
        <p:nvSpPr>
          <p:cNvPr id="499" name="Oval 6"/>
          <p:cNvSpPr/>
          <p:nvPr/>
        </p:nvSpPr>
        <p:spPr>
          <a:xfrm>
            <a:off x="3661270" y="659865"/>
            <a:ext cx="185069" cy="225239"/>
          </a:xfrm>
          <a:prstGeom prst="ellipse">
            <a:avLst/>
          </a:prstGeom>
          <a:ln w="25400">
            <a:solidFill>
              <a:srgbClr val="FF0000"/>
            </a:solidFill>
          </a:ln>
        </p:spPr>
        <p:txBody>
          <a:bodyPr lIns="45719" rIns="45719" anchor="ctr"/>
          <a:lstStyle/>
          <a:p>
            <a:pPr algn="ctr" defTabSz="3306524">
              <a:defRPr b="0" sz="6400">
                <a:solidFill>
                  <a:srgbClr val="FFFFFF"/>
                </a:solidFill>
                <a:latin typeface="Times New Roman"/>
                <a:ea typeface="Times New Roman"/>
                <a:cs typeface="Times New Roman"/>
                <a:sym typeface="Times New Roman"/>
              </a:defRPr>
            </a:pP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3" name="Image" descr="Image"/>
          <p:cNvPicPr>
            <a:picLocks noChangeAspect="1"/>
          </p:cNvPicPr>
          <p:nvPr/>
        </p:nvPicPr>
        <p:blipFill>
          <a:blip r:embed="rId3">
            <a:extLst/>
          </a:blip>
          <a:srcRect l="0" t="1187" r="25" b="0"/>
          <a:stretch>
            <a:fillRect/>
          </a:stretch>
        </p:blipFill>
        <p:spPr>
          <a:xfrm>
            <a:off x="895680" y="378809"/>
            <a:ext cx="1826022" cy="4117753"/>
          </a:xfrm>
          <a:custGeom>
            <a:avLst/>
            <a:gdLst/>
            <a:ahLst/>
            <a:cxnLst>
              <a:cxn ang="0">
                <a:pos x="wd2" y="hd2"/>
              </a:cxn>
              <a:cxn ang="5400000">
                <a:pos x="wd2" y="hd2"/>
              </a:cxn>
              <a:cxn ang="10800000">
                <a:pos x="wd2" y="hd2"/>
              </a:cxn>
              <a:cxn ang="16200000">
                <a:pos x="wd2" y="hd2"/>
              </a:cxn>
            </a:cxnLst>
            <a:rect l="0" t="0" r="r" b="b"/>
            <a:pathLst>
              <a:path w="21600" h="21560" fill="norm" stroke="1" extrusionOk="0">
                <a:moveTo>
                  <a:pt x="21314" y="1"/>
                </a:moveTo>
                <a:cubicBezTo>
                  <a:pt x="21152" y="31"/>
                  <a:pt x="20340" y="164"/>
                  <a:pt x="19511" y="296"/>
                </a:cubicBezTo>
                <a:cubicBezTo>
                  <a:pt x="18682" y="429"/>
                  <a:pt x="16951" y="711"/>
                  <a:pt x="15661" y="924"/>
                </a:cubicBezTo>
                <a:cubicBezTo>
                  <a:pt x="12495" y="1447"/>
                  <a:pt x="10178" y="1828"/>
                  <a:pt x="7873" y="2202"/>
                </a:cubicBezTo>
                <a:cubicBezTo>
                  <a:pt x="6814" y="2374"/>
                  <a:pt x="5491" y="2590"/>
                  <a:pt x="4939" y="2684"/>
                </a:cubicBezTo>
                <a:cubicBezTo>
                  <a:pt x="4386" y="2778"/>
                  <a:pt x="3125" y="2984"/>
                  <a:pt x="2136" y="3141"/>
                </a:cubicBezTo>
                <a:lnTo>
                  <a:pt x="338" y="3426"/>
                </a:lnTo>
                <a:lnTo>
                  <a:pt x="338" y="3887"/>
                </a:lnTo>
                <a:cubicBezTo>
                  <a:pt x="337" y="4141"/>
                  <a:pt x="261" y="4369"/>
                  <a:pt x="169" y="4394"/>
                </a:cubicBezTo>
                <a:cubicBezTo>
                  <a:pt x="59" y="4424"/>
                  <a:pt x="0" y="7375"/>
                  <a:pt x="0" y="13001"/>
                </a:cubicBezTo>
                <a:lnTo>
                  <a:pt x="0" y="21560"/>
                </a:lnTo>
                <a:lnTo>
                  <a:pt x="385" y="21560"/>
                </a:lnTo>
                <a:cubicBezTo>
                  <a:pt x="598" y="21560"/>
                  <a:pt x="1069" y="21497"/>
                  <a:pt x="1432" y="21419"/>
                </a:cubicBezTo>
                <a:cubicBezTo>
                  <a:pt x="1795" y="21341"/>
                  <a:pt x="2584" y="21177"/>
                  <a:pt x="3183" y="21055"/>
                </a:cubicBezTo>
                <a:cubicBezTo>
                  <a:pt x="3782" y="20933"/>
                  <a:pt x="5099" y="20657"/>
                  <a:pt x="6112" y="20442"/>
                </a:cubicBezTo>
                <a:cubicBezTo>
                  <a:pt x="7126" y="20227"/>
                  <a:pt x="8823" y="19874"/>
                  <a:pt x="9882" y="19659"/>
                </a:cubicBezTo>
                <a:cubicBezTo>
                  <a:pt x="10942" y="19443"/>
                  <a:pt x="12485" y="19125"/>
                  <a:pt x="13314" y="18952"/>
                </a:cubicBezTo>
                <a:cubicBezTo>
                  <a:pt x="14976" y="18606"/>
                  <a:pt x="15930" y="18409"/>
                  <a:pt x="18675" y="17843"/>
                </a:cubicBezTo>
                <a:cubicBezTo>
                  <a:pt x="19689" y="17633"/>
                  <a:pt x="20631" y="17435"/>
                  <a:pt x="20769" y="17400"/>
                </a:cubicBezTo>
                <a:cubicBezTo>
                  <a:pt x="21091" y="17319"/>
                  <a:pt x="21226" y="16186"/>
                  <a:pt x="21253" y="13354"/>
                </a:cubicBezTo>
                <a:cubicBezTo>
                  <a:pt x="21264" y="12069"/>
                  <a:pt x="21336" y="11274"/>
                  <a:pt x="21440" y="11245"/>
                </a:cubicBezTo>
                <a:cubicBezTo>
                  <a:pt x="21539" y="11218"/>
                  <a:pt x="21589" y="9517"/>
                  <a:pt x="21600" y="6476"/>
                </a:cubicBezTo>
                <a:cubicBezTo>
                  <a:pt x="21589" y="643"/>
                  <a:pt x="21542" y="-40"/>
                  <a:pt x="21314" y="1"/>
                </a:cubicBezTo>
                <a:close/>
              </a:path>
            </a:pathLst>
          </a:custGeom>
          <a:ln w="12700">
            <a:miter lim="400000"/>
          </a:ln>
        </p:spPr>
      </p:pic>
      <p:grpSp>
        <p:nvGrpSpPr>
          <p:cNvPr id="506" name="Group"/>
          <p:cNvGrpSpPr/>
          <p:nvPr/>
        </p:nvGrpSpPr>
        <p:grpSpPr>
          <a:xfrm>
            <a:off x="2406253" y="1583503"/>
            <a:ext cx="4331494" cy="2206606"/>
            <a:chOff x="0" y="416"/>
            <a:chExt cx="4331493" cy="2206604"/>
          </a:xfrm>
        </p:grpSpPr>
        <p:pic>
          <p:nvPicPr>
            <p:cNvPr id="504" name="fcn.png" descr="fcn.png"/>
            <p:cNvPicPr>
              <a:picLocks noChangeAspect="1"/>
            </p:cNvPicPr>
            <p:nvPr/>
          </p:nvPicPr>
          <p:blipFill>
            <a:blip r:embed="rId4">
              <a:extLst/>
            </a:blip>
            <a:srcRect l="15875" t="13807" r="11616" b="12113"/>
            <a:stretch>
              <a:fillRect/>
            </a:stretch>
          </p:blipFill>
          <p:spPr>
            <a:xfrm>
              <a:off x="0" y="49210"/>
              <a:ext cx="4331494" cy="2157812"/>
            </a:xfrm>
            <a:custGeom>
              <a:avLst/>
              <a:gdLst/>
              <a:ahLst/>
              <a:cxnLst>
                <a:cxn ang="0">
                  <a:pos x="wd2" y="hd2"/>
                </a:cxn>
                <a:cxn ang="5400000">
                  <a:pos x="wd2" y="hd2"/>
                </a:cxn>
                <a:cxn ang="10800000">
                  <a:pos x="wd2" y="hd2"/>
                </a:cxn>
                <a:cxn ang="16200000">
                  <a:pos x="wd2" y="hd2"/>
                </a:cxn>
              </a:cxnLst>
              <a:rect l="0" t="0" r="r" b="b"/>
              <a:pathLst>
                <a:path w="21600" h="21529" fill="norm" stroke="1" extrusionOk="0">
                  <a:moveTo>
                    <a:pt x="12336" y="0"/>
                  </a:moveTo>
                  <a:cubicBezTo>
                    <a:pt x="12303" y="-1"/>
                    <a:pt x="12281" y="39"/>
                    <a:pt x="12257" y="119"/>
                  </a:cubicBezTo>
                  <a:cubicBezTo>
                    <a:pt x="12179" y="369"/>
                    <a:pt x="11975" y="367"/>
                    <a:pt x="11819" y="115"/>
                  </a:cubicBezTo>
                  <a:cubicBezTo>
                    <a:pt x="11705" y="-70"/>
                    <a:pt x="11695" y="-46"/>
                    <a:pt x="11695" y="428"/>
                  </a:cubicBezTo>
                  <a:lnTo>
                    <a:pt x="11695" y="947"/>
                  </a:lnTo>
                  <a:lnTo>
                    <a:pt x="12245" y="935"/>
                  </a:lnTo>
                  <a:cubicBezTo>
                    <a:pt x="12548" y="929"/>
                    <a:pt x="12833" y="863"/>
                    <a:pt x="12878" y="788"/>
                  </a:cubicBezTo>
                  <a:cubicBezTo>
                    <a:pt x="12931" y="701"/>
                    <a:pt x="12977" y="704"/>
                    <a:pt x="13007" y="800"/>
                  </a:cubicBezTo>
                  <a:cubicBezTo>
                    <a:pt x="13077" y="1027"/>
                    <a:pt x="13401" y="982"/>
                    <a:pt x="13401" y="745"/>
                  </a:cubicBezTo>
                  <a:cubicBezTo>
                    <a:pt x="13401" y="408"/>
                    <a:pt x="13549" y="331"/>
                    <a:pt x="13591" y="646"/>
                  </a:cubicBezTo>
                  <a:cubicBezTo>
                    <a:pt x="13622" y="888"/>
                    <a:pt x="13682" y="937"/>
                    <a:pt x="13941" y="927"/>
                  </a:cubicBezTo>
                  <a:cubicBezTo>
                    <a:pt x="14213" y="916"/>
                    <a:pt x="14254" y="871"/>
                    <a:pt x="14254" y="602"/>
                  </a:cubicBezTo>
                  <a:cubicBezTo>
                    <a:pt x="14254" y="302"/>
                    <a:pt x="14231" y="295"/>
                    <a:pt x="13454" y="309"/>
                  </a:cubicBezTo>
                  <a:cubicBezTo>
                    <a:pt x="12885" y="320"/>
                    <a:pt x="12604" y="268"/>
                    <a:pt x="12484" y="127"/>
                  </a:cubicBezTo>
                  <a:cubicBezTo>
                    <a:pt x="12414" y="44"/>
                    <a:pt x="12369" y="1"/>
                    <a:pt x="12336" y="0"/>
                  </a:cubicBezTo>
                  <a:close/>
                  <a:moveTo>
                    <a:pt x="11358" y="28"/>
                  </a:moveTo>
                  <a:cubicBezTo>
                    <a:pt x="11343" y="39"/>
                    <a:pt x="11325" y="64"/>
                    <a:pt x="11301" y="103"/>
                  </a:cubicBezTo>
                  <a:cubicBezTo>
                    <a:pt x="11180" y="303"/>
                    <a:pt x="9148" y="398"/>
                    <a:pt x="9088" y="206"/>
                  </a:cubicBezTo>
                  <a:cubicBezTo>
                    <a:pt x="9002" y="-71"/>
                    <a:pt x="8851" y="126"/>
                    <a:pt x="8851" y="515"/>
                  </a:cubicBezTo>
                  <a:lnTo>
                    <a:pt x="8851" y="931"/>
                  </a:lnTo>
                  <a:lnTo>
                    <a:pt x="9896" y="931"/>
                  </a:lnTo>
                  <a:cubicBezTo>
                    <a:pt x="10490" y="932"/>
                    <a:pt x="10979" y="873"/>
                    <a:pt x="11028" y="792"/>
                  </a:cubicBezTo>
                  <a:cubicBezTo>
                    <a:pt x="11085" y="697"/>
                    <a:pt x="11127" y="700"/>
                    <a:pt x="11158" y="800"/>
                  </a:cubicBezTo>
                  <a:cubicBezTo>
                    <a:pt x="11266" y="1149"/>
                    <a:pt x="11410" y="942"/>
                    <a:pt x="11410" y="436"/>
                  </a:cubicBezTo>
                  <a:cubicBezTo>
                    <a:pt x="11410" y="101"/>
                    <a:pt x="11402" y="-5"/>
                    <a:pt x="11358" y="28"/>
                  </a:cubicBezTo>
                  <a:close/>
                  <a:moveTo>
                    <a:pt x="21293" y="365"/>
                  </a:moveTo>
                  <a:lnTo>
                    <a:pt x="21089" y="408"/>
                  </a:lnTo>
                  <a:cubicBezTo>
                    <a:pt x="20931" y="443"/>
                    <a:pt x="20595" y="1069"/>
                    <a:pt x="19544" y="3287"/>
                  </a:cubicBezTo>
                  <a:cubicBezTo>
                    <a:pt x="18804" y="4846"/>
                    <a:pt x="18184" y="6111"/>
                    <a:pt x="18164" y="6098"/>
                  </a:cubicBezTo>
                  <a:cubicBezTo>
                    <a:pt x="18145" y="6085"/>
                    <a:pt x="18129" y="9485"/>
                    <a:pt x="18129" y="13649"/>
                  </a:cubicBezTo>
                  <a:cubicBezTo>
                    <a:pt x="18129" y="21151"/>
                    <a:pt x="18130" y="21216"/>
                    <a:pt x="18271" y="21141"/>
                  </a:cubicBezTo>
                  <a:cubicBezTo>
                    <a:pt x="18349" y="21099"/>
                    <a:pt x="18783" y="20306"/>
                    <a:pt x="19237" y="19375"/>
                  </a:cubicBezTo>
                  <a:cubicBezTo>
                    <a:pt x="19690" y="18444"/>
                    <a:pt x="20082" y="17724"/>
                    <a:pt x="20108" y="17775"/>
                  </a:cubicBezTo>
                  <a:cubicBezTo>
                    <a:pt x="20133" y="17826"/>
                    <a:pt x="20155" y="19115"/>
                    <a:pt x="20157" y="20642"/>
                  </a:cubicBezTo>
                  <a:lnTo>
                    <a:pt x="20159" y="21529"/>
                  </a:lnTo>
                  <a:lnTo>
                    <a:pt x="21070" y="21529"/>
                  </a:lnTo>
                  <a:cubicBezTo>
                    <a:pt x="21186" y="21313"/>
                    <a:pt x="21273" y="21174"/>
                    <a:pt x="21293" y="21185"/>
                  </a:cubicBezTo>
                  <a:cubicBezTo>
                    <a:pt x="21332" y="21204"/>
                    <a:pt x="21363" y="21134"/>
                    <a:pt x="21363" y="21026"/>
                  </a:cubicBezTo>
                  <a:cubicBezTo>
                    <a:pt x="21363" y="20993"/>
                    <a:pt x="21502" y="20671"/>
                    <a:pt x="21600" y="20432"/>
                  </a:cubicBezTo>
                  <a:lnTo>
                    <a:pt x="21600" y="1948"/>
                  </a:lnTo>
                  <a:cubicBezTo>
                    <a:pt x="21491" y="2159"/>
                    <a:pt x="21354" y="2427"/>
                    <a:pt x="21345" y="2416"/>
                  </a:cubicBezTo>
                  <a:cubicBezTo>
                    <a:pt x="21315" y="2380"/>
                    <a:pt x="21293" y="1905"/>
                    <a:pt x="21293" y="1358"/>
                  </a:cubicBezTo>
                  <a:lnTo>
                    <a:pt x="21293" y="365"/>
                  </a:lnTo>
                  <a:close/>
                  <a:moveTo>
                    <a:pt x="3206" y="380"/>
                  </a:moveTo>
                  <a:cubicBezTo>
                    <a:pt x="3080" y="380"/>
                    <a:pt x="2757" y="966"/>
                    <a:pt x="1938" y="2685"/>
                  </a:cubicBezTo>
                  <a:cubicBezTo>
                    <a:pt x="1333" y="3952"/>
                    <a:pt x="707" y="5283"/>
                    <a:pt x="544" y="5643"/>
                  </a:cubicBezTo>
                  <a:lnTo>
                    <a:pt x="247" y="6296"/>
                  </a:lnTo>
                  <a:lnTo>
                    <a:pt x="247" y="13606"/>
                  </a:lnTo>
                  <a:cubicBezTo>
                    <a:pt x="247" y="19325"/>
                    <a:pt x="267" y="20926"/>
                    <a:pt x="336" y="20975"/>
                  </a:cubicBezTo>
                  <a:cubicBezTo>
                    <a:pt x="434" y="21043"/>
                    <a:pt x="596" y="20960"/>
                    <a:pt x="716" y="20777"/>
                  </a:cubicBezTo>
                  <a:cubicBezTo>
                    <a:pt x="759" y="20711"/>
                    <a:pt x="821" y="20703"/>
                    <a:pt x="853" y="20761"/>
                  </a:cubicBezTo>
                  <a:cubicBezTo>
                    <a:pt x="885" y="20819"/>
                    <a:pt x="887" y="20787"/>
                    <a:pt x="859" y="20690"/>
                  </a:cubicBezTo>
                  <a:cubicBezTo>
                    <a:pt x="827" y="20577"/>
                    <a:pt x="1216" y="19651"/>
                    <a:pt x="1932" y="18140"/>
                  </a:cubicBezTo>
                  <a:cubicBezTo>
                    <a:pt x="2550" y="16833"/>
                    <a:pt x="3128" y="15609"/>
                    <a:pt x="3216" y="15419"/>
                  </a:cubicBezTo>
                  <a:lnTo>
                    <a:pt x="3376" y="15071"/>
                  </a:lnTo>
                  <a:lnTo>
                    <a:pt x="3376" y="7726"/>
                  </a:lnTo>
                  <a:lnTo>
                    <a:pt x="3376" y="380"/>
                  </a:lnTo>
                  <a:lnTo>
                    <a:pt x="3206" y="380"/>
                  </a:lnTo>
                  <a:close/>
                  <a:moveTo>
                    <a:pt x="0" y="1628"/>
                  </a:moveTo>
                  <a:lnTo>
                    <a:pt x="0" y="14964"/>
                  </a:lnTo>
                  <a:lnTo>
                    <a:pt x="16" y="14928"/>
                  </a:lnTo>
                  <a:lnTo>
                    <a:pt x="12" y="5880"/>
                  </a:lnTo>
                  <a:cubicBezTo>
                    <a:pt x="11" y="4222"/>
                    <a:pt x="5" y="2965"/>
                    <a:pt x="0" y="1628"/>
                  </a:cubicBezTo>
                  <a:close/>
                  <a:moveTo>
                    <a:pt x="5268" y="1723"/>
                  </a:moveTo>
                  <a:cubicBezTo>
                    <a:pt x="5244" y="1726"/>
                    <a:pt x="5216" y="1753"/>
                    <a:pt x="5181" y="1810"/>
                  </a:cubicBezTo>
                  <a:cubicBezTo>
                    <a:pt x="5104" y="1937"/>
                    <a:pt x="5099" y="2025"/>
                    <a:pt x="5162" y="2174"/>
                  </a:cubicBezTo>
                  <a:cubicBezTo>
                    <a:pt x="5218" y="2309"/>
                    <a:pt x="5270" y="2328"/>
                    <a:pt x="5330" y="2230"/>
                  </a:cubicBezTo>
                  <a:cubicBezTo>
                    <a:pt x="5386" y="2137"/>
                    <a:pt x="7614" y="2071"/>
                    <a:pt x="11700" y="2047"/>
                  </a:cubicBezTo>
                  <a:lnTo>
                    <a:pt x="17986" y="2012"/>
                  </a:lnTo>
                  <a:lnTo>
                    <a:pt x="11681" y="1976"/>
                  </a:lnTo>
                  <a:cubicBezTo>
                    <a:pt x="7377" y="1952"/>
                    <a:pt x="5361" y="1895"/>
                    <a:pt x="5330" y="1794"/>
                  </a:cubicBezTo>
                  <a:cubicBezTo>
                    <a:pt x="5314" y="1743"/>
                    <a:pt x="5293" y="1720"/>
                    <a:pt x="5268" y="1723"/>
                  </a:cubicBezTo>
                  <a:close/>
                  <a:moveTo>
                    <a:pt x="5929" y="5298"/>
                  </a:moveTo>
                  <a:cubicBezTo>
                    <a:pt x="5786" y="5239"/>
                    <a:pt x="5404" y="5900"/>
                    <a:pt x="4568" y="7638"/>
                  </a:cubicBezTo>
                  <a:lnTo>
                    <a:pt x="3592" y="9670"/>
                  </a:lnTo>
                  <a:lnTo>
                    <a:pt x="3590" y="14734"/>
                  </a:lnTo>
                  <a:lnTo>
                    <a:pt x="3588" y="19803"/>
                  </a:lnTo>
                  <a:lnTo>
                    <a:pt x="3964" y="19803"/>
                  </a:lnTo>
                  <a:cubicBezTo>
                    <a:pt x="4329" y="19803"/>
                    <a:pt x="4352" y="19781"/>
                    <a:pt x="4762" y="18955"/>
                  </a:cubicBezTo>
                  <a:cubicBezTo>
                    <a:pt x="5160" y="18153"/>
                    <a:pt x="5203" y="18104"/>
                    <a:pt x="5522" y="18104"/>
                  </a:cubicBezTo>
                  <a:cubicBezTo>
                    <a:pt x="5849" y="18104"/>
                    <a:pt x="5877" y="18068"/>
                    <a:pt x="6377" y="17039"/>
                  </a:cubicBezTo>
                  <a:cubicBezTo>
                    <a:pt x="6884" y="15994"/>
                    <a:pt x="6899" y="15978"/>
                    <a:pt x="7249" y="15978"/>
                  </a:cubicBezTo>
                  <a:cubicBezTo>
                    <a:pt x="7593" y="15977"/>
                    <a:pt x="7621" y="15943"/>
                    <a:pt x="8015" y="15126"/>
                  </a:cubicBezTo>
                  <a:lnTo>
                    <a:pt x="8427" y="14275"/>
                  </a:lnTo>
                  <a:lnTo>
                    <a:pt x="9114" y="14275"/>
                  </a:lnTo>
                  <a:cubicBezTo>
                    <a:pt x="9725" y="14275"/>
                    <a:pt x="9820" y="14241"/>
                    <a:pt x="9969" y="13962"/>
                  </a:cubicBezTo>
                  <a:lnTo>
                    <a:pt x="10135" y="13649"/>
                  </a:lnTo>
                  <a:lnTo>
                    <a:pt x="10177" y="13962"/>
                  </a:lnTo>
                  <a:cubicBezTo>
                    <a:pt x="10215" y="14258"/>
                    <a:pt x="10255" y="14275"/>
                    <a:pt x="10909" y="14275"/>
                  </a:cubicBezTo>
                  <a:cubicBezTo>
                    <a:pt x="11507" y="14275"/>
                    <a:pt x="11618" y="14236"/>
                    <a:pt x="11728" y="13994"/>
                  </a:cubicBezTo>
                  <a:cubicBezTo>
                    <a:pt x="11798" y="13840"/>
                    <a:pt x="11882" y="13750"/>
                    <a:pt x="11916" y="13792"/>
                  </a:cubicBezTo>
                  <a:cubicBezTo>
                    <a:pt x="11950" y="13834"/>
                    <a:pt x="11978" y="14344"/>
                    <a:pt x="11978" y="14928"/>
                  </a:cubicBezTo>
                  <a:lnTo>
                    <a:pt x="11978" y="15993"/>
                  </a:lnTo>
                  <a:lnTo>
                    <a:pt x="12743" y="15966"/>
                  </a:lnTo>
                  <a:lnTo>
                    <a:pt x="13507" y="15942"/>
                  </a:lnTo>
                  <a:lnTo>
                    <a:pt x="13519" y="16702"/>
                  </a:lnTo>
                  <a:cubicBezTo>
                    <a:pt x="13526" y="17121"/>
                    <a:pt x="13534" y="17608"/>
                    <a:pt x="13537" y="17783"/>
                  </a:cubicBezTo>
                  <a:cubicBezTo>
                    <a:pt x="13542" y="18086"/>
                    <a:pt x="13571" y="18104"/>
                    <a:pt x="14107" y="18104"/>
                  </a:cubicBezTo>
                  <a:cubicBezTo>
                    <a:pt x="14670" y="18104"/>
                    <a:pt x="14669" y="18102"/>
                    <a:pt x="14885" y="17581"/>
                  </a:cubicBezTo>
                  <a:cubicBezTo>
                    <a:pt x="15159" y="16918"/>
                    <a:pt x="15209" y="17110"/>
                    <a:pt x="15164" y="18670"/>
                  </a:cubicBezTo>
                  <a:lnTo>
                    <a:pt x="15130" y="19791"/>
                  </a:lnTo>
                  <a:lnTo>
                    <a:pt x="15457" y="19842"/>
                  </a:lnTo>
                  <a:cubicBezTo>
                    <a:pt x="15636" y="19871"/>
                    <a:pt x="15798" y="19907"/>
                    <a:pt x="15817" y="19921"/>
                  </a:cubicBezTo>
                  <a:cubicBezTo>
                    <a:pt x="15853" y="19948"/>
                    <a:pt x="17326" y="16951"/>
                    <a:pt x="17339" y="16825"/>
                  </a:cubicBezTo>
                  <a:cubicBezTo>
                    <a:pt x="17343" y="16784"/>
                    <a:pt x="17473" y="16473"/>
                    <a:pt x="17630" y="16136"/>
                  </a:cubicBezTo>
                  <a:lnTo>
                    <a:pt x="17915" y="15522"/>
                  </a:lnTo>
                  <a:lnTo>
                    <a:pt x="17951" y="10755"/>
                  </a:lnTo>
                  <a:cubicBezTo>
                    <a:pt x="17970" y="8131"/>
                    <a:pt x="17965" y="5854"/>
                    <a:pt x="17941" y="5698"/>
                  </a:cubicBezTo>
                  <a:cubicBezTo>
                    <a:pt x="17903" y="5457"/>
                    <a:pt x="17839" y="5418"/>
                    <a:pt x="17505" y="5433"/>
                  </a:cubicBezTo>
                  <a:cubicBezTo>
                    <a:pt x="17087" y="5452"/>
                    <a:pt x="17065" y="5481"/>
                    <a:pt x="16425" y="7009"/>
                  </a:cubicBezTo>
                  <a:cubicBezTo>
                    <a:pt x="16242" y="7446"/>
                    <a:pt x="16207" y="7472"/>
                    <a:pt x="15750" y="7472"/>
                  </a:cubicBezTo>
                  <a:lnTo>
                    <a:pt x="15267" y="7472"/>
                  </a:lnTo>
                  <a:lnTo>
                    <a:pt x="14760" y="8533"/>
                  </a:lnTo>
                  <a:lnTo>
                    <a:pt x="14254" y="9598"/>
                  </a:lnTo>
                  <a:lnTo>
                    <a:pt x="13701" y="9598"/>
                  </a:lnTo>
                  <a:lnTo>
                    <a:pt x="13147" y="9598"/>
                  </a:lnTo>
                  <a:lnTo>
                    <a:pt x="12738" y="10422"/>
                  </a:lnTo>
                  <a:lnTo>
                    <a:pt x="12326" y="11250"/>
                  </a:lnTo>
                  <a:lnTo>
                    <a:pt x="11530" y="11285"/>
                  </a:lnTo>
                  <a:cubicBezTo>
                    <a:pt x="10828" y="11315"/>
                    <a:pt x="10716" y="11354"/>
                    <a:pt x="10572" y="11622"/>
                  </a:cubicBezTo>
                  <a:lnTo>
                    <a:pt x="10408" y="11927"/>
                  </a:lnTo>
                  <a:lnTo>
                    <a:pt x="10369" y="11618"/>
                  </a:lnTo>
                  <a:cubicBezTo>
                    <a:pt x="10331" y="11329"/>
                    <a:pt x="10280" y="11303"/>
                    <a:pt x="9571" y="11266"/>
                  </a:cubicBezTo>
                  <a:lnTo>
                    <a:pt x="8815" y="11226"/>
                  </a:lnTo>
                  <a:lnTo>
                    <a:pt x="8793" y="10418"/>
                  </a:lnTo>
                  <a:lnTo>
                    <a:pt x="8771" y="9606"/>
                  </a:lnTo>
                  <a:lnTo>
                    <a:pt x="8190" y="9567"/>
                  </a:lnTo>
                  <a:lnTo>
                    <a:pt x="7606" y="9527"/>
                  </a:lnTo>
                  <a:lnTo>
                    <a:pt x="7594" y="9028"/>
                  </a:lnTo>
                  <a:cubicBezTo>
                    <a:pt x="7587" y="8755"/>
                    <a:pt x="7579" y="8292"/>
                    <a:pt x="7576" y="7995"/>
                  </a:cubicBezTo>
                  <a:lnTo>
                    <a:pt x="7570" y="7452"/>
                  </a:lnTo>
                  <a:lnTo>
                    <a:pt x="6984" y="7484"/>
                  </a:lnTo>
                  <a:lnTo>
                    <a:pt x="6396" y="7516"/>
                  </a:lnTo>
                  <a:lnTo>
                    <a:pt x="6377" y="6427"/>
                  </a:lnTo>
                  <a:cubicBezTo>
                    <a:pt x="6356" y="5365"/>
                    <a:pt x="6352" y="5343"/>
                    <a:pt x="6189" y="5425"/>
                  </a:cubicBezTo>
                  <a:cubicBezTo>
                    <a:pt x="6097" y="5471"/>
                    <a:pt x="6001" y="5445"/>
                    <a:pt x="5977" y="5366"/>
                  </a:cubicBezTo>
                  <a:cubicBezTo>
                    <a:pt x="5965" y="5329"/>
                    <a:pt x="5950" y="5307"/>
                    <a:pt x="5929" y="5298"/>
                  </a:cubicBezTo>
                  <a:close/>
                </a:path>
              </a:pathLst>
            </a:custGeom>
            <a:ln w="12700" cap="flat">
              <a:noFill/>
              <a:miter lim="400000"/>
            </a:ln>
            <a:effectLst/>
          </p:spPr>
        </p:pic>
        <p:sp>
          <p:nvSpPr>
            <p:cNvPr id="505" name="Rectangle"/>
            <p:cNvSpPr/>
            <p:nvPr/>
          </p:nvSpPr>
          <p:spPr>
            <a:xfrm>
              <a:off x="911479" y="416"/>
              <a:ext cx="2754258" cy="373916"/>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b="0" sz="1800">
                  <a:solidFill>
                    <a:srgbClr val="FFFFFF"/>
                  </a:solidFill>
                </a:defRPr>
              </a:pPr>
            </a:p>
          </p:txBody>
        </p:sp>
      </p:grpSp>
      <p:sp>
        <p:nvSpPr>
          <p:cNvPr id="507" name="Slide Number"/>
          <p:cNvSpPr txBox="1"/>
          <p:nvPr>
            <p:ph type="sldNum" sz="quarter" idx="2"/>
          </p:nvPr>
        </p:nvSpPr>
        <p:spPr>
          <a:xfrm>
            <a:off x="114545" y="4862613"/>
            <a:ext cx="210469"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08" name="Rectangle 8"/>
          <p:cNvSpPr txBox="1"/>
          <p:nvPr/>
        </p:nvSpPr>
        <p:spPr>
          <a:xfrm>
            <a:off x="4229418" y="1927845"/>
            <a:ext cx="685164" cy="431796"/>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900">
                <a:latin typeface="Calibri"/>
                <a:ea typeface="Calibri"/>
                <a:cs typeface="Calibri"/>
                <a:sym typeface="Calibri"/>
              </a:defRPr>
            </a:lvl1pPr>
          </a:lstStyle>
          <a:p>
            <a:pPr/>
            <a:r>
              <a:t>FCN</a:t>
            </a:r>
          </a:p>
        </p:txBody>
      </p:sp>
      <p:sp>
        <p:nvSpPr>
          <p:cNvPr id="509" name="TextBox 6"/>
          <p:cNvSpPr txBox="1"/>
          <p:nvPr/>
        </p:nvSpPr>
        <p:spPr>
          <a:xfrm rot="20392906">
            <a:off x="1337431" y="449172"/>
            <a:ext cx="476556"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Input</a:t>
            </a:r>
          </a:p>
        </p:txBody>
      </p:sp>
      <p:sp>
        <p:nvSpPr>
          <p:cNvPr id="510" name="TextBox 22"/>
          <p:cNvSpPr txBox="1"/>
          <p:nvPr/>
        </p:nvSpPr>
        <p:spPr>
          <a:xfrm>
            <a:off x="6274326" y="288619"/>
            <a:ext cx="1054927"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Ground truth</a:t>
            </a:r>
          </a:p>
        </p:txBody>
      </p:sp>
      <p:grpSp>
        <p:nvGrpSpPr>
          <p:cNvPr id="514" name="Group"/>
          <p:cNvGrpSpPr/>
          <p:nvPr/>
        </p:nvGrpSpPr>
        <p:grpSpPr>
          <a:xfrm>
            <a:off x="6247976" y="-66485"/>
            <a:ext cx="2692377" cy="4732085"/>
            <a:chOff x="0" y="0"/>
            <a:chExt cx="2692375" cy="4732084"/>
          </a:xfrm>
        </p:grpSpPr>
        <p:pic>
          <p:nvPicPr>
            <p:cNvPr id="511" name="Image" descr="Image"/>
            <p:cNvPicPr>
              <a:picLocks noChangeAspect="1"/>
            </p:cNvPicPr>
            <p:nvPr/>
          </p:nvPicPr>
          <p:blipFill>
            <a:blip r:embed="rId5">
              <a:extLst/>
            </a:blip>
            <a:srcRect l="0" t="0" r="0" b="0"/>
            <a:stretch>
              <a:fillRect/>
            </a:stretch>
          </p:blipFill>
          <p:spPr>
            <a:xfrm>
              <a:off x="176554" y="416722"/>
              <a:ext cx="2110130" cy="4117901"/>
            </a:xfrm>
            <a:prstGeom prst="rect">
              <a:avLst/>
            </a:prstGeom>
            <a:ln w="12700" cap="flat">
              <a:noFill/>
              <a:miter lim="400000"/>
            </a:ln>
            <a:effectLst/>
          </p:spPr>
        </p:pic>
        <p:sp>
          <p:nvSpPr>
            <p:cNvPr id="512" name="Triangle"/>
            <p:cNvSpPr/>
            <p:nvPr/>
          </p:nvSpPr>
          <p:spPr>
            <a:xfrm rot="5780528">
              <a:off x="691570" y="-489523"/>
              <a:ext cx="1309236" cy="256344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close/>
                </a:path>
              </a:pathLst>
            </a:custGeom>
            <a:solidFill>
              <a:srgbClr val="FFFFFF"/>
            </a:solidFill>
            <a:ln w="9525" cap="flat">
              <a:solidFill>
                <a:srgbClr val="FFFFFF"/>
              </a:solidFill>
              <a:prstDash val="solid"/>
              <a:round/>
            </a:ln>
            <a:effectLst/>
          </p:spPr>
          <p:txBody>
            <a:bodyPr wrap="square" lIns="45719" tIns="45719" rIns="45719" bIns="45719" numCol="1" anchor="ctr">
              <a:noAutofit/>
            </a:bodyPr>
            <a:lstStyle/>
            <a:p>
              <a:pPr algn="ctr">
                <a:defRPr b="0" sz="1800">
                  <a:solidFill>
                    <a:srgbClr val="FFFFFF"/>
                  </a:solidFill>
                </a:defRPr>
              </a:pPr>
            </a:p>
          </p:txBody>
        </p:sp>
        <p:sp>
          <p:nvSpPr>
            <p:cNvPr id="513" name="Triangle"/>
            <p:cNvSpPr/>
            <p:nvPr/>
          </p:nvSpPr>
          <p:spPr>
            <a:xfrm rot="16407235">
              <a:off x="959214" y="3064085"/>
              <a:ext cx="905787" cy="22936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close/>
                </a:path>
              </a:pathLst>
            </a:custGeom>
            <a:solidFill>
              <a:srgbClr val="FFFFFF"/>
            </a:solidFill>
            <a:ln w="9525" cap="flat">
              <a:solidFill>
                <a:srgbClr val="FFFFFF"/>
              </a:solidFill>
              <a:prstDash val="solid"/>
              <a:round/>
            </a:ln>
            <a:effectLst/>
          </p:spPr>
          <p:txBody>
            <a:bodyPr wrap="square" lIns="45719" tIns="45719" rIns="45719" bIns="45719" numCol="1" anchor="ctr">
              <a:noAutofit/>
            </a:bodyPr>
            <a:lstStyle/>
            <a:p>
              <a:pPr algn="ctr">
                <a:defRPr b="0" sz="1800">
                  <a:solidFill>
                    <a:srgbClr val="FFFFFF"/>
                  </a:solidFill>
                </a:defRPr>
              </a:pPr>
            </a:p>
          </p:txBody>
        </p:sp>
      </p:grpSp>
      <p:sp>
        <p:nvSpPr>
          <p:cNvPr id="515" name="TextBox 6"/>
          <p:cNvSpPr txBox="1"/>
          <p:nvPr/>
        </p:nvSpPr>
        <p:spPr>
          <a:xfrm rot="20280736">
            <a:off x="6617060" y="520234"/>
            <a:ext cx="1054927" cy="25794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a:latin typeface="Calibri"/>
                <a:ea typeface="Calibri"/>
                <a:cs typeface="Calibri"/>
                <a:sym typeface="Calibri"/>
              </a:defRPr>
            </a:lvl1pPr>
          </a:lstStyle>
          <a:p>
            <a:pPr/>
            <a:r>
              <a:t>Ground truth</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Slide Number Placeholder 22"/>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00" name="Title 1"/>
          <p:cNvSpPr txBox="1"/>
          <p:nvPr>
            <p:ph type="title"/>
          </p:nvPr>
        </p:nvSpPr>
        <p:spPr>
          <a:xfrm>
            <a:off x="190500" y="12700"/>
            <a:ext cx="7707863" cy="488024"/>
          </a:xfrm>
          <a:prstGeom prst="rect">
            <a:avLst/>
          </a:prstGeom>
        </p:spPr>
        <p:txBody>
          <a:bodyPr/>
          <a:lstStyle/>
          <a:p>
            <a:pPr/>
            <a:r>
              <a:t>Significance of the work</a:t>
            </a:r>
          </a:p>
        </p:txBody>
      </p:sp>
      <p:pic>
        <p:nvPicPr>
          <p:cNvPr id="201" name="Picture 2" descr="Picture 2"/>
          <p:cNvPicPr>
            <a:picLocks noChangeAspect="1"/>
          </p:cNvPicPr>
          <p:nvPr/>
        </p:nvPicPr>
        <p:blipFill>
          <a:blip r:embed="rId3">
            <a:extLst/>
          </a:blip>
          <a:stretch>
            <a:fillRect/>
          </a:stretch>
        </p:blipFill>
        <p:spPr>
          <a:xfrm>
            <a:off x="948776" y="899463"/>
            <a:ext cx="4964228" cy="3719233"/>
          </a:xfrm>
          <a:prstGeom prst="rect">
            <a:avLst/>
          </a:prstGeom>
          <a:ln w="12700">
            <a:miter lim="400000"/>
          </a:ln>
        </p:spPr>
      </p:pic>
      <p:sp>
        <p:nvSpPr>
          <p:cNvPr id="202" name="TextBox 18"/>
          <p:cNvSpPr txBox="1"/>
          <p:nvPr/>
        </p:nvSpPr>
        <p:spPr>
          <a:xfrm>
            <a:off x="6118928" y="2696854"/>
            <a:ext cx="2979353" cy="49202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latin typeface="Arial"/>
                <a:ea typeface="Arial"/>
                <a:cs typeface="Arial"/>
                <a:sym typeface="Arial"/>
              </a:defRPr>
            </a:lvl1pPr>
          </a:lstStyle>
          <a:p>
            <a:pPr/>
            <a:r>
              <a:t>So far British Library digitized over 30 million documents</a:t>
            </a:r>
          </a:p>
        </p:txBody>
      </p:sp>
      <p:sp>
        <p:nvSpPr>
          <p:cNvPr id="203" name="TextBox 17"/>
          <p:cNvSpPr txBox="1"/>
          <p:nvPr/>
        </p:nvSpPr>
        <p:spPr>
          <a:xfrm rot="16200000">
            <a:off x="-191373" y="3443201"/>
            <a:ext cx="1979473" cy="3424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800"/>
            </a:pPr>
            <a:r>
              <a:t>Retrieved from</a:t>
            </a:r>
          </a:p>
          <a:p>
            <a:pPr>
              <a:defRPr sz="800"/>
            </a:pPr>
            <a:r>
              <a:t>https://www.bl.uk/digitisation-services</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9"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20" name="Title 1"/>
          <p:cNvSpPr txBox="1"/>
          <p:nvPr>
            <p:ph type="title"/>
          </p:nvPr>
        </p:nvSpPr>
        <p:spPr>
          <a:xfrm>
            <a:off x="948776" y="324090"/>
            <a:ext cx="7707863" cy="416691"/>
          </a:xfrm>
          <a:prstGeom prst="rect">
            <a:avLst/>
          </a:prstGeom>
        </p:spPr>
        <p:txBody>
          <a:bodyPr/>
          <a:lstStyle/>
          <a:p>
            <a:pPr/>
            <a:r>
              <a:t>Training details for text line detection</a:t>
            </a:r>
          </a:p>
        </p:txBody>
      </p:sp>
      <p:sp>
        <p:nvSpPr>
          <p:cNvPr id="521" name="Content Placeholder 2"/>
          <p:cNvSpPr txBox="1"/>
          <p:nvPr>
            <p:ph type="body" idx="1"/>
          </p:nvPr>
        </p:nvSpPr>
        <p:spPr>
          <a:xfrm>
            <a:off x="948776" y="1114100"/>
            <a:ext cx="7055971" cy="2934108"/>
          </a:xfrm>
          <a:prstGeom prst="rect">
            <a:avLst/>
          </a:prstGeom>
        </p:spPr>
        <p:txBody>
          <a:bodyPr/>
          <a:lstStyle/>
          <a:p>
            <a:pPr>
              <a:buClr>
                <a:srgbClr val="006FA1"/>
              </a:buClr>
              <a:buSzPct val="100000"/>
              <a:buChar char="▪"/>
              <a:defRPr spc="0"/>
            </a:pPr>
            <a:r>
              <a:t>Dataset contains 30 historical handwritten document images</a:t>
            </a:r>
          </a:p>
          <a:p>
            <a:pPr>
              <a:buClr>
                <a:srgbClr val="006FA1"/>
              </a:buClr>
              <a:buSzPct val="100000"/>
              <a:buChar char="▪"/>
              <a:defRPr spc="0"/>
            </a:pPr>
            <a:r>
              <a:t>6-fold cross validation</a:t>
            </a:r>
          </a:p>
          <a:p>
            <a:pPr>
              <a:buClr>
                <a:srgbClr val="006FA1"/>
              </a:buClr>
              <a:buSzPct val="100000"/>
              <a:buChar char="▪"/>
              <a:defRPr spc="0"/>
            </a:pPr>
            <a:r>
              <a:t>Each fold is split into train, validation and test sets</a:t>
            </a:r>
          </a:p>
          <a:p>
            <a:pPr>
              <a:buClr>
                <a:srgbClr val="006FA1"/>
              </a:buClr>
              <a:buSzPct val="100000"/>
              <a:buChar char="▪"/>
              <a:defRPr spc="0"/>
            </a:pPr>
            <a:r>
              <a:t>50.000 random patches for training</a:t>
            </a:r>
          </a:p>
          <a:p>
            <a:pPr>
              <a:buClr>
                <a:srgbClr val="006FA1"/>
              </a:buClr>
              <a:buSzPct val="100000"/>
              <a:buChar char="▪"/>
              <a:defRPr spc="0"/>
            </a:pPr>
            <a:r>
              <a:t>6.000 random patches for validation</a:t>
            </a:r>
          </a:p>
          <a:p>
            <a:pPr>
              <a:buClr>
                <a:srgbClr val="006FA1"/>
              </a:buClr>
              <a:buSzPct val="100000"/>
              <a:buChar char="▪"/>
              <a:defRPr spc="0"/>
            </a:pPr>
            <a:r>
              <a:t>In each fold the model with the least validation loss is used for testing.</a:t>
            </a:r>
          </a:p>
          <a:p>
            <a:pPr>
              <a:buClr>
                <a:srgbClr val="006FA1"/>
              </a:buClr>
              <a:buSzPct val="100000"/>
              <a:buChar char="▪"/>
              <a:defRPr spc="0"/>
            </a:pPr>
            <a:r>
              <a:t>The network achieved an average validation accuracy of 88%.</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5"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26" name="Title 1"/>
          <p:cNvSpPr txBox="1"/>
          <p:nvPr>
            <p:ph type="title"/>
          </p:nvPr>
        </p:nvSpPr>
        <p:spPr>
          <a:xfrm>
            <a:off x="948776" y="324090"/>
            <a:ext cx="7707863" cy="416691"/>
          </a:xfrm>
          <a:prstGeom prst="rect">
            <a:avLst/>
          </a:prstGeom>
        </p:spPr>
        <p:txBody>
          <a:bodyPr/>
          <a:lstStyle/>
          <a:p>
            <a:pPr/>
            <a:r>
              <a:t>Sanity check</a:t>
            </a:r>
          </a:p>
        </p:txBody>
      </p:sp>
      <p:pic>
        <p:nvPicPr>
          <p:cNvPr id="527" name="Picture 3" descr="Picture 3"/>
          <p:cNvPicPr>
            <a:picLocks noChangeAspect="1"/>
          </p:cNvPicPr>
          <p:nvPr/>
        </p:nvPicPr>
        <p:blipFill>
          <a:blip r:embed="rId3">
            <a:extLst/>
          </a:blip>
          <a:srcRect l="40886" t="32396" r="5063" b="21899"/>
          <a:stretch>
            <a:fillRect/>
          </a:stretch>
        </p:blipFill>
        <p:spPr>
          <a:xfrm>
            <a:off x="2094406" y="1103588"/>
            <a:ext cx="4942391" cy="2349662"/>
          </a:xfrm>
          <a:prstGeom prst="rect">
            <a:avLst/>
          </a:prstGeom>
          <a:ln w="12700">
            <a:miter lim="400000"/>
          </a:ln>
        </p:spPr>
      </p:pic>
      <p:sp>
        <p:nvSpPr>
          <p:cNvPr id="528" name="TextBox 5"/>
          <p:cNvSpPr txBox="1"/>
          <p:nvPr/>
        </p:nvSpPr>
        <p:spPr>
          <a:xfrm>
            <a:off x="1770961" y="3453249"/>
            <a:ext cx="5602078" cy="3268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1600"/>
            </a:lvl1pPr>
          </a:lstStyle>
          <a:p>
            <a:pPr/>
            <a:r>
              <a:t>Visualization of the filters in the first convolutional layer</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2"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33" name="Picture 151" descr="Picture 151"/>
          <p:cNvPicPr>
            <a:picLocks noChangeAspect="1"/>
          </p:cNvPicPr>
          <p:nvPr/>
        </p:nvPicPr>
        <p:blipFill>
          <a:blip r:embed="rId3">
            <a:extLst/>
          </a:blip>
          <a:srcRect l="2583" t="9613" r="2622" b="9501"/>
          <a:stretch>
            <a:fillRect/>
          </a:stretch>
        </p:blipFill>
        <p:spPr>
          <a:xfrm>
            <a:off x="700974" y="3616793"/>
            <a:ext cx="3954668" cy="1025695"/>
          </a:xfrm>
          <a:prstGeom prst="rect">
            <a:avLst/>
          </a:prstGeom>
          <a:ln w="12700">
            <a:miter lim="400000"/>
          </a:ln>
        </p:spPr>
      </p:pic>
      <p:pic>
        <p:nvPicPr>
          <p:cNvPr id="534" name="Picture 152" descr="Picture 152"/>
          <p:cNvPicPr>
            <a:picLocks noChangeAspect="1"/>
          </p:cNvPicPr>
          <p:nvPr/>
        </p:nvPicPr>
        <p:blipFill>
          <a:blip r:embed="rId4">
            <a:extLst/>
          </a:blip>
          <a:srcRect l="4818" t="9388" r="4785" b="15727"/>
          <a:stretch>
            <a:fillRect/>
          </a:stretch>
        </p:blipFill>
        <p:spPr>
          <a:xfrm>
            <a:off x="700974" y="1011781"/>
            <a:ext cx="3954668" cy="995761"/>
          </a:xfrm>
          <a:prstGeom prst="rect">
            <a:avLst/>
          </a:prstGeom>
          <a:ln w="12700">
            <a:miter lim="400000"/>
          </a:ln>
        </p:spPr>
      </p:pic>
      <p:grpSp>
        <p:nvGrpSpPr>
          <p:cNvPr id="544" name="Group"/>
          <p:cNvGrpSpPr/>
          <p:nvPr/>
        </p:nvGrpSpPr>
        <p:grpSpPr>
          <a:xfrm>
            <a:off x="701103" y="2299320"/>
            <a:ext cx="3954603" cy="1025695"/>
            <a:chOff x="0" y="0"/>
            <a:chExt cx="3954602" cy="1025693"/>
          </a:xfrm>
        </p:grpSpPr>
        <p:pic>
          <p:nvPicPr>
            <p:cNvPr id="535" name="Picture 153" descr="Picture 153"/>
            <p:cNvPicPr>
              <a:picLocks noChangeAspect="1"/>
            </p:cNvPicPr>
            <p:nvPr/>
          </p:nvPicPr>
          <p:blipFill>
            <a:blip r:embed="rId5">
              <a:extLst/>
            </a:blip>
            <a:srcRect l="3855" t="10293" r="5274" b="15461"/>
            <a:stretch>
              <a:fillRect/>
            </a:stretch>
          </p:blipFill>
          <p:spPr>
            <a:xfrm>
              <a:off x="0" y="0"/>
              <a:ext cx="3954603" cy="1025694"/>
            </a:xfrm>
            <a:prstGeom prst="rect">
              <a:avLst/>
            </a:prstGeom>
            <a:ln w="12700" cap="flat">
              <a:noFill/>
              <a:miter lim="400000"/>
            </a:ln>
            <a:effectLst/>
          </p:spPr>
        </p:pic>
        <p:sp>
          <p:nvSpPr>
            <p:cNvPr id="536" name="Straight Arrow Connector 154"/>
            <p:cNvSpPr/>
            <p:nvPr/>
          </p:nvSpPr>
          <p:spPr>
            <a:xfrm>
              <a:off x="601627" y="97879"/>
              <a:ext cx="465827" cy="1"/>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37" name="Straight Arrow Connector 155"/>
            <p:cNvSpPr/>
            <p:nvPr/>
          </p:nvSpPr>
          <p:spPr>
            <a:xfrm>
              <a:off x="2299950" y="595432"/>
              <a:ext cx="494941" cy="24470"/>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38" name="Straight Arrow Connector 156"/>
            <p:cNvSpPr/>
            <p:nvPr/>
          </p:nvSpPr>
          <p:spPr>
            <a:xfrm>
              <a:off x="1358594" y="562806"/>
              <a:ext cx="349370" cy="1"/>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39" name="Straight Arrow Connector 157"/>
            <p:cNvSpPr/>
            <p:nvPr/>
          </p:nvSpPr>
          <p:spPr>
            <a:xfrm>
              <a:off x="1416822" y="114192"/>
              <a:ext cx="203799" cy="40784"/>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40" name="Straight Arrow Connector 158"/>
            <p:cNvSpPr/>
            <p:nvPr/>
          </p:nvSpPr>
          <p:spPr>
            <a:xfrm>
              <a:off x="1977269" y="187601"/>
              <a:ext cx="254749" cy="1"/>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41" name="Straight Arrow Connector 159"/>
            <p:cNvSpPr/>
            <p:nvPr/>
          </p:nvSpPr>
          <p:spPr>
            <a:xfrm>
              <a:off x="2615353" y="187601"/>
              <a:ext cx="298421" cy="1"/>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42" name="Straight Arrow Connector 160"/>
            <p:cNvSpPr/>
            <p:nvPr/>
          </p:nvSpPr>
          <p:spPr>
            <a:xfrm flipV="1">
              <a:off x="3610085" y="537317"/>
              <a:ext cx="344518" cy="107056"/>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sp>
          <p:nvSpPr>
            <p:cNvPr id="543" name="Straight Arrow Connector 161"/>
            <p:cNvSpPr/>
            <p:nvPr/>
          </p:nvSpPr>
          <p:spPr>
            <a:xfrm flipV="1">
              <a:off x="3056917" y="734095"/>
              <a:ext cx="203799" cy="130507"/>
            </a:xfrm>
            <a:prstGeom prst="line">
              <a:avLst/>
            </a:prstGeom>
            <a:noFill/>
            <a:ln w="38100" cap="flat">
              <a:solidFill>
                <a:srgbClr val="00B0F0"/>
              </a:solidFill>
              <a:prstDash val="solid"/>
              <a:round/>
              <a:tailEnd type="triangle" w="med" len="med"/>
            </a:ln>
            <a:effectLst/>
          </p:spPr>
          <p:txBody>
            <a:bodyPr wrap="square" lIns="45719" tIns="45719" rIns="45719" bIns="45719" numCol="1" anchor="t">
              <a:noAutofit/>
            </a:bodyPr>
            <a:lstStyle/>
            <a:p>
              <a:pPr defTabSz="3306524">
                <a:defRPr b="0" sz="6400">
                  <a:solidFill>
                    <a:srgbClr val="000000"/>
                  </a:solidFill>
                  <a:latin typeface="Times New Roman"/>
                  <a:ea typeface="Times New Roman"/>
                  <a:cs typeface="Times New Roman"/>
                  <a:sym typeface="Times New Roman"/>
                </a:defRPr>
              </a:pPr>
            </a:p>
          </p:txBody>
        </p:sp>
      </p:grpSp>
      <p:sp>
        <p:nvSpPr>
          <p:cNvPr id="545" name="TextBox 5"/>
          <p:cNvSpPr txBox="1"/>
          <p:nvPr/>
        </p:nvSpPr>
        <p:spPr>
          <a:xfrm>
            <a:off x="686676" y="729451"/>
            <a:ext cx="2806268" cy="3021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Disconnected blob lines</a:t>
            </a:r>
          </a:p>
        </p:txBody>
      </p:sp>
      <p:sp>
        <p:nvSpPr>
          <p:cNvPr id="546" name="Title 1"/>
          <p:cNvSpPr txBox="1"/>
          <p:nvPr>
            <p:ph type="title"/>
          </p:nvPr>
        </p:nvSpPr>
        <p:spPr>
          <a:xfrm>
            <a:off x="718068" y="180734"/>
            <a:ext cx="7707864" cy="416690"/>
          </a:xfrm>
          <a:prstGeom prst="rect">
            <a:avLst/>
          </a:prstGeom>
        </p:spPr>
        <p:txBody>
          <a:bodyPr/>
          <a:lstStyle/>
          <a:p>
            <a:pPr/>
            <a:r>
              <a:t>Postprocessing</a:t>
            </a:r>
          </a:p>
        </p:txBody>
      </p:sp>
      <p:sp>
        <p:nvSpPr>
          <p:cNvPr id="547" name="TextBox 5"/>
          <p:cNvSpPr txBox="1"/>
          <p:nvPr/>
        </p:nvSpPr>
        <p:spPr>
          <a:xfrm>
            <a:off x="686676" y="2049888"/>
            <a:ext cx="3559181" cy="3021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Fitted ellipses and their direction vectors</a:t>
            </a:r>
          </a:p>
        </p:txBody>
      </p:sp>
      <p:sp>
        <p:nvSpPr>
          <p:cNvPr id="548" name="TextBox 5"/>
          <p:cNvSpPr txBox="1"/>
          <p:nvPr/>
        </p:nvSpPr>
        <p:spPr>
          <a:xfrm>
            <a:off x="711870" y="3370324"/>
            <a:ext cx="3711993" cy="3021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Directional dilation using a narrow kernel</a:t>
            </a:r>
          </a:p>
        </p:txBody>
      </p:sp>
      <p:sp>
        <p:nvSpPr>
          <p:cNvPr id="549" name="Equation"/>
          <p:cNvSpPr txBox="1"/>
          <p:nvPr/>
        </p:nvSpPr>
        <p:spPr>
          <a:xfrm>
            <a:off x="5414831" y="2145420"/>
            <a:ext cx="2903918" cy="295414"/>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sSub>
                    <m:e>
                      <m:r>
                        <a:rPr xmlns:a="http://schemas.openxmlformats.org/drawingml/2006/main" sz="1800" i="1">
                          <a:solidFill>
                            <a:srgbClr val="000000"/>
                          </a:solidFill>
                          <a:latin typeface="Cambria Math" panose="02040503050406030204" pitchFamily="18" charset="0"/>
                        </a:rPr>
                        <m:t>B</m:t>
                      </m:r>
                    </m:e>
                    <m:sub>
                      <m:r>
                        <a:rPr xmlns:a="http://schemas.openxmlformats.org/drawingml/2006/main" sz="1800" i="1">
                          <a:solidFill>
                            <a:srgbClr val="000000"/>
                          </a:solidFill>
                          <a:latin typeface="Cambria Math" panose="02040503050406030204" pitchFamily="18" charset="0"/>
                        </a:rPr>
                        <m:t>j</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c</m:t>
                      </m:r>
                    </m:e>
                    <m:sub>
                      <m:r>
                        <a:rPr xmlns:a="http://schemas.openxmlformats.org/drawingml/2006/main" sz="1800" i="1">
                          <a:solidFill>
                            <a:srgbClr val="000000"/>
                          </a:solidFill>
                          <a:latin typeface="Cambria Math" panose="02040503050406030204" pitchFamily="18" charset="0"/>
                        </a:rPr>
                        <m:t>i</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α</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c</m:t>
                      </m:r>
                    </m:e>
                    <m:sub>
                      <m:r>
                        <a:rPr xmlns:a="http://schemas.openxmlformats.org/drawingml/2006/main" sz="1800" i="1">
                          <a:solidFill>
                            <a:srgbClr val="000000"/>
                          </a:solidFill>
                          <a:latin typeface="Cambria Math" panose="02040503050406030204" pitchFamily="18" charset="0"/>
                        </a:rPr>
                        <m:t>i</m:t>
                      </m:r>
                    </m:sub>
                  </m:sSub>
                  <m:sSup>
                    <m:e>
                      <m:r>
                        <a:rPr xmlns:a="http://schemas.openxmlformats.org/drawingml/2006/main" sz="1800" i="1">
                          <a:solidFill>
                            <a:srgbClr val="000000"/>
                          </a:solidFill>
                          <a:latin typeface="Cambria Math" panose="02040503050406030204" pitchFamily="18" charset="0"/>
                        </a:rPr>
                        <m:t>)</m:t>
                      </m:r>
                    </m:e>
                    <m:sup>
                      <m:r>
                        <a:rPr xmlns:a="http://schemas.openxmlformats.org/drawingml/2006/main" sz="1800" i="1">
                          <a:solidFill>
                            <a:srgbClr val="000000"/>
                          </a:solidFill>
                          <a:latin typeface="Cambria Math" panose="02040503050406030204" pitchFamily="18" charset="0"/>
                        </a:rPr>
                        <m:t>2</m:t>
                      </m:r>
                    </m:sup>
                  </m:sSup>
                  <m:r>
                    <a:rPr xmlns:a="http://schemas.openxmlformats.org/drawingml/2006/main" sz="1800" i="1">
                      <a:solidFill>
                        <a:srgbClr val="000000"/>
                      </a:solidFill>
                      <a:latin typeface="Cambria Math" panose="02040503050406030204" pitchFamily="18" charset="0"/>
                    </a:rPr>
                    <m:t>|</m:t>
                  </m:r>
                  <m:sSubSup>
                    <m:e>
                      <m:r>
                        <a:rPr xmlns:a="http://schemas.openxmlformats.org/drawingml/2006/main" sz="1800" i="1">
                          <a:solidFill>
                            <a:srgbClr val="000000"/>
                          </a:solidFill>
                          <a:latin typeface="Cambria Math" panose="02040503050406030204" pitchFamily="18" charset="0"/>
                        </a:rPr>
                        <m:t>v</m:t>
                      </m:r>
                    </m:e>
                    <m:sub>
                      <m:r>
                        <a:rPr xmlns:a="http://schemas.openxmlformats.org/drawingml/2006/main" sz="1800" i="1">
                          <a:solidFill>
                            <a:srgbClr val="000000"/>
                          </a:solidFill>
                          <a:latin typeface="Cambria Math" panose="02040503050406030204" pitchFamily="18" charset="0"/>
                        </a:rPr>
                        <m:t>j</m:t>
                      </m:r>
                    </m:sub>
                    <m:sup>
                      <m:r>
                        <a:rPr xmlns:a="http://schemas.openxmlformats.org/drawingml/2006/main" sz="1800" i="1">
                          <a:solidFill>
                            <a:srgbClr val="000000"/>
                          </a:solidFill>
                          <a:latin typeface="Cambria Math" panose="02040503050406030204" pitchFamily="18" charset="0"/>
                        </a:rPr>
                        <m:t>T</m:t>
                      </m:r>
                    </m:sup>
                  </m:sSubSup>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θ</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c</m:t>
                      </m:r>
                    </m:e>
                    <m:sub>
                      <m:r>
                        <a:rPr xmlns:a="http://schemas.openxmlformats.org/drawingml/2006/main" sz="1800" i="1">
                          <a:solidFill>
                            <a:srgbClr val="000000"/>
                          </a:solidFill>
                          <a:latin typeface="Cambria Math" panose="02040503050406030204" pitchFamily="18" charset="0"/>
                        </a:rPr>
                        <m:t>i</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&lt;</m:t>
                  </m:r>
                  <m:r>
                    <a:rPr xmlns:a="http://schemas.openxmlformats.org/drawingml/2006/main" sz="1800" i="1">
                      <a:solidFill>
                        <a:srgbClr val="000000"/>
                      </a:solidFill>
                      <a:latin typeface="Cambria Math" panose="02040503050406030204" pitchFamily="18" charset="0"/>
                    </a:rPr>
                    <m:t>ϵ</m:t>
                  </m:r>
                  <m:r>
                    <a:rPr xmlns:a="http://schemas.openxmlformats.org/drawingml/2006/main" sz="1800" i="1">
                      <a:solidFill>
                        <a:srgbClr val="000000"/>
                      </a:solidFill>
                      <a:latin typeface="Cambria Math" panose="02040503050406030204" pitchFamily="18" charset="0"/>
                    </a:rPr>
                    <m:t>}</m:t>
                  </m:r>
                </m:oMath>
              </m:oMathPara>
            </a14:m>
          </a:p>
        </p:txBody>
      </p:sp>
      <p:sp>
        <p:nvSpPr>
          <p:cNvPr id="550" name="Equation"/>
          <p:cNvSpPr txBox="1"/>
          <p:nvPr/>
        </p:nvSpPr>
        <p:spPr>
          <a:xfrm>
            <a:off x="7351714" y="1207333"/>
            <a:ext cx="1111607" cy="186996"/>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a:rPr xmlns:a="http://schemas.openxmlformats.org/drawingml/2006/main" sz="1800" i="1">
                      <a:solidFill>
                        <a:srgbClr val="000000"/>
                      </a:solidFill>
                      <a:latin typeface="Cambria Math" panose="02040503050406030204" pitchFamily="18" charset="0"/>
                    </a:rPr>
                    <m:t>i</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1,2,</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m:t>
                  </m:r>
                </m:oMath>
              </m:oMathPara>
            </a14:m>
          </a:p>
        </p:txBody>
      </p:sp>
      <p:sp>
        <p:nvSpPr>
          <p:cNvPr id="551" name="Equation"/>
          <p:cNvSpPr txBox="1"/>
          <p:nvPr/>
        </p:nvSpPr>
        <p:spPr>
          <a:xfrm>
            <a:off x="5749863" y="2683377"/>
            <a:ext cx="2233854" cy="434112"/>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sSub>
                    <m:e>
                      <m:r>
                        <a:rPr xmlns:a="http://schemas.openxmlformats.org/drawingml/2006/main" sz="1800" i="1">
                          <a:solidFill>
                            <a:srgbClr val="000000"/>
                          </a:solidFill>
                          <a:latin typeface="Cambria Math" panose="02040503050406030204" pitchFamily="18" charset="0"/>
                        </a:rPr>
                        <m:t>v</m:t>
                      </m:r>
                    </m:e>
                    <m:sub>
                      <m:r>
                        <a:rPr xmlns:a="http://schemas.openxmlformats.org/drawingml/2006/main" sz="1800" i="1">
                          <a:solidFill>
                            <a:srgbClr val="000000"/>
                          </a:solidFill>
                          <a:latin typeface="Cambria Math" panose="02040503050406030204" pitchFamily="18" charset="0"/>
                        </a:rPr>
                        <m:t>j</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m:rPr>
                      <m:sty m:val="p"/>
                    </m:rPr>
                    <a:rPr xmlns:a="http://schemas.openxmlformats.org/drawingml/2006/main" sz="1800" i="1">
                      <a:solidFill>
                        <a:srgbClr val="000000"/>
                      </a:solidFill>
                      <a:latin typeface="Cambria Math" panose="02040503050406030204" pitchFamily="18" charset="0"/>
                    </a:rPr>
                    <m:t>cos</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j</m:t>
                  </m:r>
                  <m:f>
                    <m:fPr>
                      <m:ctrlPr>
                        <a:rPr xmlns:a="http://schemas.openxmlformats.org/drawingml/2006/main" sz="1800" i="1">
                          <a:solidFill>
                            <a:srgbClr val="000000"/>
                          </a:solidFill>
                          <a:latin typeface="Cambria Math" panose="02040503050406030204" pitchFamily="18" charset="0"/>
                        </a:rPr>
                      </m:ctrlPr>
                      <m:type m:val="bar"/>
                    </m:fPr>
                    <m:num>
                      <m:r>
                        <a:rPr xmlns:a="http://schemas.openxmlformats.org/drawingml/2006/main" sz="1800" i="1">
                          <a:solidFill>
                            <a:srgbClr val="000000"/>
                          </a:solidFill>
                          <a:latin typeface="Cambria Math" panose="02040503050406030204" pitchFamily="18" charset="0"/>
                        </a:rPr>
                        <m:t>π</m:t>
                      </m:r>
                    </m:num>
                    <m:den>
                      <m:r>
                        <a:rPr xmlns:a="http://schemas.openxmlformats.org/drawingml/2006/main" sz="1800" i="1">
                          <a:solidFill>
                            <a:srgbClr val="000000"/>
                          </a:solidFill>
                          <a:latin typeface="Cambria Math" panose="02040503050406030204" pitchFamily="18" charset="0"/>
                        </a:rPr>
                        <m:t>N</m:t>
                      </m:r>
                    </m:den>
                  </m:f>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m:rPr>
                      <m:sty m:val="p"/>
                    </m:rPr>
                    <a:rPr xmlns:a="http://schemas.openxmlformats.org/drawingml/2006/main" sz="1800" i="1">
                      <a:solidFill>
                        <a:srgbClr val="000000"/>
                      </a:solidFill>
                      <a:latin typeface="Cambria Math" panose="02040503050406030204" pitchFamily="18" charset="0"/>
                    </a:rPr>
                    <m:t>sin</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j</m:t>
                  </m:r>
                  <m:f>
                    <m:fPr>
                      <m:ctrlPr>
                        <a:rPr xmlns:a="http://schemas.openxmlformats.org/drawingml/2006/main" sz="1800" i="1">
                          <a:solidFill>
                            <a:srgbClr val="000000"/>
                          </a:solidFill>
                          <a:latin typeface="Cambria Math" panose="02040503050406030204" pitchFamily="18" charset="0"/>
                        </a:rPr>
                      </m:ctrlPr>
                      <m:type m:val="bar"/>
                    </m:fPr>
                    <m:num>
                      <m:r>
                        <a:rPr xmlns:a="http://schemas.openxmlformats.org/drawingml/2006/main" sz="1800" i="1">
                          <a:solidFill>
                            <a:srgbClr val="000000"/>
                          </a:solidFill>
                          <a:latin typeface="Cambria Math" panose="02040503050406030204" pitchFamily="18" charset="0"/>
                        </a:rPr>
                        <m:t>π</m:t>
                      </m:r>
                    </m:num>
                    <m:den>
                      <m:r>
                        <a:rPr xmlns:a="http://schemas.openxmlformats.org/drawingml/2006/main" sz="1800" i="1">
                          <a:solidFill>
                            <a:srgbClr val="000000"/>
                          </a:solidFill>
                          <a:latin typeface="Cambria Math" panose="02040503050406030204" pitchFamily="18" charset="0"/>
                        </a:rPr>
                        <m:t>N</m:t>
                      </m:r>
                    </m:den>
                  </m:f>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oMath>
              </m:oMathPara>
            </a14:m>
          </a:p>
        </p:txBody>
      </p:sp>
      <p:sp>
        <p:nvSpPr>
          <p:cNvPr id="552" name="Equation"/>
          <p:cNvSpPr txBox="1"/>
          <p:nvPr/>
        </p:nvSpPr>
        <p:spPr>
          <a:xfrm>
            <a:off x="5991616" y="3354916"/>
            <a:ext cx="1750349" cy="607016"/>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a:rPr xmlns:a="http://schemas.openxmlformats.org/drawingml/2006/main" sz="1800" i="1">
                      <a:solidFill>
                        <a:srgbClr val="000000"/>
                      </a:solidFill>
                      <a:latin typeface="Cambria Math" panose="02040503050406030204" pitchFamily="18" charset="0"/>
                    </a:rPr>
                    <m:t>α</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c</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f>
                    <m:fPr>
                      <m:ctrlPr>
                        <a:rPr xmlns:a="http://schemas.openxmlformats.org/drawingml/2006/main" sz="1800" i="1">
                          <a:solidFill>
                            <a:srgbClr val="000000"/>
                          </a:solidFill>
                          <a:latin typeface="Cambria Math" panose="02040503050406030204" pitchFamily="18" charset="0"/>
                        </a:rPr>
                      </m:ctrlPr>
                      <m:type m:val="bar"/>
                    </m:fPr>
                    <m:num>
                      <m:sSub>
                        <m:e>
                          <m:r>
                            <a:rPr xmlns:a="http://schemas.openxmlformats.org/drawingml/2006/main" sz="1800" i="1">
                              <a:solidFill>
                                <a:srgbClr val="000000"/>
                              </a:solidFill>
                              <a:latin typeface="Cambria Math" panose="02040503050406030204" pitchFamily="18" charset="0"/>
                            </a:rPr>
                            <m:t>R</m:t>
                          </m:r>
                        </m:e>
                        <m:sub>
                          <m:r>
                            <a:rPr xmlns:a="http://schemas.openxmlformats.org/drawingml/2006/main" sz="1800" i="1">
                              <a:solidFill>
                                <a:srgbClr val="000000"/>
                              </a:solidFill>
                              <a:latin typeface="Cambria Math" panose="02040503050406030204" pitchFamily="18" charset="0"/>
                            </a:rPr>
                            <m:t>m</m:t>
                          </m:r>
                          <m:r>
                            <a:rPr xmlns:a="http://schemas.openxmlformats.org/drawingml/2006/main" sz="1800" i="1">
                              <a:solidFill>
                                <a:srgbClr val="000000"/>
                              </a:solidFill>
                              <a:latin typeface="Cambria Math" panose="02040503050406030204" pitchFamily="18" charset="0"/>
                            </a:rPr>
                            <m:t>a</m:t>
                          </m:r>
                          <m:r>
                            <a:rPr xmlns:a="http://schemas.openxmlformats.org/drawingml/2006/main" sz="1800" i="1">
                              <a:solidFill>
                                <a:srgbClr val="000000"/>
                              </a:solidFill>
                              <a:latin typeface="Cambria Math" panose="02040503050406030204" pitchFamily="18" charset="0"/>
                            </a:rPr>
                            <m:t>j</m:t>
                          </m:r>
                        </m:sub>
                      </m:sSub>
                    </m:num>
                    <m:den>
                      <m:sSub>
                        <m:e>
                          <m:r>
                            <a:rPr xmlns:a="http://schemas.openxmlformats.org/drawingml/2006/main" sz="1800" i="1">
                              <a:solidFill>
                                <a:srgbClr val="000000"/>
                              </a:solidFill>
                              <a:latin typeface="Cambria Math" panose="02040503050406030204" pitchFamily="18" charset="0"/>
                            </a:rPr>
                            <m:t>R</m:t>
                          </m:r>
                        </m:e>
                        <m:sub>
                          <m:r>
                            <a:rPr xmlns:a="http://schemas.openxmlformats.org/drawingml/2006/main" sz="1800" i="1">
                              <a:solidFill>
                                <a:srgbClr val="000000"/>
                              </a:solidFill>
                              <a:latin typeface="Cambria Math" panose="02040503050406030204" pitchFamily="18" charset="0"/>
                            </a:rPr>
                            <m:t>m</m:t>
                          </m:r>
                          <m:r>
                            <a:rPr xmlns:a="http://schemas.openxmlformats.org/drawingml/2006/main" sz="1800" i="1">
                              <a:solidFill>
                                <a:srgbClr val="000000"/>
                              </a:solidFill>
                              <a:latin typeface="Cambria Math" panose="02040503050406030204" pitchFamily="18" charset="0"/>
                            </a:rPr>
                            <m:t>a</m:t>
                          </m:r>
                          <m:r>
                            <a:rPr xmlns:a="http://schemas.openxmlformats.org/drawingml/2006/main" sz="1800" i="1">
                              <a:solidFill>
                                <a:srgbClr val="000000"/>
                              </a:solidFill>
                              <a:latin typeface="Cambria Math" panose="02040503050406030204" pitchFamily="18" charset="0"/>
                            </a:rPr>
                            <m:t>j</m:t>
                          </m:r>
                        </m:sub>
                      </m:sSub>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R</m:t>
                          </m:r>
                        </m:e>
                        <m:sub>
                          <m:r>
                            <a:rPr xmlns:a="http://schemas.openxmlformats.org/drawingml/2006/main" sz="1800" i="1">
                              <a:solidFill>
                                <a:srgbClr val="000000"/>
                              </a:solidFill>
                              <a:latin typeface="Cambria Math" panose="02040503050406030204" pitchFamily="18" charset="0"/>
                            </a:rPr>
                            <m:t>m</m:t>
                          </m:r>
                          <m:r>
                            <a:rPr xmlns:a="http://schemas.openxmlformats.org/drawingml/2006/main" sz="1800" i="1">
                              <a:solidFill>
                                <a:srgbClr val="000000"/>
                              </a:solidFill>
                              <a:latin typeface="Cambria Math" panose="02040503050406030204" pitchFamily="18" charset="0"/>
                            </a:rPr>
                            <m:t>i</m:t>
                          </m:r>
                          <m:r>
                            <a:rPr xmlns:a="http://schemas.openxmlformats.org/drawingml/2006/main" sz="1800" i="1">
                              <a:solidFill>
                                <a:srgbClr val="000000"/>
                              </a:solidFill>
                              <a:latin typeface="Cambria Math" panose="02040503050406030204" pitchFamily="18" charset="0"/>
                            </a:rPr>
                            <m:t>n</m:t>
                          </m:r>
                        </m:sub>
                      </m:sSub>
                    </m:den>
                  </m:f>
                </m:oMath>
              </m:oMathPara>
            </a14:m>
          </a:p>
        </p:txBody>
      </p:sp>
      <p:sp>
        <p:nvSpPr>
          <p:cNvPr id="553" name="Equation"/>
          <p:cNvSpPr txBox="1"/>
          <p:nvPr/>
        </p:nvSpPr>
        <p:spPr>
          <a:xfrm>
            <a:off x="5307994" y="1181568"/>
            <a:ext cx="1774452" cy="212761"/>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a:rPr xmlns:a="http://schemas.openxmlformats.org/drawingml/2006/main" sz="1800" i="1">
                      <a:solidFill>
                        <a:srgbClr val="000000"/>
                      </a:solidFill>
                      <a:latin typeface="Cambria Math" panose="02040503050406030204" pitchFamily="18" charset="0"/>
                    </a:rPr>
                    <m:t>C</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c</m:t>
                      </m:r>
                    </m:e>
                    <m:sub>
                      <m:r>
                        <a:rPr xmlns:a="http://schemas.openxmlformats.org/drawingml/2006/main" sz="1800" i="1">
                          <a:solidFill>
                            <a:srgbClr val="000000"/>
                          </a:solidFill>
                          <a:latin typeface="Cambria Math" panose="02040503050406030204" pitchFamily="18" charset="0"/>
                        </a:rPr>
                        <m:t>1</m:t>
                      </m:r>
                    </m:sub>
                  </m:sSub>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c</m:t>
                      </m:r>
                    </m:e>
                    <m:sub>
                      <m:r>
                        <a:rPr xmlns:a="http://schemas.openxmlformats.org/drawingml/2006/main" sz="1800" i="1">
                          <a:solidFill>
                            <a:srgbClr val="000000"/>
                          </a:solidFill>
                          <a:latin typeface="Cambria Math" panose="02040503050406030204" pitchFamily="18" charset="0"/>
                        </a:rPr>
                        <m:t>2</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c</m:t>
                      </m:r>
                    </m:e>
                    <m:sub>
                      <m:r>
                        <a:rPr xmlns:a="http://schemas.openxmlformats.org/drawingml/2006/main" sz="1800" i="1">
                          <a:solidFill>
                            <a:srgbClr val="000000"/>
                          </a:solidFill>
                          <a:latin typeface="Cambria Math" panose="02040503050406030204" pitchFamily="18" charset="0"/>
                        </a:rPr>
                        <m:t>M</m:t>
                      </m:r>
                    </m:sub>
                  </m:sSub>
                  <m:r>
                    <a:rPr xmlns:a="http://schemas.openxmlformats.org/drawingml/2006/main" sz="1800" i="1">
                      <a:solidFill>
                        <a:srgbClr val="000000"/>
                      </a:solidFill>
                      <a:latin typeface="Cambria Math" panose="02040503050406030204" pitchFamily="18" charset="0"/>
                    </a:rPr>
                    <m:t>}</m:t>
                  </m:r>
                </m:oMath>
              </m:oMathPara>
            </a14:m>
          </a:p>
        </p:txBody>
      </p:sp>
      <p:sp>
        <p:nvSpPr>
          <p:cNvPr id="554" name="Equation"/>
          <p:cNvSpPr txBox="1"/>
          <p:nvPr/>
        </p:nvSpPr>
        <p:spPr>
          <a:xfrm>
            <a:off x="5349206" y="1695838"/>
            <a:ext cx="1692028" cy="211995"/>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sSub>
                    <m:e>
                      <m:r>
                        <a:rPr xmlns:a="http://schemas.openxmlformats.org/drawingml/2006/main" sz="1800" i="1">
                          <a:solidFill>
                            <a:srgbClr val="000000"/>
                          </a:solidFill>
                          <a:latin typeface="Cambria Math" panose="02040503050406030204" pitchFamily="18" charset="0"/>
                        </a:rPr>
                        <m:t>B</m:t>
                      </m:r>
                    </m:e>
                    <m:sub>
                      <m:r>
                        <a:rPr xmlns:a="http://schemas.openxmlformats.org/drawingml/2006/main" sz="1800" i="1">
                          <a:solidFill>
                            <a:srgbClr val="000000"/>
                          </a:solidFill>
                          <a:latin typeface="Cambria Math" panose="02040503050406030204" pitchFamily="18" charset="0"/>
                        </a:rPr>
                        <m:t>1</m:t>
                      </m:r>
                    </m:sub>
                  </m:sSub>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B</m:t>
                      </m:r>
                    </m:e>
                    <m:sub>
                      <m:r>
                        <a:rPr xmlns:a="http://schemas.openxmlformats.org/drawingml/2006/main" sz="1800" i="1">
                          <a:solidFill>
                            <a:srgbClr val="000000"/>
                          </a:solidFill>
                          <a:latin typeface="Cambria Math" panose="02040503050406030204" pitchFamily="18" charset="0"/>
                        </a:rPr>
                        <m:t>2</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B</m:t>
                      </m:r>
                    </m:e>
                    <m:sub>
                      <m:r>
                        <a:rPr xmlns:a="http://schemas.openxmlformats.org/drawingml/2006/main" sz="1800" i="1">
                          <a:solidFill>
                            <a:srgbClr val="000000"/>
                          </a:solidFill>
                          <a:latin typeface="Cambria Math" panose="02040503050406030204" pitchFamily="18" charset="0"/>
                        </a:rPr>
                        <m:t>N</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C</m:t>
                  </m:r>
                </m:oMath>
              </m:oMathPara>
            </a14:m>
          </a:p>
        </p:txBody>
      </p:sp>
      <p:sp>
        <p:nvSpPr>
          <p:cNvPr id="555" name="Equation"/>
          <p:cNvSpPr txBox="1"/>
          <p:nvPr/>
        </p:nvSpPr>
        <p:spPr>
          <a:xfrm>
            <a:off x="7347496" y="1700794"/>
            <a:ext cx="1120042" cy="202083"/>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a:rPr xmlns:a="http://schemas.openxmlformats.org/drawingml/2006/main" sz="1800" i="1">
                      <a:solidFill>
                        <a:srgbClr val="000000"/>
                      </a:solidFill>
                      <a:latin typeface="Cambria Math" panose="02040503050406030204" pitchFamily="18" charset="0"/>
                    </a:rPr>
                    <m:t>j</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1,2,</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N</m:t>
                  </m:r>
                </m:oMath>
              </m:oMathPara>
            </a14:m>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9"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60" name="Image" descr="Image"/>
          <p:cNvPicPr>
            <a:picLocks noChangeAspect="1"/>
          </p:cNvPicPr>
          <p:nvPr/>
        </p:nvPicPr>
        <p:blipFill>
          <a:blip r:embed="rId3">
            <a:extLst/>
          </a:blip>
          <a:stretch>
            <a:fillRect/>
          </a:stretch>
        </p:blipFill>
        <p:spPr>
          <a:xfrm>
            <a:off x="3121773" y="823685"/>
            <a:ext cx="2751668" cy="3810001"/>
          </a:xfrm>
          <a:prstGeom prst="rect">
            <a:avLst/>
          </a:prstGeom>
          <a:ln w="12700">
            <a:miter lim="400000"/>
          </a:ln>
        </p:spPr>
      </p:pic>
      <p:pic>
        <p:nvPicPr>
          <p:cNvPr id="561" name="Image" descr="Image"/>
          <p:cNvPicPr>
            <a:picLocks noChangeAspect="1"/>
          </p:cNvPicPr>
          <p:nvPr/>
        </p:nvPicPr>
        <p:blipFill>
          <a:blip r:embed="rId4">
            <a:extLst/>
          </a:blip>
          <a:stretch>
            <a:fillRect/>
          </a:stretch>
        </p:blipFill>
        <p:spPr>
          <a:xfrm>
            <a:off x="5973752" y="836385"/>
            <a:ext cx="2751667" cy="3810001"/>
          </a:xfrm>
          <a:prstGeom prst="rect">
            <a:avLst/>
          </a:prstGeom>
          <a:ln w="12700">
            <a:miter lim="400000"/>
          </a:ln>
        </p:spPr>
      </p:pic>
      <p:sp>
        <p:nvSpPr>
          <p:cNvPr id="562" name="Rectangle 9"/>
          <p:cNvSpPr txBox="1"/>
          <p:nvPr/>
        </p:nvSpPr>
        <p:spPr>
          <a:xfrm>
            <a:off x="4029091" y="295752"/>
            <a:ext cx="937032" cy="4952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FCN </a:t>
            </a:r>
          </a:p>
          <a:p>
            <a:pPr/>
            <a:r>
              <a:t>prediction</a:t>
            </a:r>
          </a:p>
        </p:txBody>
      </p:sp>
      <p:sp>
        <p:nvSpPr>
          <p:cNvPr id="563" name="Rectangle 9"/>
          <p:cNvSpPr txBox="1"/>
          <p:nvPr/>
        </p:nvSpPr>
        <p:spPr>
          <a:xfrm>
            <a:off x="6671798" y="295752"/>
            <a:ext cx="1355574" cy="4952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Postprocessed</a:t>
            </a:r>
          </a:p>
          <a:p>
            <a:pPr/>
            <a:r>
              <a:t>FCN prediction</a:t>
            </a:r>
          </a:p>
        </p:txBody>
      </p:sp>
      <p:sp>
        <p:nvSpPr>
          <p:cNvPr id="564" name="Rectangle 9"/>
          <p:cNvSpPr txBox="1"/>
          <p:nvPr/>
        </p:nvSpPr>
        <p:spPr>
          <a:xfrm>
            <a:off x="1387717" y="403702"/>
            <a:ext cx="515824" cy="2793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pic>
        <p:nvPicPr>
          <p:cNvPr id="565" name="Image" descr="Image"/>
          <p:cNvPicPr>
            <a:picLocks noChangeAspect="1"/>
          </p:cNvPicPr>
          <p:nvPr/>
        </p:nvPicPr>
        <p:blipFill>
          <a:blip r:embed="rId5">
            <a:extLst/>
          </a:blip>
          <a:stretch>
            <a:fillRect/>
          </a:stretch>
        </p:blipFill>
        <p:spPr>
          <a:xfrm>
            <a:off x="269795" y="823685"/>
            <a:ext cx="2751668" cy="3810001"/>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9"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70" name="Image" descr="Image"/>
          <p:cNvPicPr>
            <a:picLocks noChangeAspect="1"/>
          </p:cNvPicPr>
          <p:nvPr/>
        </p:nvPicPr>
        <p:blipFill>
          <a:blip r:embed="rId3">
            <a:extLst/>
          </a:blip>
          <a:stretch>
            <a:fillRect/>
          </a:stretch>
        </p:blipFill>
        <p:spPr>
          <a:xfrm>
            <a:off x="0" y="586601"/>
            <a:ext cx="9144000" cy="3995698"/>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574" name="Table 1"/>
          <p:cNvGraphicFramePr/>
          <p:nvPr/>
        </p:nvGraphicFramePr>
        <p:xfrm>
          <a:off x="239733" y="1875014"/>
          <a:ext cx="6370559" cy="125361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674316"/>
                <a:gridCol w="1390760"/>
                <a:gridCol w="1483519"/>
                <a:gridCol w="1435100"/>
              </a:tblGrid>
              <a:tr h="405169">
                <a:tc>
                  <a:txBody>
                    <a:bodyPr/>
                    <a:lstStyle/>
                    <a:p>
                      <a:pPr algn="l" defTabSz="685800">
                        <a:defRPr sz="2400">
                          <a:latin typeface="Calibri"/>
                          <a:ea typeface="Calibri"/>
                          <a:cs typeface="Calibri"/>
                          <a:sym typeface="Calibri"/>
                        </a:defRPr>
                      </a:pP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Recall</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Precision</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F-measure</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30569">
                <a:tc>
                  <a:txBody>
                    <a:bodyPr/>
                    <a:lstStyle/>
                    <a:p>
                      <a:pPr algn="l" defTabSz="685800">
                        <a:defRPr sz="1800"/>
                      </a:pPr>
                      <a:r>
                        <a:rPr sz="2400">
                          <a:latin typeface="Calibri"/>
                          <a:ea typeface="Calibri"/>
                          <a:cs typeface="Calibri"/>
                          <a:sym typeface="Calibri"/>
                        </a:rPr>
                        <a:t>FCN</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0.82</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0.78</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0.80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05169">
                <a:tc>
                  <a:txBody>
                    <a:bodyPr/>
                    <a:lstStyle/>
                    <a:p>
                      <a:pPr algn="l" defTabSz="685800">
                        <a:defRPr sz="1800"/>
                      </a:pPr>
                      <a:r>
                        <a:rPr sz="2400">
                          <a:latin typeface="Calibri"/>
                          <a:ea typeface="Calibri"/>
                          <a:cs typeface="Calibri"/>
                          <a:sym typeface="Calibri"/>
                        </a:rPr>
                        <a:t>Cohen et al</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0.74</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0.60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0.66</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bl>
          </a:graphicData>
        </a:graphic>
      </p:graphicFrame>
      <p:sp>
        <p:nvSpPr>
          <p:cNvPr id="575" name="Rectangle 2"/>
          <p:cNvSpPr txBox="1"/>
          <p:nvPr/>
        </p:nvSpPr>
        <p:spPr>
          <a:xfrm>
            <a:off x="1569012" y="1485000"/>
            <a:ext cx="3325139" cy="36961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Text line detection results</a:t>
            </a:r>
          </a:p>
        </p:txBody>
      </p:sp>
      <p:sp>
        <p:nvSpPr>
          <p:cNvPr id="576"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579" name="Group"/>
          <p:cNvGrpSpPr/>
          <p:nvPr/>
        </p:nvGrpSpPr>
        <p:grpSpPr>
          <a:xfrm>
            <a:off x="6333737" y="857250"/>
            <a:ext cx="2743201" cy="3429000"/>
            <a:chOff x="0" y="0"/>
            <a:chExt cx="2743200" cy="3429000"/>
          </a:xfrm>
        </p:grpSpPr>
        <p:pic>
          <p:nvPicPr>
            <p:cNvPr id="577" name="book1_page6.jpeg" descr="book1_page6.jpeg"/>
            <p:cNvPicPr>
              <a:picLocks noChangeAspect="1"/>
            </p:cNvPicPr>
            <p:nvPr/>
          </p:nvPicPr>
          <p:blipFill>
            <a:blip r:embed="rId3">
              <a:extLst/>
            </a:blip>
            <a:stretch>
              <a:fillRect/>
            </a:stretch>
          </p:blipFill>
          <p:spPr>
            <a:xfrm>
              <a:off x="0" y="0"/>
              <a:ext cx="2743200" cy="3429000"/>
            </a:xfrm>
            <a:prstGeom prst="rect">
              <a:avLst/>
            </a:prstGeom>
            <a:ln w="12700" cap="flat">
              <a:noFill/>
              <a:miter lim="400000"/>
            </a:ln>
            <a:effectLst/>
          </p:spPr>
        </p:pic>
        <p:pic>
          <p:nvPicPr>
            <p:cNvPr id="578" name="Image" descr="Image"/>
            <p:cNvPicPr>
              <a:picLocks noChangeAspect="1"/>
            </p:cNvPicPr>
            <p:nvPr/>
          </p:nvPicPr>
          <p:blipFill>
            <a:blip r:embed="rId4">
              <a:extLst/>
            </a:blip>
            <a:srcRect l="109" t="27" r="1350" b="2093"/>
            <a:stretch>
              <a:fillRect/>
            </a:stretch>
          </p:blipFill>
          <p:spPr>
            <a:xfrm>
              <a:off x="963" y="953"/>
              <a:ext cx="2707172" cy="3356252"/>
            </a:xfrm>
            <a:custGeom>
              <a:avLst/>
              <a:gdLst/>
              <a:ahLst/>
              <a:cxnLst>
                <a:cxn ang="0">
                  <a:pos x="wd2" y="hd2"/>
                </a:cxn>
                <a:cxn ang="5400000">
                  <a:pos x="wd2" y="hd2"/>
                </a:cxn>
                <a:cxn ang="10800000">
                  <a:pos x="wd2" y="hd2"/>
                </a:cxn>
                <a:cxn ang="16200000">
                  <a:pos x="wd2" y="hd2"/>
                </a:cxn>
              </a:cxnLst>
              <a:rect l="0" t="0" r="r" b="b"/>
              <a:pathLst>
                <a:path w="21561" h="21559" fill="norm" stroke="1" extrusionOk="0">
                  <a:moveTo>
                    <a:pt x="67" y="0"/>
                  </a:moveTo>
                  <a:cubicBezTo>
                    <a:pt x="67" y="0"/>
                    <a:pt x="68" y="30"/>
                    <a:pt x="67" y="31"/>
                  </a:cubicBezTo>
                  <a:cubicBezTo>
                    <a:pt x="69" y="28"/>
                    <a:pt x="69" y="25"/>
                    <a:pt x="70" y="23"/>
                  </a:cubicBezTo>
                  <a:cubicBezTo>
                    <a:pt x="70" y="22"/>
                    <a:pt x="68" y="0"/>
                    <a:pt x="67" y="0"/>
                  </a:cubicBezTo>
                  <a:close/>
                  <a:moveTo>
                    <a:pt x="12799" y="974"/>
                  </a:moveTo>
                  <a:lnTo>
                    <a:pt x="10046" y="1027"/>
                  </a:lnTo>
                  <a:cubicBezTo>
                    <a:pt x="10048" y="1034"/>
                    <a:pt x="10053" y="1040"/>
                    <a:pt x="10062" y="1048"/>
                  </a:cubicBezTo>
                  <a:cubicBezTo>
                    <a:pt x="10071" y="1055"/>
                    <a:pt x="10088" y="1061"/>
                    <a:pt x="10119" y="1066"/>
                  </a:cubicBezTo>
                  <a:cubicBezTo>
                    <a:pt x="10150" y="1070"/>
                    <a:pt x="10192" y="1076"/>
                    <a:pt x="10248" y="1078"/>
                  </a:cubicBezTo>
                  <a:cubicBezTo>
                    <a:pt x="10361" y="1083"/>
                    <a:pt x="10529" y="1082"/>
                    <a:pt x="10767" y="1078"/>
                  </a:cubicBezTo>
                  <a:cubicBezTo>
                    <a:pt x="11042" y="1074"/>
                    <a:pt x="11309" y="1076"/>
                    <a:pt x="11570" y="1081"/>
                  </a:cubicBezTo>
                  <a:cubicBezTo>
                    <a:pt x="11581" y="1081"/>
                    <a:pt x="11590" y="1081"/>
                    <a:pt x="11601" y="1081"/>
                  </a:cubicBezTo>
                  <a:cubicBezTo>
                    <a:pt x="11608" y="1081"/>
                    <a:pt x="11616" y="1083"/>
                    <a:pt x="11623" y="1083"/>
                  </a:cubicBezTo>
                  <a:cubicBezTo>
                    <a:pt x="11716" y="1085"/>
                    <a:pt x="11802" y="1086"/>
                    <a:pt x="11892" y="1089"/>
                  </a:cubicBezTo>
                  <a:cubicBezTo>
                    <a:pt x="11925" y="1090"/>
                    <a:pt x="11955" y="1093"/>
                    <a:pt x="11987" y="1094"/>
                  </a:cubicBezTo>
                  <a:cubicBezTo>
                    <a:pt x="11992" y="1094"/>
                    <a:pt x="11997" y="1093"/>
                    <a:pt x="12003" y="1094"/>
                  </a:cubicBezTo>
                  <a:cubicBezTo>
                    <a:pt x="12019" y="1094"/>
                    <a:pt x="12034" y="1096"/>
                    <a:pt x="12050" y="1096"/>
                  </a:cubicBezTo>
                  <a:cubicBezTo>
                    <a:pt x="12406" y="1110"/>
                    <a:pt x="12727" y="1131"/>
                    <a:pt x="13014" y="1160"/>
                  </a:cubicBezTo>
                  <a:cubicBezTo>
                    <a:pt x="13015" y="1160"/>
                    <a:pt x="13017" y="1160"/>
                    <a:pt x="13017" y="1160"/>
                  </a:cubicBezTo>
                  <a:cubicBezTo>
                    <a:pt x="13395" y="1182"/>
                    <a:pt x="13685" y="1214"/>
                    <a:pt x="13972" y="1267"/>
                  </a:cubicBezTo>
                  <a:cubicBezTo>
                    <a:pt x="14099" y="1290"/>
                    <a:pt x="14193" y="1316"/>
                    <a:pt x="14301" y="1341"/>
                  </a:cubicBezTo>
                  <a:cubicBezTo>
                    <a:pt x="14303" y="1341"/>
                    <a:pt x="14305" y="1341"/>
                    <a:pt x="14307" y="1341"/>
                  </a:cubicBezTo>
                  <a:cubicBezTo>
                    <a:pt x="14398" y="1350"/>
                    <a:pt x="14495" y="1366"/>
                    <a:pt x="14585" y="1384"/>
                  </a:cubicBezTo>
                  <a:cubicBezTo>
                    <a:pt x="14600" y="1387"/>
                    <a:pt x="14609" y="1389"/>
                    <a:pt x="14623" y="1392"/>
                  </a:cubicBezTo>
                  <a:cubicBezTo>
                    <a:pt x="14706" y="1410"/>
                    <a:pt x="14779" y="1430"/>
                    <a:pt x="14806" y="1448"/>
                  </a:cubicBezTo>
                  <a:cubicBezTo>
                    <a:pt x="14840" y="1470"/>
                    <a:pt x="14899" y="1498"/>
                    <a:pt x="14939" y="1509"/>
                  </a:cubicBezTo>
                  <a:cubicBezTo>
                    <a:pt x="14980" y="1521"/>
                    <a:pt x="15004" y="1545"/>
                    <a:pt x="14990" y="1563"/>
                  </a:cubicBezTo>
                  <a:cubicBezTo>
                    <a:pt x="14981" y="1574"/>
                    <a:pt x="14939" y="1580"/>
                    <a:pt x="14889" y="1586"/>
                  </a:cubicBezTo>
                  <a:cubicBezTo>
                    <a:pt x="14877" y="1587"/>
                    <a:pt x="14870" y="1587"/>
                    <a:pt x="14857" y="1588"/>
                  </a:cubicBezTo>
                  <a:cubicBezTo>
                    <a:pt x="14850" y="1589"/>
                    <a:pt x="14839" y="1590"/>
                    <a:pt x="14832" y="1591"/>
                  </a:cubicBezTo>
                  <a:cubicBezTo>
                    <a:pt x="14756" y="1595"/>
                    <a:pt x="14666" y="1593"/>
                    <a:pt x="14569" y="1588"/>
                  </a:cubicBezTo>
                  <a:cubicBezTo>
                    <a:pt x="14568" y="1588"/>
                    <a:pt x="14564" y="1588"/>
                    <a:pt x="14563" y="1588"/>
                  </a:cubicBezTo>
                  <a:cubicBezTo>
                    <a:pt x="14365" y="1598"/>
                    <a:pt x="14086" y="1580"/>
                    <a:pt x="13789" y="1524"/>
                  </a:cubicBezTo>
                  <a:cubicBezTo>
                    <a:pt x="13526" y="1475"/>
                    <a:pt x="11804" y="1433"/>
                    <a:pt x="9689" y="1428"/>
                  </a:cubicBezTo>
                  <a:cubicBezTo>
                    <a:pt x="8438" y="1424"/>
                    <a:pt x="7369" y="1411"/>
                    <a:pt x="6692" y="1394"/>
                  </a:cubicBezTo>
                  <a:cubicBezTo>
                    <a:pt x="6691" y="1395"/>
                    <a:pt x="6691" y="1394"/>
                    <a:pt x="6689" y="1394"/>
                  </a:cubicBezTo>
                  <a:cubicBezTo>
                    <a:pt x="6572" y="1397"/>
                    <a:pt x="6445" y="1401"/>
                    <a:pt x="6357" y="1400"/>
                  </a:cubicBezTo>
                  <a:cubicBezTo>
                    <a:pt x="6201" y="1397"/>
                    <a:pt x="6012" y="1395"/>
                    <a:pt x="5934" y="1397"/>
                  </a:cubicBezTo>
                  <a:cubicBezTo>
                    <a:pt x="5856" y="1399"/>
                    <a:pt x="5636" y="1401"/>
                    <a:pt x="5447" y="1400"/>
                  </a:cubicBezTo>
                  <a:cubicBezTo>
                    <a:pt x="5258" y="1398"/>
                    <a:pt x="5012" y="1413"/>
                    <a:pt x="4900" y="1433"/>
                  </a:cubicBezTo>
                  <a:cubicBezTo>
                    <a:pt x="4789" y="1452"/>
                    <a:pt x="4524" y="1482"/>
                    <a:pt x="4312" y="1499"/>
                  </a:cubicBezTo>
                  <a:cubicBezTo>
                    <a:pt x="3988" y="1525"/>
                    <a:pt x="3735" y="1550"/>
                    <a:pt x="3563" y="1575"/>
                  </a:cubicBezTo>
                  <a:cubicBezTo>
                    <a:pt x="3391" y="1601"/>
                    <a:pt x="3298" y="1627"/>
                    <a:pt x="3298" y="1649"/>
                  </a:cubicBezTo>
                  <a:cubicBezTo>
                    <a:pt x="3298" y="1661"/>
                    <a:pt x="3308" y="1671"/>
                    <a:pt x="3323" y="1680"/>
                  </a:cubicBezTo>
                  <a:cubicBezTo>
                    <a:pt x="3338" y="1689"/>
                    <a:pt x="3357" y="1698"/>
                    <a:pt x="3380" y="1700"/>
                  </a:cubicBezTo>
                  <a:cubicBezTo>
                    <a:pt x="3423" y="1706"/>
                    <a:pt x="3449" y="1712"/>
                    <a:pt x="3462" y="1721"/>
                  </a:cubicBezTo>
                  <a:cubicBezTo>
                    <a:pt x="3474" y="1728"/>
                    <a:pt x="3474" y="1736"/>
                    <a:pt x="3465" y="1744"/>
                  </a:cubicBezTo>
                  <a:cubicBezTo>
                    <a:pt x="3463" y="1745"/>
                    <a:pt x="3458" y="1747"/>
                    <a:pt x="3456" y="1749"/>
                  </a:cubicBezTo>
                  <a:cubicBezTo>
                    <a:pt x="3455" y="1749"/>
                    <a:pt x="3456" y="1751"/>
                    <a:pt x="3456" y="1751"/>
                  </a:cubicBezTo>
                  <a:cubicBezTo>
                    <a:pt x="3455" y="1752"/>
                    <a:pt x="3453" y="1751"/>
                    <a:pt x="3452" y="1751"/>
                  </a:cubicBezTo>
                  <a:cubicBezTo>
                    <a:pt x="3444" y="1756"/>
                    <a:pt x="3432" y="1758"/>
                    <a:pt x="3418" y="1762"/>
                  </a:cubicBezTo>
                  <a:cubicBezTo>
                    <a:pt x="3381" y="1772"/>
                    <a:pt x="3333" y="1781"/>
                    <a:pt x="3263" y="1785"/>
                  </a:cubicBezTo>
                  <a:cubicBezTo>
                    <a:pt x="3030" y="1795"/>
                    <a:pt x="2881" y="1741"/>
                    <a:pt x="3048" y="1705"/>
                  </a:cubicBezTo>
                  <a:cubicBezTo>
                    <a:pt x="3099" y="1695"/>
                    <a:pt x="3135" y="1670"/>
                    <a:pt x="3127" y="1649"/>
                  </a:cubicBezTo>
                  <a:cubicBezTo>
                    <a:pt x="3116" y="1624"/>
                    <a:pt x="2896" y="1613"/>
                    <a:pt x="2403" y="1616"/>
                  </a:cubicBezTo>
                  <a:cubicBezTo>
                    <a:pt x="2118" y="1618"/>
                    <a:pt x="1914" y="1631"/>
                    <a:pt x="1742" y="1644"/>
                  </a:cubicBezTo>
                  <a:cubicBezTo>
                    <a:pt x="1661" y="1651"/>
                    <a:pt x="1579" y="1656"/>
                    <a:pt x="1521" y="1665"/>
                  </a:cubicBezTo>
                  <a:cubicBezTo>
                    <a:pt x="1520" y="1665"/>
                    <a:pt x="1519" y="1665"/>
                    <a:pt x="1518" y="1665"/>
                  </a:cubicBezTo>
                  <a:cubicBezTo>
                    <a:pt x="1516" y="1665"/>
                    <a:pt x="1510" y="1667"/>
                    <a:pt x="1508" y="1667"/>
                  </a:cubicBezTo>
                  <a:cubicBezTo>
                    <a:pt x="1507" y="1668"/>
                    <a:pt x="1504" y="1667"/>
                    <a:pt x="1502" y="1667"/>
                  </a:cubicBezTo>
                  <a:cubicBezTo>
                    <a:pt x="1502" y="1696"/>
                    <a:pt x="1495" y="1725"/>
                    <a:pt x="1480" y="1754"/>
                  </a:cubicBezTo>
                  <a:cubicBezTo>
                    <a:pt x="1567" y="1763"/>
                    <a:pt x="1684" y="1769"/>
                    <a:pt x="1799" y="1772"/>
                  </a:cubicBezTo>
                  <a:cubicBezTo>
                    <a:pt x="1818" y="1772"/>
                    <a:pt x="1838" y="1772"/>
                    <a:pt x="1856" y="1772"/>
                  </a:cubicBezTo>
                  <a:cubicBezTo>
                    <a:pt x="1975" y="1773"/>
                    <a:pt x="2091" y="1772"/>
                    <a:pt x="2156" y="1762"/>
                  </a:cubicBezTo>
                  <a:cubicBezTo>
                    <a:pt x="2262" y="1745"/>
                    <a:pt x="2338" y="1748"/>
                    <a:pt x="2352" y="1767"/>
                  </a:cubicBezTo>
                  <a:cubicBezTo>
                    <a:pt x="2367" y="1785"/>
                    <a:pt x="2486" y="1788"/>
                    <a:pt x="2650" y="1774"/>
                  </a:cubicBezTo>
                  <a:cubicBezTo>
                    <a:pt x="2937" y="1751"/>
                    <a:pt x="3028" y="1781"/>
                    <a:pt x="2909" y="1861"/>
                  </a:cubicBezTo>
                  <a:cubicBezTo>
                    <a:pt x="2896" y="1869"/>
                    <a:pt x="2874" y="1876"/>
                    <a:pt x="2842" y="1881"/>
                  </a:cubicBezTo>
                  <a:cubicBezTo>
                    <a:pt x="2804" y="1889"/>
                    <a:pt x="2729" y="1893"/>
                    <a:pt x="2653" y="1897"/>
                  </a:cubicBezTo>
                  <a:cubicBezTo>
                    <a:pt x="2542" y="1902"/>
                    <a:pt x="2400" y="1906"/>
                    <a:pt x="2188" y="1907"/>
                  </a:cubicBezTo>
                  <a:cubicBezTo>
                    <a:pt x="1991" y="1907"/>
                    <a:pt x="1830" y="1914"/>
                    <a:pt x="1695" y="1922"/>
                  </a:cubicBezTo>
                  <a:cubicBezTo>
                    <a:pt x="1689" y="1923"/>
                    <a:pt x="1685" y="1922"/>
                    <a:pt x="1679" y="1922"/>
                  </a:cubicBezTo>
                  <a:cubicBezTo>
                    <a:pt x="1674" y="1923"/>
                    <a:pt x="1666" y="1922"/>
                    <a:pt x="1660" y="1922"/>
                  </a:cubicBezTo>
                  <a:cubicBezTo>
                    <a:pt x="1657" y="1922"/>
                    <a:pt x="1657" y="1924"/>
                    <a:pt x="1654" y="1925"/>
                  </a:cubicBezTo>
                  <a:cubicBezTo>
                    <a:pt x="1653" y="1925"/>
                    <a:pt x="1651" y="1925"/>
                    <a:pt x="1651" y="1925"/>
                  </a:cubicBezTo>
                  <a:cubicBezTo>
                    <a:pt x="1649" y="1925"/>
                    <a:pt x="1649" y="1925"/>
                    <a:pt x="1648" y="1925"/>
                  </a:cubicBezTo>
                  <a:cubicBezTo>
                    <a:pt x="1532" y="1933"/>
                    <a:pt x="1434" y="1944"/>
                    <a:pt x="1363" y="1958"/>
                  </a:cubicBezTo>
                  <a:cubicBezTo>
                    <a:pt x="1362" y="1958"/>
                    <a:pt x="1361" y="1958"/>
                    <a:pt x="1360" y="1958"/>
                  </a:cubicBezTo>
                  <a:cubicBezTo>
                    <a:pt x="1338" y="2058"/>
                    <a:pt x="1485" y="2089"/>
                    <a:pt x="1875" y="2111"/>
                  </a:cubicBezTo>
                  <a:cubicBezTo>
                    <a:pt x="1876" y="2111"/>
                    <a:pt x="1880" y="2111"/>
                    <a:pt x="1881" y="2111"/>
                  </a:cubicBezTo>
                  <a:cubicBezTo>
                    <a:pt x="2004" y="2098"/>
                    <a:pt x="2219" y="2085"/>
                    <a:pt x="2561" y="2070"/>
                  </a:cubicBezTo>
                  <a:cubicBezTo>
                    <a:pt x="2900" y="2055"/>
                    <a:pt x="3274" y="2042"/>
                    <a:pt x="3702" y="2029"/>
                  </a:cubicBezTo>
                  <a:cubicBezTo>
                    <a:pt x="4096" y="2017"/>
                    <a:pt x="4494" y="2006"/>
                    <a:pt x="4862" y="1999"/>
                  </a:cubicBezTo>
                  <a:cubicBezTo>
                    <a:pt x="5271" y="1991"/>
                    <a:pt x="5642" y="1987"/>
                    <a:pt x="5893" y="1988"/>
                  </a:cubicBezTo>
                  <a:cubicBezTo>
                    <a:pt x="6046" y="1990"/>
                    <a:pt x="6472" y="1995"/>
                    <a:pt x="6857" y="2001"/>
                  </a:cubicBezTo>
                  <a:cubicBezTo>
                    <a:pt x="6865" y="2001"/>
                    <a:pt x="6868" y="2001"/>
                    <a:pt x="6876" y="2001"/>
                  </a:cubicBezTo>
                  <a:cubicBezTo>
                    <a:pt x="7461" y="2001"/>
                    <a:pt x="7953" y="1998"/>
                    <a:pt x="8674" y="2004"/>
                  </a:cubicBezTo>
                  <a:cubicBezTo>
                    <a:pt x="9664" y="2012"/>
                    <a:pt x="10525" y="2026"/>
                    <a:pt x="11307" y="2042"/>
                  </a:cubicBezTo>
                  <a:cubicBezTo>
                    <a:pt x="11330" y="2042"/>
                    <a:pt x="11374" y="2042"/>
                    <a:pt x="11396" y="2042"/>
                  </a:cubicBezTo>
                  <a:cubicBezTo>
                    <a:pt x="11765" y="2041"/>
                    <a:pt x="12033" y="2036"/>
                    <a:pt x="12158" y="2024"/>
                  </a:cubicBezTo>
                  <a:cubicBezTo>
                    <a:pt x="12355" y="2006"/>
                    <a:pt x="12508" y="1998"/>
                    <a:pt x="12771" y="2011"/>
                  </a:cubicBezTo>
                  <a:cubicBezTo>
                    <a:pt x="13034" y="2025"/>
                    <a:pt x="13405" y="2059"/>
                    <a:pt x="14035" y="2121"/>
                  </a:cubicBezTo>
                  <a:cubicBezTo>
                    <a:pt x="14425" y="2159"/>
                    <a:pt x="14901" y="2198"/>
                    <a:pt x="15091" y="2208"/>
                  </a:cubicBezTo>
                  <a:cubicBezTo>
                    <a:pt x="15186" y="2212"/>
                    <a:pt x="15274" y="2218"/>
                    <a:pt x="15344" y="2226"/>
                  </a:cubicBezTo>
                  <a:cubicBezTo>
                    <a:pt x="15344" y="2226"/>
                    <a:pt x="15347" y="2226"/>
                    <a:pt x="15347" y="2226"/>
                  </a:cubicBezTo>
                  <a:cubicBezTo>
                    <a:pt x="15416" y="2233"/>
                    <a:pt x="15466" y="2242"/>
                    <a:pt x="15477" y="2249"/>
                  </a:cubicBezTo>
                  <a:cubicBezTo>
                    <a:pt x="15499" y="2262"/>
                    <a:pt x="15586" y="2284"/>
                    <a:pt x="15672" y="2297"/>
                  </a:cubicBezTo>
                  <a:cubicBezTo>
                    <a:pt x="15759" y="2310"/>
                    <a:pt x="15895" y="2353"/>
                    <a:pt x="15976" y="2394"/>
                  </a:cubicBezTo>
                  <a:cubicBezTo>
                    <a:pt x="16070" y="2442"/>
                    <a:pt x="16216" y="2474"/>
                    <a:pt x="16381" y="2486"/>
                  </a:cubicBezTo>
                  <a:cubicBezTo>
                    <a:pt x="16521" y="2496"/>
                    <a:pt x="16666" y="2526"/>
                    <a:pt x="16703" y="2552"/>
                  </a:cubicBezTo>
                  <a:cubicBezTo>
                    <a:pt x="16740" y="2578"/>
                    <a:pt x="16803" y="2607"/>
                    <a:pt x="16842" y="2618"/>
                  </a:cubicBezTo>
                  <a:cubicBezTo>
                    <a:pt x="16881" y="2629"/>
                    <a:pt x="16915" y="2661"/>
                    <a:pt x="16915" y="2687"/>
                  </a:cubicBezTo>
                  <a:cubicBezTo>
                    <a:pt x="16915" y="2713"/>
                    <a:pt x="16976" y="2765"/>
                    <a:pt x="17054" y="2804"/>
                  </a:cubicBezTo>
                  <a:cubicBezTo>
                    <a:pt x="17092" y="2823"/>
                    <a:pt x="17123" y="2842"/>
                    <a:pt x="17145" y="2860"/>
                  </a:cubicBezTo>
                  <a:cubicBezTo>
                    <a:pt x="17166" y="2877"/>
                    <a:pt x="17179" y="2894"/>
                    <a:pt x="17187" y="2909"/>
                  </a:cubicBezTo>
                  <a:cubicBezTo>
                    <a:pt x="17188" y="2912"/>
                    <a:pt x="17189" y="2915"/>
                    <a:pt x="17190" y="2919"/>
                  </a:cubicBezTo>
                  <a:cubicBezTo>
                    <a:pt x="17191" y="2924"/>
                    <a:pt x="17190" y="2930"/>
                    <a:pt x="17190" y="2934"/>
                  </a:cubicBezTo>
                  <a:cubicBezTo>
                    <a:pt x="17190" y="2938"/>
                    <a:pt x="17191" y="2941"/>
                    <a:pt x="17190" y="2944"/>
                  </a:cubicBezTo>
                  <a:cubicBezTo>
                    <a:pt x="17190" y="2946"/>
                    <a:pt x="17190" y="2948"/>
                    <a:pt x="17190" y="2950"/>
                  </a:cubicBezTo>
                  <a:cubicBezTo>
                    <a:pt x="17188" y="2954"/>
                    <a:pt x="17187" y="2956"/>
                    <a:pt x="17183" y="2960"/>
                  </a:cubicBezTo>
                  <a:cubicBezTo>
                    <a:pt x="17174" y="2971"/>
                    <a:pt x="17158" y="2981"/>
                    <a:pt x="17136" y="2988"/>
                  </a:cubicBezTo>
                  <a:cubicBezTo>
                    <a:pt x="17055" y="3013"/>
                    <a:pt x="17009" y="2994"/>
                    <a:pt x="16614" y="2776"/>
                  </a:cubicBezTo>
                  <a:cubicBezTo>
                    <a:pt x="16450" y="2685"/>
                    <a:pt x="16393" y="2672"/>
                    <a:pt x="16276" y="2690"/>
                  </a:cubicBezTo>
                  <a:cubicBezTo>
                    <a:pt x="16219" y="2698"/>
                    <a:pt x="16168" y="2695"/>
                    <a:pt x="16093" y="2677"/>
                  </a:cubicBezTo>
                  <a:cubicBezTo>
                    <a:pt x="16017" y="2658"/>
                    <a:pt x="15920" y="2622"/>
                    <a:pt x="15767" y="2562"/>
                  </a:cubicBezTo>
                  <a:lnTo>
                    <a:pt x="15394" y="2417"/>
                  </a:lnTo>
                  <a:lnTo>
                    <a:pt x="14990" y="2404"/>
                  </a:lnTo>
                  <a:cubicBezTo>
                    <a:pt x="14924" y="2410"/>
                    <a:pt x="14873" y="2417"/>
                    <a:pt x="14803" y="2422"/>
                  </a:cubicBezTo>
                  <a:cubicBezTo>
                    <a:pt x="14557" y="2438"/>
                    <a:pt x="14303" y="2444"/>
                    <a:pt x="14171" y="2430"/>
                  </a:cubicBezTo>
                  <a:cubicBezTo>
                    <a:pt x="14127" y="2425"/>
                    <a:pt x="14098" y="2416"/>
                    <a:pt x="14086" y="2407"/>
                  </a:cubicBezTo>
                  <a:cubicBezTo>
                    <a:pt x="14072" y="2395"/>
                    <a:pt x="13580" y="2381"/>
                    <a:pt x="12837" y="2363"/>
                  </a:cubicBezTo>
                  <a:cubicBezTo>
                    <a:pt x="11351" y="2328"/>
                    <a:pt x="8851" y="2288"/>
                    <a:pt x="7116" y="2271"/>
                  </a:cubicBezTo>
                  <a:cubicBezTo>
                    <a:pt x="6249" y="2263"/>
                    <a:pt x="5573" y="2260"/>
                    <a:pt x="5311" y="2266"/>
                  </a:cubicBezTo>
                  <a:cubicBezTo>
                    <a:pt x="5141" y="2271"/>
                    <a:pt x="4976" y="2266"/>
                    <a:pt x="4827" y="2256"/>
                  </a:cubicBezTo>
                  <a:cubicBezTo>
                    <a:pt x="4645" y="2244"/>
                    <a:pt x="4491" y="2221"/>
                    <a:pt x="4372" y="2192"/>
                  </a:cubicBezTo>
                  <a:cubicBezTo>
                    <a:pt x="3746" y="2192"/>
                    <a:pt x="3342" y="2197"/>
                    <a:pt x="3253" y="2218"/>
                  </a:cubicBezTo>
                  <a:cubicBezTo>
                    <a:pt x="3156" y="2240"/>
                    <a:pt x="2967" y="2263"/>
                    <a:pt x="2833" y="2266"/>
                  </a:cubicBezTo>
                  <a:cubicBezTo>
                    <a:pt x="2792" y="2267"/>
                    <a:pt x="2631" y="2279"/>
                    <a:pt x="2545" y="2284"/>
                  </a:cubicBezTo>
                  <a:cubicBezTo>
                    <a:pt x="2465" y="2326"/>
                    <a:pt x="2259" y="2362"/>
                    <a:pt x="1923" y="2376"/>
                  </a:cubicBezTo>
                  <a:cubicBezTo>
                    <a:pt x="1431" y="2397"/>
                    <a:pt x="1192" y="2456"/>
                    <a:pt x="1215" y="2544"/>
                  </a:cubicBezTo>
                  <a:cubicBezTo>
                    <a:pt x="1248" y="2553"/>
                    <a:pt x="1315" y="2553"/>
                    <a:pt x="1388" y="2552"/>
                  </a:cubicBezTo>
                  <a:cubicBezTo>
                    <a:pt x="1502" y="2550"/>
                    <a:pt x="1651" y="2540"/>
                    <a:pt x="1881" y="2516"/>
                  </a:cubicBezTo>
                  <a:cubicBezTo>
                    <a:pt x="2325" y="2470"/>
                    <a:pt x="3322" y="2410"/>
                    <a:pt x="3867" y="2396"/>
                  </a:cubicBezTo>
                  <a:cubicBezTo>
                    <a:pt x="4496" y="2381"/>
                    <a:pt x="6538" y="2383"/>
                    <a:pt x="6702" y="2399"/>
                  </a:cubicBezTo>
                  <a:cubicBezTo>
                    <a:pt x="6780" y="2406"/>
                    <a:pt x="7270" y="2418"/>
                    <a:pt x="7789" y="2427"/>
                  </a:cubicBezTo>
                  <a:cubicBezTo>
                    <a:pt x="8308" y="2436"/>
                    <a:pt x="8745" y="2451"/>
                    <a:pt x="8763" y="2460"/>
                  </a:cubicBezTo>
                  <a:cubicBezTo>
                    <a:pt x="8807" y="2482"/>
                    <a:pt x="11093" y="2486"/>
                    <a:pt x="11930" y="2465"/>
                  </a:cubicBezTo>
                  <a:cubicBezTo>
                    <a:pt x="12259" y="2457"/>
                    <a:pt x="12559" y="2457"/>
                    <a:pt x="12960" y="2470"/>
                  </a:cubicBezTo>
                  <a:cubicBezTo>
                    <a:pt x="13362" y="2483"/>
                    <a:pt x="13865" y="2510"/>
                    <a:pt x="14598" y="2552"/>
                  </a:cubicBezTo>
                  <a:cubicBezTo>
                    <a:pt x="15200" y="2587"/>
                    <a:pt x="15352" y="2605"/>
                    <a:pt x="15391" y="2649"/>
                  </a:cubicBezTo>
                  <a:cubicBezTo>
                    <a:pt x="15405" y="2664"/>
                    <a:pt x="15426" y="2678"/>
                    <a:pt x="15454" y="2692"/>
                  </a:cubicBezTo>
                  <a:cubicBezTo>
                    <a:pt x="15455" y="2692"/>
                    <a:pt x="15457" y="2692"/>
                    <a:pt x="15458" y="2692"/>
                  </a:cubicBezTo>
                  <a:cubicBezTo>
                    <a:pt x="15486" y="2705"/>
                    <a:pt x="15517" y="2717"/>
                    <a:pt x="15546" y="2723"/>
                  </a:cubicBezTo>
                  <a:cubicBezTo>
                    <a:pt x="15576" y="2729"/>
                    <a:pt x="15607" y="2741"/>
                    <a:pt x="15635" y="2753"/>
                  </a:cubicBezTo>
                  <a:cubicBezTo>
                    <a:pt x="15663" y="2766"/>
                    <a:pt x="15688" y="2779"/>
                    <a:pt x="15701" y="2792"/>
                  </a:cubicBezTo>
                  <a:cubicBezTo>
                    <a:pt x="15732" y="2821"/>
                    <a:pt x="15832" y="2837"/>
                    <a:pt x="15989" y="2837"/>
                  </a:cubicBezTo>
                  <a:cubicBezTo>
                    <a:pt x="16178" y="2837"/>
                    <a:pt x="16260" y="2855"/>
                    <a:pt x="16377" y="2919"/>
                  </a:cubicBezTo>
                  <a:cubicBezTo>
                    <a:pt x="16459" y="2964"/>
                    <a:pt x="16544" y="3001"/>
                    <a:pt x="16564" y="3001"/>
                  </a:cubicBezTo>
                  <a:cubicBezTo>
                    <a:pt x="16584" y="3001"/>
                    <a:pt x="16671" y="3064"/>
                    <a:pt x="16757" y="3143"/>
                  </a:cubicBezTo>
                  <a:cubicBezTo>
                    <a:pt x="16843" y="3222"/>
                    <a:pt x="16917" y="3272"/>
                    <a:pt x="16991" y="3296"/>
                  </a:cubicBezTo>
                  <a:cubicBezTo>
                    <a:pt x="17064" y="3321"/>
                    <a:pt x="17136" y="3321"/>
                    <a:pt x="17215" y="3296"/>
                  </a:cubicBezTo>
                  <a:cubicBezTo>
                    <a:pt x="17286" y="3274"/>
                    <a:pt x="17319" y="3239"/>
                    <a:pt x="17319" y="3187"/>
                  </a:cubicBezTo>
                  <a:cubicBezTo>
                    <a:pt x="17319" y="3144"/>
                    <a:pt x="17331" y="3101"/>
                    <a:pt x="17345" y="3090"/>
                  </a:cubicBezTo>
                  <a:cubicBezTo>
                    <a:pt x="17361" y="3076"/>
                    <a:pt x="17427" y="3112"/>
                    <a:pt x="17487" y="3159"/>
                  </a:cubicBezTo>
                  <a:cubicBezTo>
                    <a:pt x="17547" y="3205"/>
                    <a:pt x="17604" y="3260"/>
                    <a:pt x="17604" y="3286"/>
                  </a:cubicBezTo>
                  <a:cubicBezTo>
                    <a:pt x="17604" y="3309"/>
                    <a:pt x="17624" y="3358"/>
                    <a:pt x="17651" y="3393"/>
                  </a:cubicBezTo>
                  <a:cubicBezTo>
                    <a:pt x="17735" y="3502"/>
                    <a:pt x="17644" y="3532"/>
                    <a:pt x="17462" y="3457"/>
                  </a:cubicBezTo>
                  <a:cubicBezTo>
                    <a:pt x="17409" y="3435"/>
                    <a:pt x="17367" y="3421"/>
                    <a:pt x="17332" y="3411"/>
                  </a:cubicBezTo>
                  <a:cubicBezTo>
                    <a:pt x="17298" y="3401"/>
                    <a:pt x="17273" y="3395"/>
                    <a:pt x="17253" y="3396"/>
                  </a:cubicBezTo>
                  <a:cubicBezTo>
                    <a:pt x="17253" y="3396"/>
                    <a:pt x="17250" y="3396"/>
                    <a:pt x="17250" y="3396"/>
                  </a:cubicBezTo>
                  <a:cubicBezTo>
                    <a:pt x="17211" y="3398"/>
                    <a:pt x="17196" y="3424"/>
                    <a:pt x="17196" y="3472"/>
                  </a:cubicBezTo>
                  <a:cubicBezTo>
                    <a:pt x="17196" y="3494"/>
                    <a:pt x="17195" y="3510"/>
                    <a:pt x="17190" y="3523"/>
                  </a:cubicBezTo>
                  <a:cubicBezTo>
                    <a:pt x="17186" y="3537"/>
                    <a:pt x="17177" y="3545"/>
                    <a:pt x="17168" y="3551"/>
                  </a:cubicBezTo>
                  <a:cubicBezTo>
                    <a:pt x="17201" y="3554"/>
                    <a:pt x="17253" y="3588"/>
                    <a:pt x="17332" y="3653"/>
                  </a:cubicBezTo>
                  <a:cubicBezTo>
                    <a:pt x="17448" y="3749"/>
                    <a:pt x="17481" y="3802"/>
                    <a:pt x="17481" y="3893"/>
                  </a:cubicBezTo>
                  <a:cubicBezTo>
                    <a:pt x="17481" y="3957"/>
                    <a:pt x="17498" y="4018"/>
                    <a:pt x="17518" y="4028"/>
                  </a:cubicBezTo>
                  <a:cubicBezTo>
                    <a:pt x="17539" y="4038"/>
                    <a:pt x="17569" y="4095"/>
                    <a:pt x="17585" y="4153"/>
                  </a:cubicBezTo>
                  <a:cubicBezTo>
                    <a:pt x="17601" y="4211"/>
                    <a:pt x="17655" y="4304"/>
                    <a:pt x="17708" y="4359"/>
                  </a:cubicBezTo>
                  <a:cubicBezTo>
                    <a:pt x="17761" y="4415"/>
                    <a:pt x="17806" y="4491"/>
                    <a:pt x="17806" y="4528"/>
                  </a:cubicBezTo>
                  <a:cubicBezTo>
                    <a:pt x="17806" y="4564"/>
                    <a:pt x="17839" y="4629"/>
                    <a:pt x="17882" y="4673"/>
                  </a:cubicBezTo>
                  <a:cubicBezTo>
                    <a:pt x="17924" y="4717"/>
                    <a:pt x="17966" y="4779"/>
                    <a:pt x="17974" y="4813"/>
                  </a:cubicBezTo>
                  <a:cubicBezTo>
                    <a:pt x="17994" y="4906"/>
                    <a:pt x="17867" y="4912"/>
                    <a:pt x="17793" y="4821"/>
                  </a:cubicBezTo>
                  <a:cubicBezTo>
                    <a:pt x="17759" y="4778"/>
                    <a:pt x="17708" y="4682"/>
                    <a:pt x="17680" y="4607"/>
                  </a:cubicBezTo>
                  <a:cubicBezTo>
                    <a:pt x="17652" y="4531"/>
                    <a:pt x="17570" y="4416"/>
                    <a:pt x="17499" y="4349"/>
                  </a:cubicBezTo>
                  <a:cubicBezTo>
                    <a:pt x="17429" y="4282"/>
                    <a:pt x="17379" y="4207"/>
                    <a:pt x="17389" y="4183"/>
                  </a:cubicBezTo>
                  <a:cubicBezTo>
                    <a:pt x="17399" y="4160"/>
                    <a:pt x="17363" y="4087"/>
                    <a:pt x="17310" y="4020"/>
                  </a:cubicBezTo>
                  <a:cubicBezTo>
                    <a:pt x="17145" y="3814"/>
                    <a:pt x="17117" y="3755"/>
                    <a:pt x="17117" y="3656"/>
                  </a:cubicBezTo>
                  <a:cubicBezTo>
                    <a:pt x="17117" y="3603"/>
                    <a:pt x="17126" y="3578"/>
                    <a:pt x="17142" y="3564"/>
                  </a:cubicBezTo>
                  <a:cubicBezTo>
                    <a:pt x="17138" y="3564"/>
                    <a:pt x="17128" y="3559"/>
                    <a:pt x="17123" y="3559"/>
                  </a:cubicBezTo>
                  <a:cubicBezTo>
                    <a:pt x="17121" y="3559"/>
                    <a:pt x="17120" y="3557"/>
                    <a:pt x="17117" y="3556"/>
                  </a:cubicBezTo>
                  <a:cubicBezTo>
                    <a:pt x="17116" y="3556"/>
                    <a:pt x="17112" y="3557"/>
                    <a:pt x="17111" y="3556"/>
                  </a:cubicBezTo>
                  <a:cubicBezTo>
                    <a:pt x="17108" y="3556"/>
                    <a:pt x="17107" y="3554"/>
                    <a:pt x="17104" y="3554"/>
                  </a:cubicBezTo>
                  <a:cubicBezTo>
                    <a:pt x="17092" y="3551"/>
                    <a:pt x="17082" y="3549"/>
                    <a:pt x="17066" y="3544"/>
                  </a:cubicBezTo>
                  <a:cubicBezTo>
                    <a:pt x="17034" y="3531"/>
                    <a:pt x="16994" y="3513"/>
                    <a:pt x="16943" y="3487"/>
                  </a:cubicBezTo>
                  <a:cubicBezTo>
                    <a:pt x="16838" y="3435"/>
                    <a:pt x="16739" y="3393"/>
                    <a:pt x="16725" y="3393"/>
                  </a:cubicBezTo>
                  <a:cubicBezTo>
                    <a:pt x="16711" y="3393"/>
                    <a:pt x="16619" y="3332"/>
                    <a:pt x="16520" y="3258"/>
                  </a:cubicBezTo>
                  <a:cubicBezTo>
                    <a:pt x="16365" y="3143"/>
                    <a:pt x="16319" y="3126"/>
                    <a:pt x="16207" y="3141"/>
                  </a:cubicBezTo>
                  <a:cubicBezTo>
                    <a:pt x="16109" y="3154"/>
                    <a:pt x="16057" y="3141"/>
                    <a:pt x="16008" y="3095"/>
                  </a:cubicBezTo>
                  <a:cubicBezTo>
                    <a:pt x="15962" y="3052"/>
                    <a:pt x="15888" y="3034"/>
                    <a:pt x="15770" y="3034"/>
                  </a:cubicBezTo>
                  <a:cubicBezTo>
                    <a:pt x="15643" y="3034"/>
                    <a:pt x="15573" y="3012"/>
                    <a:pt x="15492" y="2950"/>
                  </a:cubicBezTo>
                  <a:cubicBezTo>
                    <a:pt x="15458" y="2923"/>
                    <a:pt x="15406" y="2898"/>
                    <a:pt x="15341" y="2876"/>
                  </a:cubicBezTo>
                  <a:cubicBezTo>
                    <a:pt x="15325" y="2870"/>
                    <a:pt x="15304" y="2868"/>
                    <a:pt x="15287" y="2863"/>
                  </a:cubicBezTo>
                  <a:cubicBezTo>
                    <a:pt x="15226" y="2845"/>
                    <a:pt x="15158" y="2827"/>
                    <a:pt x="15088" y="2814"/>
                  </a:cubicBezTo>
                  <a:cubicBezTo>
                    <a:pt x="15086" y="2814"/>
                    <a:pt x="15086" y="2815"/>
                    <a:pt x="15085" y="2814"/>
                  </a:cubicBezTo>
                  <a:cubicBezTo>
                    <a:pt x="15013" y="2801"/>
                    <a:pt x="14936" y="2791"/>
                    <a:pt x="14863" y="2786"/>
                  </a:cubicBezTo>
                  <a:cubicBezTo>
                    <a:pt x="14781" y="2781"/>
                    <a:pt x="14704" y="2782"/>
                    <a:pt x="14636" y="2789"/>
                  </a:cubicBezTo>
                  <a:cubicBezTo>
                    <a:pt x="14518" y="2801"/>
                    <a:pt x="14407" y="2793"/>
                    <a:pt x="14351" y="2769"/>
                  </a:cubicBezTo>
                  <a:cubicBezTo>
                    <a:pt x="14239" y="2720"/>
                    <a:pt x="13530" y="2702"/>
                    <a:pt x="10735" y="2687"/>
                  </a:cubicBezTo>
                  <a:cubicBezTo>
                    <a:pt x="9981" y="2683"/>
                    <a:pt x="9442" y="2678"/>
                    <a:pt x="9079" y="2669"/>
                  </a:cubicBezTo>
                  <a:cubicBezTo>
                    <a:pt x="8898" y="2665"/>
                    <a:pt x="8761" y="2662"/>
                    <a:pt x="8662" y="2656"/>
                  </a:cubicBezTo>
                  <a:cubicBezTo>
                    <a:pt x="8661" y="2656"/>
                    <a:pt x="8659" y="2656"/>
                    <a:pt x="8658" y="2656"/>
                  </a:cubicBezTo>
                  <a:cubicBezTo>
                    <a:pt x="8559" y="2651"/>
                    <a:pt x="8500" y="2643"/>
                    <a:pt x="8472" y="2636"/>
                  </a:cubicBezTo>
                  <a:cubicBezTo>
                    <a:pt x="8351" y="2605"/>
                    <a:pt x="8277" y="2606"/>
                    <a:pt x="8137" y="2636"/>
                  </a:cubicBezTo>
                  <a:cubicBezTo>
                    <a:pt x="8076" y="2649"/>
                    <a:pt x="7997" y="2658"/>
                    <a:pt x="7909" y="2664"/>
                  </a:cubicBezTo>
                  <a:cubicBezTo>
                    <a:pt x="7822" y="2670"/>
                    <a:pt x="7724" y="2673"/>
                    <a:pt x="7622" y="2672"/>
                  </a:cubicBezTo>
                  <a:cubicBezTo>
                    <a:pt x="7519" y="2671"/>
                    <a:pt x="7411" y="2667"/>
                    <a:pt x="7306" y="2659"/>
                  </a:cubicBezTo>
                  <a:cubicBezTo>
                    <a:pt x="7200" y="2651"/>
                    <a:pt x="7098" y="2640"/>
                    <a:pt x="7002" y="2626"/>
                  </a:cubicBezTo>
                  <a:cubicBezTo>
                    <a:pt x="6871" y="2606"/>
                    <a:pt x="6698" y="2595"/>
                    <a:pt x="6345" y="2590"/>
                  </a:cubicBezTo>
                  <a:cubicBezTo>
                    <a:pt x="5991" y="2585"/>
                    <a:pt x="5458" y="2584"/>
                    <a:pt x="4597" y="2590"/>
                  </a:cubicBezTo>
                  <a:cubicBezTo>
                    <a:pt x="3260" y="2599"/>
                    <a:pt x="2435" y="2618"/>
                    <a:pt x="2305" y="2641"/>
                  </a:cubicBezTo>
                  <a:cubicBezTo>
                    <a:pt x="2194" y="2661"/>
                    <a:pt x="1940" y="2699"/>
                    <a:pt x="1739" y="2725"/>
                  </a:cubicBezTo>
                  <a:cubicBezTo>
                    <a:pt x="1549" y="2750"/>
                    <a:pt x="1468" y="2764"/>
                    <a:pt x="1401" y="2779"/>
                  </a:cubicBezTo>
                  <a:cubicBezTo>
                    <a:pt x="1398" y="2789"/>
                    <a:pt x="1395" y="2800"/>
                    <a:pt x="1388" y="2809"/>
                  </a:cubicBezTo>
                  <a:cubicBezTo>
                    <a:pt x="1350" y="2860"/>
                    <a:pt x="1597" y="2883"/>
                    <a:pt x="2043" y="2881"/>
                  </a:cubicBezTo>
                  <a:cubicBezTo>
                    <a:pt x="2136" y="2862"/>
                    <a:pt x="2295" y="2846"/>
                    <a:pt x="2476" y="2830"/>
                  </a:cubicBezTo>
                  <a:cubicBezTo>
                    <a:pt x="2584" y="2820"/>
                    <a:pt x="2693" y="2812"/>
                    <a:pt x="2817" y="2804"/>
                  </a:cubicBezTo>
                  <a:cubicBezTo>
                    <a:pt x="2939" y="2796"/>
                    <a:pt x="3042" y="2790"/>
                    <a:pt x="3168" y="2784"/>
                  </a:cubicBezTo>
                  <a:cubicBezTo>
                    <a:pt x="3172" y="2784"/>
                    <a:pt x="3176" y="2782"/>
                    <a:pt x="3181" y="2781"/>
                  </a:cubicBezTo>
                  <a:cubicBezTo>
                    <a:pt x="3349" y="2774"/>
                    <a:pt x="3489" y="2771"/>
                    <a:pt x="3639" y="2769"/>
                  </a:cubicBezTo>
                  <a:cubicBezTo>
                    <a:pt x="3651" y="2768"/>
                    <a:pt x="3661" y="2769"/>
                    <a:pt x="3674" y="2769"/>
                  </a:cubicBezTo>
                  <a:cubicBezTo>
                    <a:pt x="3685" y="2768"/>
                    <a:pt x="3699" y="2769"/>
                    <a:pt x="3712" y="2769"/>
                  </a:cubicBezTo>
                  <a:cubicBezTo>
                    <a:pt x="3722" y="2768"/>
                    <a:pt x="3733" y="2769"/>
                    <a:pt x="3743" y="2769"/>
                  </a:cubicBezTo>
                  <a:cubicBezTo>
                    <a:pt x="3783" y="2768"/>
                    <a:pt x="3830" y="2766"/>
                    <a:pt x="3867" y="2766"/>
                  </a:cubicBezTo>
                  <a:cubicBezTo>
                    <a:pt x="3956" y="2767"/>
                    <a:pt x="4033" y="2769"/>
                    <a:pt x="4094" y="2774"/>
                  </a:cubicBezTo>
                  <a:cubicBezTo>
                    <a:pt x="4097" y="2774"/>
                    <a:pt x="4103" y="2773"/>
                    <a:pt x="4107" y="2774"/>
                  </a:cubicBezTo>
                  <a:cubicBezTo>
                    <a:pt x="4107" y="2774"/>
                    <a:pt x="4110" y="2774"/>
                    <a:pt x="4110" y="2774"/>
                  </a:cubicBezTo>
                  <a:cubicBezTo>
                    <a:pt x="4177" y="2779"/>
                    <a:pt x="4226" y="2784"/>
                    <a:pt x="4243" y="2794"/>
                  </a:cubicBezTo>
                  <a:cubicBezTo>
                    <a:pt x="4269" y="2810"/>
                    <a:pt x="4346" y="2817"/>
                    <a:pt x="4413" y="2809"/>
                  </a:cubicBezTo>
                  <a:cubicBezTo>
                    <a:pt x="4628" y="2785"/>
                    <a:pt x="6416" y="2800"/>
                    <a:pt x="7106" y="2832"/>
                  </a:cubicBezTo>
                  <a:cubicBezTo>
                    <a:pt x="7474" y="2850"/>
                    <a:pt x="8424" y="2868"/>
                    <a:pt x="9215" y="2871"/>
                  </a:cubicBezTo>
                  <a:cubicBezTo>
                    <a:pt x="10866" y="2876"/>
                    <a:pt x="12846" y="2891"/>
                    <a:pt x="13084" y="2904"/>
                  </a:cubicBezTo>
                  <a:cubicBezTo>
                    <a:pt x="13173" y="2908"/>
                    <a:pt x="13662" y="2931"/>
                    <a:pt x="14171" y="2955"/>
                  </a:cubicBezTo>
                  <a:cubicBezTo>
                    <a:pt x="14680" y="2978"/>
                    <a:pt x="15121" y="3013"/>
                    <a:pt x="15148" y="3031"/>
                  </a:cubicBezTo>
                  <a:cubicBezTo>
                    <a:pt x="15175" y="3049"/>
                    <a:pt x="15274" y="3072"/>
                    <a:pt x="15369" y="3085"/>
                  </a:cubicBezTo>
                  <a:cubicBezTo>
                    <a:pt x="15465" y="3097"/>
                    <a:pt x="15553" y="3129"/>
                    <a:pt x="15565" y="3154"/>
                  </a:cubicBezTo>
                  <a:cubicBezTo>
                    <a:pt x="15579" y="3184"/>
                    <a:pt x="15657" y="3197"/>
                    <a:pt x="15815" y="3197"/>
                  </a:cubicBezTo>
                  <a:cubicBezTo>
                    <a:pt x="15917" y="3197"/>
                    <a:pt x="15978" y="3198"/>
                    <a:pt x="16027" y="3212"/>
                  </a:cubicBezTo>
                  <a:cubicBezTo>
                    <a:pt x="16027" y="3212"/>
                    <a:pt x="16029" y="3212"/>
                    <a:pt x="16030" y="3212"/>
                  </a:cubicBezTo>
                  <a:cubicBezTo>
                    <a:pt x="16054" y="3219"/>
                    <a:pt x="16072" y="3230"/>
                    <a:pt x="16093" y="3243"/>
                  </a:cubicBezTo>
                  <a:cubicBezTo>
                    <a:pt x="16093" y="3243"/>
                    <a:pt x="16096" y="3243"/>
                    <a:pt x="16096" y="3243"/>
                  </a:cubicBezTo>
                  <a:cubicBezTo>
                    <a:pt x="16117" y="3256"/>
                    <a:pt x="16137" y="3272"/>
                    <a:pt x="16162" y="3294"/>
                  </a:cubicBezTo>
                  <a:cubicBezTo>
                    <a:pt x="16226" y="3348"/>
                    <a:pt x="16305" y="3393"/>
                    <a:pt x="16336" y="3393"/>
                  </a:cubicBezTo>
                  <a:cubicBezTo>
                    <a:pt x="16368" y="3393"/>
                    <a:pt x="16482" y="3464"/>
                    <a:pt x="16589" y="3554"/>
                  </a:cubicBezTo>
                  <a:cubicBezTo>
                    <a:pt x="16740" y="3680"/>
                    <a:pt x="16819" y="3723"/>
                    <a:pt x="16950" y="3740"/>
                  </a:cubicBezTo>
                  <a:cubicBezTo>
                    <a:pt x="17001" y="3747"/>
                    <a:pt x="17042" y="3752"/>
                    <a:pt x="17073" y="3760"/>
                  </a:cubicBezTo>
                  <a:cubicBezTo>
                    <a:pt x="17104" y="3769"/>
                    <a:pt x="17124" y="3778"/>
                    <a:pt x="17133" y="3788"/>
                  </a:cubicBezTo>
                  <a:cubicBezTo>
                    <a:pt x="17142" y="3798"/>
                    <a:pt x="17140" y="3810"/>
                    <a:pt x="17127" y="3821"/>
                  </a:cubicBezTo>
                  <a:cubicBezTo>
                    <a:pt x="17114" y="3833"/>
                    <a:pt x="17090" y="3842"/>
                    <a:pt x="17057" y="3855"/>
                  </a:cubicBezTo>
                  <a:cubicBezTo>
                    <a:pt x="17000" y="3876"/>
                    <a:pt x="16955" y="3903"/>
                    <a:pt x="16956" y="3913"/>
                  </a:cubicBezTo>
                  <a:cubicBezTo>
                    <a:pt x="16957" y="3929"/>
                    <a:pt x="16987" y="3986"/>
                    <a:pt x="17035" y="4061"/>
                  </a:cubicBezTo>
                  <a:cubicBezTo>
                    <a:pt x="17082" y="4136"/>
                    <a:pt x="17147" y="4229"/>
                    <a:pt x="17206" y="4308"/>
                  </a:cubicBezTo>
                  <a:cubicBezTo>
                    <a:pt x="17264" y="4388"/>
                    <a:pt x="17302" y="4461"/>
                    <a:pt x="17319" y="4520"/>
                  </a:cubicBezTo>
                  <a:cubicBezTo>
                    <a:pt x="17328" y="4549"/>
                    <a:pt x="17332" y="4575"/>
                    <a:pt x="17329" y="4594"/>
                  </a:cubicBezTo>
                  <a:cubicBezTo>
                    <a:pt x="17326" y="4613"/>
                    <a:pt x="17314" y="4627"/>
                    <a:pt x="17297" y="4632"/>
                  </a:cubicBezTo>
                  <a:cubicBezTo>
                    <a:pt x="17286" y="4636"/>
                    <a:pt x="17270" y="4627"/>
                    <a:pt x="17253" y="4612"/>
                  </a:cubicBezTo>
                  <a:cubicBezTo>
                    <a:pt x="17235" y="4596"/>
                    <a:pt x="17218" y="4573"/>
                    <a:pt x="17202" y="4545"/>
                  </a:cubicBezTo>
                  <a:cubicBezTo>
                    <a:pt x="17187" y="4518"/>
                    <a:pt x="17161" y="4487"/>
                    <a:pt x="17133" y="4461"/>
                  </a:cubicBezTo>
                  <a:cubicBezTo>
                    <a:pt x="17105" y="4435"/>
                    <a:pt x="17075" y="4414"/>
                    <a:pt x="17047" y="4403"/>
                  </a:cubicBezTo>
                  <a:cubicBezTo>
                    <a:pt x="17003" y="4384"/>
                    <a:pt x="16976" y="4373"/>
                    <a:pt x="16953" y="4377"/>
                  </a:cubicBezTo>
                  <a:cubicBezTo>
                    <a:pt x="16930" y="4382"/>
                    <a:pt x="16908" y="4400"/>
                    <a:pt x="16877" y="4433"/>
                  </a:cubicBezTo>
                  <a:cubicBezTo>
                    <a:pt x="16851" y="4461"/>
                    <a:pt x="16827" y="4479"/>
                    <a:pt x="16795" y="4489"/>
                  </a:cubicBezTo>
                  <a:cubicBezTo>
                    <a:pt x="16762" y="4500"/>
                    <a:pt x="16722" y="4503"/>
                    <a:pt x="16668" y="4500"/>
                  </a:cubicBezTo>
                  <a:cubicBezTo>
                    <a:pt x="16526" y="4491"/>
                    <a:pt x="16413" y="4495"/>
                    <a:pt x="16320" y="4502"/>
                  </a:cubicBezTo>
                  <a:cubicBezTo>
                    <a:pt x="16261" y="4507"/>
                    <a:pt x="16202" y="4512"/>
                    <a:pt x="16169" y="4523"/>
                  </a:cubicBezTo>
                  <a:cubicBezTo>
                    <a:pt x="16140" y="4532"/>
                    <a:pt x="16124" y="4543"/>
                    <a:pt x="16118" y="4556"/>
                  </a:cubicBezTo>
                  <a:cubicBezTo>
                    <a:pt x="16111" y="4570"/>
                    <a:pt x="16108" y="4585"/>
                    <a:pt x="16112" y="4602"/>
                  </a:cubicBezTo>
                  <a:cubicBezTo>
                    <a:pt x="16116" y="4618"/>
                    <a:pt x="16124" y="4632"/>
                    <a:pt x="16137" y="4642"/>
                  </a:cubicBezTo>
                  <a:cubicBezTo>
                    <a:pt x="16151" y="4653"/>
                    <a:pt x="16188" y="4663"/>
                    <a:pt x="16238" y="4668"/>
                  </a:cubicBezTo>
                  <a:cubicBezTo>
                    <a:pt x="16301" y="4674"/>
                    <a:pt x="16391" y="4673"/>
                    <a:pt x="16475" y="4670"/>
                  </a:cubicBezTo>
                  <a:cubicBezTo>
                    <a:pt x="16502" y="4669"/>
                    <a:pt x="16525" y="4667"/>
                    <a:pt x="16551" y="4665"/>
                  </a:cubicBezTo>
                  <a:cubicBezTo>
                    <a:pt x="16552" y="4665"/>
                    <a:pt x="16554" y="4665"/>
                    <a:pt x="16554" y="4665"/>
                  </a:cubicBezTo>
                  <a:cubicBezTo>
                    <a:pt x="16555" y="4665"/>
                    <a:pt x="16557" y="4665"/>
                    <a:pt x="16558" y="4665"/>
                  </a:cubicBezTo>
                  <a:cubicBezTo>
                    <a:pt x="16641" y="4659"/>
                    <a:pt x="16724" y="4650"/>
                    <a:pt x="16772" y="4635"/>
                  </a:cubicBezTo>
                  <a:cubicBezTo>
                    <a:pt x="16853" y="4610"/>
                    <a:pt x="16883" y="4614"/>
                    <a:pt x="16902" y="4655"/>
                  </a:cubicBezTo>
                  <a:cubicBezTo>
                    <a:pt x="16916" y="4684"/>
                    <a:pt x="16977" y="4751"/>
                    <a:pt x="17041" y="4808"/>
                  </a:cubicBezTo>
                  <a:cubicBezTo>
                    <a:pt x="17072" y="4835"/>
                    <a:pt x="17097" y="4866"/>
                    <a:pt x="17120" y="4895"/>
                  </a:cubicBezTo>
                  <a:cubicBezTo>
                    <a:pt x="17285" y="4977"/>
                    <a:pt x="17259" y="5092"/>
                    <a:pt x="17206" y="5264"/>
                  </a:cubicBezTo>
                  <a:cubicBezTo>
                    <a:pt x="17175" y="5362"/>
                    <a:pt x="17182" y="5479"/>
                    <a:pt x="17215" y="5560"/>
                  </a:cubicBezTo>
                  <a:cubicBezTo>
                    <a:pt x="17226" y="5587"/>
                    <a:pt x="17239" y="5609"/>
                    <a:pt x="17256" y="5626"/>
                  </a:cubicBezTo>
                  <a:cubicBezTo>
                    <a:pt x="17336" y="5705"/>
                    <a:pt x="17385" y="5850"/>
                    <a:pt x="17408" y="5993"/>
                  </a:cubicBezTo>
                  <a:cubicBezTo>
                    <a:pt x="17409" y="5998"/>
                    <a:pt x="17410" y="6002"/>
                    <a:pt x="17411" y="6006"/>
                  </a:cubicBezTo>
                  <a:cubicBezTo>
                    <a:pt x="17413" y="6018"/>
                    <a:pt x="17416" y="6030"/>
                    <a:pt x="17417" y="6042"/>
                  </a:cubicBezTo>
                  <a:cubicBezTo>
                    <a:pt x="17430" y="6126"/>
                    <a:pt x="17449" y="6217"/>
                    <a:pt x="17462" y="6243"/>
                  </a:cubicBezTo>
                  <a:cubicBezTo>
                    <a:pt x="17471" y="6263"/>
                    <a:pt x="17470" y="6278"/>
                    <a:pt x="17458" y="6292"/>
                  </a:cubicBezTo>
                  <a:cubicBezTo>
                    <a:pt x="17449" y="6303"/>
                    <a:pt x="17427" y="6313"/>
                    <a:pt x="17402" y="6322"/>
                  </a:cubicBezTo>
                  <a:cubicBezTo>
                    <a:pt x="17397" y="6324"/>
                    <a:pt x="17397" y="6326"/>
                    <a:pt x="17392" y="6327"/>
                  </a:cubicBezTo>
                  <a:cubicBezTo>
                    <a:pt x="17391" y="6328"/>
                    <a:pt x="17390" y="6330"/>
                    <a:pt x="17389" y="6330"/>
                  </a:cubicBezTo>
                  <a:cubicBezTo>
                    <a:pt x="17383" y="6343"/>
                    <a:pt x="17378" y="6358"/>
                    <a:pt x="17370" y="6368"/>
                  </a:cubicBezTo>
                  <a:cubicBezTo>
                    <a:pt x="17321" y="6432"/>
                    <a:pt x="17334" y="6596"/>
                    <a:pt x="17398" y="6733"/>
                  </a:cubicBezTo>
                  <a:cubicBezTo>
                    <a:pt x="17403" y="6742"/>
                    <a:pt x="17404" y="6749"/>
                    <a:pt x="17408" y="6758"/>
                  </a:cubicBezTo>
                  <a:cubicBezTo>
                    <a:pt x="17426" y="6778"/>
                    <a:pt x="17442" y="6800"/>
                    <a:pt x="17465" y="6812"/>
                  </a:cubicBezTo>
                  <a:cubicBezTo>
                    <a:pt x="17577" y="6871"/>
                    <a:pt x="17585" y="6912"/>
                    <a:pt x="17503" y="6985"/>
                  </a:cubicBezTo>
                  <a:cubicBezTo>
                    <a:pt x="17488" y="6998"/>
                    <a:pt x="17472" y="7036"/>
                    <a:pt x="17455" y="7079"/>
                  </a:cubicBezTo>
                  <a:cubicBezTo>
                    <a:pt x="17428" y="7164"/>
                    <a:pt x="17385" y="7426"/>
                    <a:pt x="17354" y="7765"/>
                  </a:cubicBezTo>
                  <a:cubicBezTo>
                    <a:pt x="17348" y="7829"/>
                    <a:pt x="17342" y="7881"/>
                    <a:pt x="17335" y="7944"/>
                  </a:cubicBezTo>
                  <a:cubicBezTo>
                    <a:pt x="17335" y="7944"/>
                    <a:pt x="17335" y="7946"/>
                    <a:pt x="17335" y="7946"/>
                  </a:cubicBezTo>
                  <a:cubicBezTo>
                    <a:pt x="17335" y="7997"/>
                    <a:pt x="17328" y="8044"/>
                    <a:pt x="17316" y="8086"/>
                  </a:cubicBezTo>
                  <a:cubicBezTo>
                    <a:pt x="17316" y="8087"/>
                    <a:pt x="17316" y="8089"/>
                    <a:pt x="17316" y="8089"/>
                  </a:cubicBezTo>
                  <a:cubicBezTo>
                    <a:pt x="17297" y="8242"/>
                    <a:pt x="17276" y="8351"/>
                    <a:pt x="17256" y="8446"/>
                  </a:cubicBezTo>
                  <a:cubicBezTo>
                    <a:pt x="17256" y="8446"/>
                    <a:pt x="17256" y="8448"/>
                    <a:pt x="17256" y="8448"/>
                  </a:cubicBezTo>
                  <a:cubicBezTo>
                    <a:pt x="17256" y="8449"/>
                    <a:pt x="17256" y="8450"/>
                    <a:pt x="17256" y="8451"/>
                  </a:cubicBezTo>
                  <a:cubicBezTo>
                    <a:pt x="17256" y="8452"/>
                    <a:pt x="17256" y="8453"/>
                    <a:pt x="17256" y="8454"/>
                  </a:cubicBezTo>
                  <a:cubicBezTo>
                    <a:pt x="17258" y="8477"/>
                    <a:pt x="17257" y="8490"/>
                    <a:pt x="17259" y="8517"/>
                  </a:cubicBezTo>
                  <a:cubicBezTo>
                    <a:pt x="17273" y="8674"/>
                    <a:pt x="17294" y="8824"/>
                    <a:pt x="17307" y="8851"/>
                  </a:cubicBezTo>
                  <a:cubicBezTo>
                    <a:pt x="17311" y="8859"/>
                    <a:pt x="17313" y="8869"/>
                    <a:pt x="17316" y="8879"/>
                  </a:cubicBezTo>
                  <a:cubicBezTo>
                    <a:pt x="17324" y="8886"/>
                    <a:pt x="17329" y="8896"/>
                    <a:pt x="17338" y="8902"/>
                  </a:cubicBezTo>
                  <a:cubicBezTo>
                    <a:pt x="17508" y="9016"/>
                    <a:pt x="17531" y="8938"/>
                    <a:pt x="17531" y="8222"/>
                  </a:cubicBezTo>
                  <a:cubicBezTo>
                    <a:pt x="17531" y="7681"/>
                    <a:pt x="17601" y="7255"/>
                    <a:pt x="17705" y="7057"/>
                  </a:cubicBezTo>
                  <a:cubicBezTo>
                    <a:pt x="17705" y="7056"/>
                    <a:pt x="17705" y="7054"/>
                    <a:pt x="17705" y="7054"/>
                  </a:cubicBezTo>
                  <a:cubicBezTo>
                    <a:pt x="17705" y="7053"/>
                    <a:pt x="17705" y="7052"/>
                    <a:pt x="17705" y="7051"/>
                  </a:cubicBezTo>
                  <a:cubicBezTo>
                    <a:pt x="17717" y="6993"/>
                    <a:pt x="17724" y="6928"/>
                    <a:pt x="17727" y="6827"/>
                  </a:cubicBezTo>
                  <a:cubicBezTo>
                    <a:pt x="17727" y="6827"/>
                    <a:pt x="17727" y="6825"/>
                    <a:pt x="17727" y="6825"/>
                  </a:cubicBezTo>
                  <a:cubicBezTo>
                    <a:pt x="17727" y="6824"/>
                    <a:pt x="17727" y="6822"/>
                    <a:pt x="17727" y="6822"/>
                  </a:cubicBezTo>
                  <a:cubicBezTo>
                    <a:pt x="17731" y="6704"/>
                    <a:pt x="17732" y="6552"/>
                    <a:pt x="17727" y="6238"/>
                  </a:cubicBezTo>
                  <a:cubicBezTo>
                    <a:pt x="17722" y="5915"/>
                    <a:pt x="17702" y="5769"/>
                    <a:pt x="17654" y="5682"/>
                  </a:cubicBezTo>
                  <a:cubicBezTo>
                    <a:pt x="17615" y="5611"/>
                    <a:pt x="17594" y="5499"/>
                    <a:pt x="17601" y="5392"/>
                  </a:cubicBezTo>
                  <a:cubicBezTo>
                    <a:pt x="17610" y="5243"/>
                    <a:pt x="17592" y="5196"/>
                    <a:pt x="17490" y="5081"/>
                  </a:cubicBezTo>
                  <a:cubicBezTo>
                    <a:pt x="17430" y="5012"/>
                    <a:pt x="17380" y="4922"/>
                    <a:pt x="17354" y="4844"/>
                  </a:cubicBezTo>
                  <a:cubicBezTo>
                    <a:pt x="17328" y="4765"/>
                    <a:pt x="17328" y="4699"/>
                    <a:pt x="17360" y="4683"/>
                  </a:cubicBezTo>
                  <a:cubicBezTo>
                    <a:pt x="17370" y="4678"/>
                    <a:pt x="17385" y="4684"/>
                    <a:pt x="17405" y="4696"/>
                  </a:cubicBezTo>
                  <a:cubicBezTo>
                    <a:pt x="17425" y="4708"/>
                    <a:pt x="17447" y="4724"/>
                    <a:pt x="17471" y="4747"/>
                  </a:cubicBezTo>
                  <a:cubicBezTo>
                    <a:pt x="17471" y="4747"/>
                    <a:pt x="17471" y="4749"/>
                    <a:pt x="17471" y="4749"/>
                  </a:cubicBezTo>
                  <a:cubicBezTo>
                    <a:pt x="17517" y="4793"/>
                    <a:pt x="17564" y="4850"/>
                    <a:pt x="17582" y="4895"/>
                  </a:cubicBezTo>
                  <a:cubicBezTo>
                    <a:pt x="17594" y="4927"/>
                    <a:pt x="17640" y="4962"/>
                    <a:pt x="17683" y="4971"/>
                  </a:cubicBezTo>
                  <a:cubicBezTo>
                    <a:pt x="17736" y="4982"/>
                    <a:pt x="17754" y="5006"/>
                    <a:pt x="17740" y="5050"/>
                  </a:cubicBezTo>
                  <a:cubicBezTo>
                    <a:pt x="17728" y="5085"/>
                    <a:pt x="17757" y="5167"/>
                    <a:pt x="17803" y="5234"/>
                  </a:cubicBezTo>
                  <a:cubicBezTo>
                    <a:pt x="17857" y="5311"/>
                    <a:pt x="17885" y="5413"/>
                    <a:pt x="17885" y="5517"/>
                  </a:cubicBezTo>
                  <a:cubicBezTo>
                    <a:pt x="17885" y="5562"/>
                    <a:pt x="17892" y="5611"/>
                    <a:pt x="17901" y="5652"/>
                  </a:cubicBezTo>
                  <a:cubicBezTo>
                    <a:pt x="17910" y="5693"/>
                    <a:pt x="17922" y="5729"/>
                    <a:pt x="17936" y="5746"/>
                  </a:cubicBezTo>
                  <a:cubicBezTo>
                    <a:pt x="17976" y="5798"/>
                    <a:pt x="17976" y="5825"/>
                    <a:pt x="17936" y="5876"/>
                  </a:cubicBezTo>
                  <a:cubicBezTo>
                    <a:pt x="17920" y="5896"/>
                    <a:pt x="17909" y="5919"/>
                    <a:pt x="17901" y="5942"/>
                  </a:cubicBezTo>
                  <a:cubicBezTo>
                    <a:pt x="17885" y="5990"/>
                    <a:pt x="17884" y="6041"/>
                    <a:pt x="17898" y="6080"/>
                  </a:cubicBezTo>
                  <a:cubicBezTo>
                    <a:pt x="17905" y="6100"/>
                    <a:pt x="17915" y="6117"/>
                    <a:pt x="17929" y="6129"/>
                  </a:cubicBezTo>
                  <a:cubicBezTo>
                    <a:pt x="17944" y="6140"/>
                    <a:pt x="17954" y="6224"/>
                    <a:pt x="17961" y="6338"/>
                  </a:cubicBezTo>
                  <a:cubicBezTo>
                    <a:pt x="17961" y="6339"/>
                    <a:pt x="17961" y="6339"/>
                    <a:pt x="17961" y="6340"/>
                  </a:cubicBezTo>
                  <a:cubicBezTo>
                    <a:pt x="17963" y="6365"/>
                    <a:pt x="17963" y="6396"/>
                    <a:pt x="17964" y="6424"/>
                  </a:cubicBezTo>
                  <a:cubicBezTo>
                    <a:pt x="17964" y="6432"/>
                    <a:pt x="17964" y="6440"/>
                    <a:pt x="17964" y="6447"/>
                  </a:cubicBezTo>
                  <a:cubicBezTo>
                    <a:pt x="17965" y="6464"/>
                    <a:pt x="17967" y="6477"/>
                    <a:pt x="17967" y="6493"/>
                  </a:cubicBezTo>
                  <a:cubicBezTo>
                    <a:pt x="17970" y="6565"/>
                    <a:pt x="17970" y="6630"/>
                    <a:pt x="17970" y="6710"/>
                  </a:cubicBezTo>
                  <a:cubicBezTo>
                    <a:pt x="17971" y="6715"/>
                    <a:pt x="17970" y="6720"/>
                    <a:pt x="17970" y="6725"/>
                  </a:cubicBezTo>
                  <a:cubicBezTo>
                    <a:pt x="17970" y="6727"/>
                    <a:pt x="17970" y="6728"/>
                    <a:pt x="17970" y="6730"/>
                  </a:cubicBezTo>
                  <a:cubicBezTo>
                    <a:pt x="17970" y="6731"/>
                    <a:pt x="17970" y="6734"/>
                    <a:pt x="17970" y="6735"/>
                  </a:cubicBezTo>
                  <a:cubicBezTo>
                    <a:pt x="17971" y="6858"/>
                    <a:pt x="17968" y="6963"/>
                    <a:pt x="17964" y="7074"/>
                  </a:cubicBezTo>
                  <a:cubicBezTo>
                    <a:pt x="17960" y="7209"/>
                    <a:pt x="17953" y="7296"/>
                    <a:pt x="17942" y="7360"/>
                  </a:cubicBezTo>
                  <a:cubicBezTo>
                    <a:pt x="17942" y="7361"/>
                    <a:pt x="17942" y="7364"/>
                    <a:pt x="17942" y="7365"/>
                  </a:cubicBezTo>
                  <a:cubicBezTo>
                    <a:pt x="17950" y="7558"/>
                    <a:pt x="17951" y="7789"/>
                    <a:pt x="17939" y="8051"/>
                  </a:cubicBezTo>
                  <a:lnTo>
                    <a:pt x="17936" y="8143"/>
                  </a:lnTo>
                  <a:cubicBezTo>
                    <a:pt x="17936" y="8143"/>
                    <a:pt x="17938" y="8142"/>
                    <a:pt x="17939" y="8143"/>
                  </a:cubicBezTo>
                  <a:cubicBezTo>
                    <a:pt x="17939" y="8143"/>
                    <a:pt x="17938" y="8147"/>
                    <a:pt x="17939" y="8148"/>
                  </a:cubicBezTo>
                  <a:cubicBezTo>
                    <a:pt x="17951" y="8166"/>
                    <a:pt x="17961" y="8185"/>
                    <a:pt x="17967" y="8211"/>
                  </a:cubicBezTo>
                  <a:cubicBezTo>
                    <a:pt x="17974" y="8239"/>
                    <a:pt x="17979" y="8266"/>
                    <a:pt x="17980" y="8296"/>
                  </a:cubicBezTo>
                  <a:cubicBezTo>
                    <a:pt x="17981" y="8307"/>
                    <a:pt x="17977" y="8320"/>
                    <a:pt x="17977" y="8331"/>
                  </a:cubicBezTo>
                  <a:cubicBezTo>
                    <a:pt x="17977" y="8333"/>
                    <a:pt x="17977" y="8335"/>
                    <a:pt x="17977" y="8336"/>
                  </a:cubicBezTo>
                  <a:cubicBezTo>
                    <a:pt x="17977" y="8339"/>
                    <a:pt x="17977" y="8342"/>
                    <a:pt x="17977" y="8344"/>
                  </a:cubicBezTo>
                  <a:cubicBezTo>
                    <a:pt x="17976" y="8357"/>
                    <a:pt x="17976" y="8370"/>
                    <a:pt x="17974" y="8382"/>
                  </a:cubicBezTo>
                  <a:cubicBezTo>
                    <a:pt x="17968" y="8409"/>
                    <a:pt x="17959" y="8431"/>
                    <a:pt x="17945" y="8446"/>
                  </a:cubicBezTo>
                  <a:cubicBezTo>
                    <a:pt x="17935" y="8457"/>
                    <a:pt x="17928" y="8472"/>
                    <a:pt x="17920" y="8487"/>
                  </a:cubicBezTo>
                  <a:lnTo>
                    <a:pt x="17920" y="8489"/>
                  </a:lnTo>
                  <a:lnTo>
                    <a:pt x="17910" y="8680"/>
                  </a:lnTo>
                  <a:cubicBezTo>
                    <a:pt x="17916" y="8689"/>
                    <a:pt x="17921" y="8702"/>
                    <a:pt x="17929" y="8706"/>
                  </a:cubicBezTo>
                  <a:cubicBezTo>
                    <a:pt x="17961" y="8722"/>
                    <a:pt x="17961" y="8736"/>
                    <a:pt x="17929" y="8762"/>
                  </a:cubicBezTo>
                  <a:cubicBezTo>
                    <a:pt x="17918" y="8772"/>
                    <a:pt x="17911" y="8795"/>
                    <a:pt x="17904" y="8816"/>
                  </a:cubicBezTo>
                  <a:lnTo>
                    <a:pt x="17904" y="8818"/>
                  </a:lnTo>
                  <a:lnTo>
                    <a:pt x="17895" y="9032"/>
                  </a:lnTo>
                  <a:lnTo>
                    <a:pt x="17895" y="9035"/>
                  </a:lnTo>
                  <a:cubicBezTo>
                    <a:pt x="17895" y="9037"/>
                    <a:pt x="17894" y="9040"/>
                    <a:pt x="17895" y="9042"/>
                  </a:cubicBezTo>
                  <a:cubicBezTo>
                    <a:pt x="17895" y="9044"/>
                    <a:pt x="17898" y="9044"/>
                    <a:pt x="17898" y="9045"/>
                  </a:cubicBezTo>
                  <a:cubicBezTo>
                    <a:pt x="17902" y="9067"/>
                    <a:pt x="17907" y="9087"/>
                    <a:pt x="17914" y="9104"/>
                  </a:cubicBezTo>
                  <a:lnTo>
                    <a:pt x="18103" y="9104"/>
                  </a:lnTo>
                  <a:cubicBezTo>
                    <a:pt x="18120" y="9050"/>
                    <a:pt x="18133" y="8966"/>
                    <a:pt x="18144" y="8810"/>
                  </a:cubicBezTo>
                  <a:cubicBezTo>
                    <a:pt x="18159" y="8609"/>
                    <a:pt x="18188" y="8431"/>
                    <a:pt x="18211" y="8413"/>
                  </a:cubicBezTo>
                  <a:cubicBezTo>
                    <a:pt x="18237" y="8391"/>
                    <a:pt x="18249" y="8323"/>
                    <a:pt x="18249" y="8257"/>
                  </a:cubicBezTo>
                  <a:cubicBezTo>
                    <a:pt x="18249" y="8191"/>
                    <a:pt x="18237" y="8128"/>
                    <a:pt x="18211" y="8115"/>
                  </a:cubicBezTo>
                  <a:cubicBezTo>
                    <a:pt x="18188" y="8103"/>
                    <a:pt x="18170" y="7978"/>
                    <a:pt x="18170" y="7837"/>
                  </a:cubicBezTo>
                  <a:cubicBezTo>
                    <a:pt x="18170" y="7695"/>
                    <a:pt x="18188" y="7570"/>
                    <a:pt x="18211" y="7559"/>
                  </a:cubicBezTo>
                  <a:cubicBezTo>
                    <a:pt x="18225" y="7552"/>
                    <a:pt x="18236" y="7519"/>
                    <a:pt x="18242" y="7475"/>
                  </a:cubicBezTo>
                  <a:cubicBezTo>
                    <a:pt x="18255" y="7386"/>
                    <a:pt x="18252" y="7247"/>
                    <a:pt x="18236" y="7153"/>
                  </a:cubicBezTo>
                  <a:cubicBezTo>
                    <a:pt x="18228" y="7107"/>
                    <a:pt x="18216" y="7071"/>
                    <a:pt x="18201" y="7059"/>
                  </a:cubicBezTo>
                  <a:cubicBezTo>
                    <a:pt x="18163" y="7029"/>
                    <a:pt x="18163" y="7011"/>
                    <a:pt x="18201" y="6980"/>
                  </a:cubicBezTo>
                  <a:cubicBezTo>
                    <a:pt x="18231" y="6956"/>
                    <a:pt x="18247" y="6872"/>
                    <a:pt x="18249" y="6789"/>
                  </a:cubicBezTo>
                  <a:cubicBezTo>
                    <a:pt x="18250" y="6706"/>
                    <a:pt x="18239" y="6625"/>
                    <a:pt x="18211" y="6610"/>
                  </a:cubicBezTo>
                  <a:cubicBezTo>
                    <a:pt x="18188" y="6599"/>
                    <a:pt x="18170" y="6513"/>
                    <a:pt x="18170" y="6417"/>
                  </a:cubicBezTo>
                  <a:cubicBezTo>
                    <a:pt x="18170" y="6320"/>
                    <a:pt x="18188" y="6231"/>
                    <a:pt x="18211" y="6220"/>
                  </a:cubicBezTo>
                  <a:cubicBezTo>
                    <a:pt x="18236" y="6208"/>
                    <a:pt x="18247" y="6143"/>
                    <a:pt x="18249" y="6078"/>
                  </a:cubicBezTo>
                  <a:cubicBezTo>
                    <a:pt x="18249" y="6045"/>
                    <a:pt x="18248" y="6011"/>
                    <a:pt x="18242" y="5983"/>
                  </a:cubicBezTo>
                  <a:cubicBezTo>
                    <a:pt x="18237" y="5955"/>
                    <a:pt x="18226" y="5933"/>
                    <a:pt x="18214" y="5922"/>
                  </a:cubicBezTo>
                  <a:cubicBezTo>
                    <a:pt x="18161" y="5877"/>
                    <a:pt x="18118" y="5427"/>
                    <a:pt x="18163" y="5405"/>
                  </a:cubicBezTo>
                  <a:cubicBezTo>
                    <a:pt x="18172" y="5400"/>
                    <a:pt x="18179" y="5400"/>
                    <a:pt x="18189" y="5402"/>
                  </a:cubicBezTo>
                  <a:cubicBezTo>
                    <a:pt x="18198" y="5404"/>
                    <a:pt x="18207" y="5408"/>
                    <a:pt x="18217" y="5415"/>
                  </a:cubicBezTo>
                  <a:cubicBezTo>
                    <a:pt x="18243" y="5433"/>
                    <a:pt x="18266" y="5471"/>
                    <a:pt x="18287" y="5514"/>
                  </a:cubicBezTo>
                  <a:cubicBezTo>
                    <a:pt x="18287" y="5515"/>
                    <a:pt x="18289" y="5516"/>
                    <a:pt x="18290" y="5517"/>
                  </a:cubicBezTo>
                  <a:cubicBezTo>
                    <a:pt x="18292" y="5521"/>
                    <a:pt x="18294" y="5528"/>
                    <a:pt x="18296" y="5532"/>
                  </a:cubicBezTo>
                  <a:cubicBezTo>
                    <a:pt x="18297" y="5533"/>
                    <a:pt x="18295" y="5533"/>
                    <a:pt x="18296" y="5535"/>
                  </a:cubicBezTo>
                  <a:cubicBezTo>
                    <a:pt x="18297" y="5537"/>
                    <a:pt x="18298" y="5540"/>
                    <a:pt x="18299" y="5542"/>
                  </a:cubicBezTo>
                  <a:cubicBezTo>
                    <a:pt x="18318" y="5590"/>
                    <a:pt x="18331" y="5641"/>
                    <a:pt x="18331" y="5693"/>
                  </a:cubicBezTo>
                  <a:cubicBezTo>
                    <a:pt x="18331" y="5773"/>
                    <a:pt x="18350" y="5848"/>
                    <a:pt x="18372" y="5858"/>
                  </a:cubicBezTo>
                  <a:cubicBezTo>
                    <a:pt x="18394" y="5869"/>
                    <a:pt x="18409" y="6081"/>
                    <a:pt x="18410" y="6343"/>
                  </a:cubicBezTo>
                  <a:cubicBezTo>
                    <a:pt x="18411" y="6598"/>
                    <a:pt x="18422" y="6992"/>
                    <a:pt x="18435" y="7217"/>
                  </a:cubicBezTo>
                  <a:cubicBezTo>
                    <a:pt x="18458" y="7616"/>
                    <a:pt x="18463" y="8012"/>
                    <a:pt x="18451" y="8316"/>
                  </a:cubicBezTo>
                  <a:cubicBezTo>
                    <a:pt x="18445" y="8468"/>
                    <a:pt x="18436" y="8596"/>
                    <a:pt x="18422" y="8691"/>
                  </a:cubicBezTo>
                  <a:cubicBezTo>
                    <a:pt x="18409" y="8786"/>
                    <a:pt x="18392" y="8848"/>
                    <a:pt x="18372" y="8864"/>
                  </a:cubicBezTo>
                  <a:cubicBezTo>
                    <a:pt x="18361" y="8873"/>
                    <a:pt x="18351" y="8895"/>
                    <a:pt x="18343" y="8923"/>
                  </a:cubicBezTo>
                  <a:cubicBezTo>
                    <a:pt x="18336" y="8951"/>
                    <a:pt x="18331" y="8983"/>
                    <a:pt x="18331" y="9017"/>
                  </a:cubicBezTo>
                  <a:cubicBezTo>
                    <a:pt x="18331" y="9060"/>
                    <a:pt x="18337" y="9081"/>
                    <a:pt x="18347" y="9101"/>
                  </a:cubicBezTo>
                  <a:cubicBezTo>
                    <a:pt x="18613" y="9095"/>
                    <a:pt x="18633" y="9037"/>
                    <a:pt x="18666" y="8479"/>
                  </a:cubicBezTo>
                  <a:cubicBezTo>
                    <a:pt x="18667" y="8463"/>
                    <a:pt x="18671" y="8454"/>
                    <a:pt x="18672" y="8438"/>
                  </a:cubicBezTo>
                  <a:cubicBezTo>
                    <a:pt x="18671" y="8437"/>
                    <a:pt x="18669" y="8436"/>
                    <a:pt x="18669" y="8436"/>
                  </a:cubicBezTo>
                  <a:cubicBezTo>
                    <a:pt x="18668" y="8435"/>
                    <a:pt x="18670" y="8432"/>
                    <a:pt x="18669" y="8431"/>
                  </a:cubicBezTo>
                  <a:cubicBezTo>
                    <a:pt x="18630" y="8379"/>
                    <a:pt x="18627" y="8361"/>
                    <a:pt x="18675" y="8329"/>
                  </a:cubicBezTo>
                  <a:cubicBezTo>
                    <a:pt x="18679" y="8326"/>
                    <a:pt x="18682" y="8311"/>
                    <a:pt x="18685" y="8306"/>
                  </a:cubicBezTo>
                  <a:cubicBezTo>
                    <a:pt x="18697" y="8199"/>
                    <a:pt x="18711" y="8108"/>
                    <a:pt x="18729" y="8043"/>
                  </a:cubicBezTo>
                  <a:cubicBezTo>
                    <a:pt x="18741" y="7879"/>
                    <a:pt x="18741" y="7671"/>
                    <a:pt x="18735" y="7482"/>
                  </a:cubicBezTo>
                  <a:cubicBezTo>
                    <a:pt x="18735" y="7470"/>
                    <a:pt x="18736" y="7458"/>
                    <a:pt x="18735" y="7447"/>
                  </a:cubicBezTo>
                  <a:cubicBezTo>
                    <a:pt x="18735" y="7442"/>
                    <a:pt x="18735" y="7438"/>
                    <a:pt x="18735" y="7434"/>
                  </a:cubicBezTo>
                  <a:cubicBezTo>
                    <a:pt x="18735" y="7432"/>
                    <a:pt x="18735" y="7430"/>
                    <a:pt x="18735" y="7429"/>
                  </a:cubicBezTo>
                  <a:cubicBezTo>
                    <a:pt x="18734" y="7401"/>
                    <a:pt x="18734" y="7371"/>
                    <a:pt x="18732" y="7345"/>
                  </a:cubicBezTo>
                  <a:cubicBezTo>
                    <a:pt x="18732" y="7340"/>
                    <a:pt x="18729" y="7337"/>
                    <a:pt x="18729" y="7332"/>
                  </a:cubicBezTo>
                  <a:cubicBezTo>
                    <a:pt x="18726" y="7282"/>
                    <a:pt x="18724" y="7233"/>
                    <a:pt x="18720" y="7192"/>
                  </a:cubicBezTo>
                  <a:cubicBezTo>
                    <a:pt x="18717" y="7172"/>
                    <a:pt x="18713" y="7152"/>
                    <a:pt x="18710" y="7136"/>
                  </a:cubicBezTo>
                  <a:cubicBezTo>
                    <a:pt x="18701" y="7077"/>
                    <a:pt x="18692" y="7028"/>
                    <a:pt x="18679" y="7011"/>
                  </a:cubicBezTo>
                  <a:cubicBezTo>
                    <a:pt x="18655" y="6982"/>
                    <a:pt x="18642" y="6932"/>
                    <a:pt x="18634" y="6832"/>
                  </a:cubicBezTo>
                  <a:cubicBezTo>
                    <a:pt x="18627" y="6732"/>
                    <a:pt x="18625" y="6582"/>
                    <a:pt x="18628" y="6348"/>
                  </a:cubicBezTo>
                  <a:cubicBezTo>
                    <a:pt x="18631" y="6136"/>
                    <a:pt x="18627" y="6011"/>
                    <a:pt x="18622" y="5914"/>
                  </a:cubicBezTo>
                  <a:cubicBezTo>
                    <a:pt x="18618" y="5843"/>
                    <a:pt x="18616" y="5784"/>
                    <a:pt x="18606" y="5751"/>
                  </a:cubicBezTo>
                  <a:cubicBezTo>
                    <a:pt x="18598" y="5726"/>
                    <a:pt x="18589" y="5709"/>
                    <a:pt x="18577" y="5698"/>
                  </a:cubicBezTo>
                  <a:cubicBezTo>
                    <a:pt x="18545" y="5666"/>
                    <a:pt x="18505" y="5551"/>
                    <a:pt x="18489" y="5440"/>
                  </a:cubicBezTo>
                  <a:cubicBezTo>
                    <a:pt x="18453" y="5199"/>
                    <a:pt x="18349" y="4818"/>
                    <a:pt x="18283" y="4683"/>
                  </a:cubicBezTo>
                  <a:cubicBezTo>
                    <a:pt x="18257" y="4629"/>
                    <a:pt x="18185" y="4545"/>
                    <a:pt x="18122" y="4497"/>
                  </a:cubicBezTo>
                  <a:cubicBezTo>
                    <a:pt x="18047" y="4440"/>
                    <a:pt x="18008" y="4378"/>
                    <a:pt x="18008" y="4316"/>
                  </a:cubicBezTo>
                  <a:cubicBezTo>
                    <a:pt x="18008" y="4191"/>
                    <a:pt x="17908" y="4033"/>
                    <a:pt x="17743" y="3900"/>
                  </a:cubicBezTo>
                  <a:lnTo>
                    <a:pt x="17610" y="3793"/>
                  </a:lnTo>
                  <a:lnTo>
                    <a:pt x="17724" y="3725"/>
                  </a:lnTo>
                  <a:cubicBezTo>
                    <a:pt x="17801" y="3679"/>
                    <a:pt x="17851" y="3668"/>
                    <a:pt x="17869" y="3691"/>
                  </a:cubicBezTo>
                  <a:cubicBezTo>
                    <a:pt x="17884" y="3711"/>
                    <a:pt x="17963" y="3749"/>
                    <a:pt x="18043" y="3776"/>
                  </a:cubicBezTo>
                  <a:cubicBezTo>
                    <a:pt x="18110" y="3798"/>
                    <a:pt x="18141" y="3811"/>
                    <a:pt x="18151" y="3824"/>
                  </a:cubicBezTo>
                  <a:cubicBezTo>
                    <a:pt x="18161" y="3836"/>
                    <a:pt x="18150" y="3846"/>
                    <a:pt x="18119" y="3865"/>
                  </a:cubicBezTo>
                  <a:cubicBezTo>
                    <a:pt x="18094" y="3879"/>
                    <a:pt x="18076" y="3896"/>
                    <a:pt x="18065" y="3916"/>
                  </a:cubicBezTo>
                  <a:cubicBezTo>
                    <a:pt x="18054" y="3935"/>
                    <a:pt x="18050" y="3957"/>
                    <a:pt x="18053" y="3979"/>
                  </a:cubicBezTo>
                  <a:cubicBezTo>
                    <a:pt x="18058" y="4024"/>
                    <a:pt x="18089" y="4073"/>
                    <a:pt x="18147" y="4117"/>
                  </a:cubicBezTo>
                  <a:cubicBezTo>
                    <a:pt x="18203" y="4159"/>
                    <a:pt x="18248" y="4224"/>
                    <a:pt x="18249" y="4262"/>
                  </a:cubicBezTo>
                  <a:cubicBezTo>
                    <a:pt x="18249" y="4300"/>
                    <a:pt x="18286" y="4370"/>
                    <a:pt x="18331" y="4415"/>
                  </a:cubicBezTo>
                  <a:cubicBezTo>
                    <a:pt x="18375" y="4461"/>
                    <a:pt x="18413" y="4514"/>
                    <a:pt x="18413" y="4535"/>
                  </a:cubicBezTo>
                  <a:cubicBezTo>
                    <a:pt x="18413" y="4556"/>
                    <a:pt x="18427" y="4599"/>
                    <a:pt x="18451" y="4650"/>
                  </a:cubicBezTo>
                  <a:cubicBezTo>
                    <a:pt x="18499" y="4752"/>
                    <a:pt x="18585" y="4895"/>
                    <a:pt x="18663" y="5004"/>
                  </a:cubicBezTo>
                  <a:cubicBezTo>
                    <a:pt x="18702" y="5059"/>
                    <a:pt x="18737" y="5103"/>
                    <a:pt x="18767" y="5132"/>
                  </a:cubicBezTo>
                  <a:cubicBezTo>
                    <a:pt x="18794" y="5158"/>
                    <a:pt x="18829" y="5296"/>
                    <a:pt x="18843" y="5438"/>
                  </a:cubicBezTo>
                  <a:cubicBezTo>
                    <a:pt x="18857" y="5580"/>
                    <a:pt x="18891" y="5718"/>
                    <a:pt x="18916" y="5744"/>
                  </a:cubicBezTo>
                  <a:cubicBezTo>
                    <a:pt x="18972" y="5801"/>
                    <a:pt x="18954" y="6954"/>
                    <a:pt x="18897" y="7000"/>
                  </a:cubicBezTo>
                  <a:cubicBezTo>
                    <a:pt x="18843" y="7044"/>
                    <a:pt x="18848" y="7338"/>
                    <a:pt x="18903" y="7365"/>
                  </a:cubicBezTo>
                  <a:cubicBezTo>
                    <a:pt x="18917" y="7372"/>
                    <a:pt x="18925" y="7393"/>
                    <a:pt x="18928" y="7426"/>
                  </a:cubicBezTo>
                  <a:cubicBezTo>
                    <a:pt x="18931" y="7459"/>
                    <a:pt x="18931" y="7505"/>
                    <a:pt x="18922" y="7561"/>
                  </a:cubicBezTo>
                  <a:cubicBezTo>
                    <a:pt x="18903" y="7681"/>
                    <a:pt x="18915" y="7788"/>
                    <a:pt x="18960" y="7908"/>
                  </a:cubicBezTo>
                  <a:cubicBezTo>
                    <a:pt x="19003" y="8023"/>
                    <a:pt x="19009" y="8166"/>
                    <a:pt x="19001" y="8426"/>
                  </a:cubicBezTo>
                  <a:cubicBezTo>
                    <a:pt x="19001" y="8426"/>
                    <a:pt x="19001" y="8427"/>
                    <a:pt x="19001" y="8428"/>
                  </a:cubicBezTo>
                  <a:cubicBezTo>
                    <a:pt x="19001" y="8428"/>
                    <a:pt x="19001" y="8430"/>
                    <a:pt x="19001" y="8431"/>
                  </a:cubicBezTo>
                  <a:cubicBezTo>
                    <a:pt x="19005" y="8463"/>
                    <a:pt x="19010" y="8491"/>
                    <a:pt x="19014" y="8527"/>
                  </a:cubicBezTo>
                  <a:cubicBezTo>
                    <a:pt x="19057" y="8973"/>
                    <a:pt x="19099" y="9087"/>
                    <a:pt x="19159" y="8920"/>
                  </a:cubicBezTo>
                  <a:cubicBezTo>
                    <a:pt x="19169" y="8891"/>
                    <a:pt x="19183" y="8865"/>
                    <a:pt x="19197" y="8841"/>
                  </a:cubicBezTo>
                  <a:cubicBezTo>
                    <a:pt x="19190" y="8822"/>
                    <a:pt x="19184" y="8800"/>
                    <a:pt x="19175" y="8793"/>
                  </a:cubicBezTo>
                  <a:cubicBezTo>
                    <a:pt x="19138" y="8763"/>
                    <a:pt x="19139" y="8736"/>
                    <a:pt x="19178" y="8678"/>
                  </a:cubicBezTo>
                  <a:cubicBezTo>
                    <a:pt x="19206" y="8636"/>
                    <a:pt x="19223" y="8582"/>
                    <a:pt x="19216" y="8558"/>
                  </a:cubicBezTo>
                  <a:cubicBezTo>
                    <a:pt x="19209" y="8534"/>
                    <a:pt x="19226" y="8508"/>
                    <a:pt x="19254" y="8499"/>
                  </a:cubicBezTo>
                  <a:cubicBezTo>
                    <a:pt x="19267" y="8495"/>
                    <a:pt x="19280" y="8500"/>
                    <a:pt x="19292" y="8510"/>
                  </a:cubicBezTo>
                  <a:cubicBezTo>
                    <a:pt x="19328" y="8531"/>
                    <a:pt x="19361" y="8631"/>
                    <a:pt x="19393" y="8767"/>
                  </a:cubicBezTo>
                  <a:cubicBezTo>
                    <a:pt x="19393" y="8767"/>
                    <a:pt x="19393" y="8769"/>
                    <a:pt x="19393" y="8770"/>
                  </a:cubicBezTo>
                  <a:cubicBezTo>
                    <a:pt x="19483" y="8849"/>
                    <a:pt x="19547" y="9047"/>
                    <a:pt x="19551" y="9195"/>
                  </a:cubicBezTo>
                  <a:cubicBezTo>
                    <a:pt x="19567" y="9202"/>
                    <a:pt x="19582" y="9207"/>
                    <a:pt x="19602" y="9206"/>
                  </a:cubicBezTo>
                  <a:cubicBezTo>
                    <a:pt x="19623" y="9202"/>
                    <a:pt x="19647" y="9197"/>
                    <a:pt x="19674" y="9183"/>
                  </a:cubicBezTo>
                  <a:cubicBezTo>
                    <a:pt x="19783" y="9128"/>
                    <a:pt x="19813" y="9135"/>
                    <a:pt x="19889" y="9229"/>
                  </a:cubicBezTo>
                  <a:cubicBezTo>
                    <a:pt x="19918" y="9265"/>
                    <a:pt x="19935" y="9291"/>
                    <a:pt x="19933" y="9313"/>
                  </a:cubicBezTo>
                  <a:cubicBezTo>
                    <a:pt x="19933" y="9353"/>
                    <a:pt x="19848" y="9371"/>
                    <a:pt x="19665" y="9379"/>
                  </a:cubicBezTo>
                  <a:cubicBezTo>
                    <a:pt x="19644" y="9380"/>
                    <a:pt x="19635" y="9381"/>
                    <a:pt x="19611" y="9382"/>
                  </a:cubicBezTo>
                  <a:cubicBezTo>
                    <a:pt x="19557" y="9383"/>
                    <a:pt x="19470" y="9384"/>
                    <a:pt x="19399" y="9384"/>
                  </a:cubicBezTo>
                  <a:cubicBezTo>
                    <a:pt x="19326" y="9384"/>
                    <a:pt x="19258" y="9385"/>
                    <a:pt x="19165" y="9384"/>
                  </a:cubicBezTo>
                  <a:cubicBezTo>
                    <a:pt x="18860" y="9398"/>
                    <a:pt x="18388" y="9409"/>
                    <a:pt x="17850" y="9412"/>
                  </a:cubicBezTo>
                  <a:cubicBezTo>
                    <a:pt x="17010" y="9416"/>
                    <a:pt x="16343" y="9459"/>
                    <a:pt x="16302" y="9509"/>
                  </a:cubicBezTo>
                  <a:cubicBezTo>
                    <a:pt x="16301" y="9531"/>
                    <a:pt x="16313" y="9555"/>
                    <a:pt x="16336" y="9583"/>
                  </a:cubicBezTo>
                  <a:cubicBezTo>
                    <a:pt x="16434" y="9619"/>
                    <a:pt x="16795" y="9616"/>
                    <a:pt x="18173" y="9611"/>
                  </a:cubicBezTo>
                  <a:cubicBezTo>
                    <a:pt x="18741" y="9609"/>
                    <a:pt x="19229" y="9628"/>
                    <a:pt x="19522" y="9652"/>
                  </a:cubicBezTo>
                  <a:cubicBezTo>
                    <a:pt x="19523" y="9652"/>
                    <a:pt x="19525" y="9652"/>
                    <a:pt x="19526" y="9652"/>
                  </a:cubicBezTo>
                  <a:cubicBezTo>
                    <a:pt x="19530" y="9652"/>
                    <a:pt x="19537" y="9652"/>
                    <a:pt x="19541" y="9652"/>
                  </a:cubicBezTo>
                  <a:cubicBezTo>
                    <a:pt x="19745" y="9649"/>
                    <a:pt x="19844" y="9656"/>
                    <a:pt x="19858" y="9693"/>
                  </a:cubicBezTo>
                  <a:cubicBezTo>
                    <a:pt x="19869" y="9724"/>
                    <a:pt x="19895" y="9776"/>
                    <a:pt x="19918" y="9810"/>
                  </a:cubicBezTo>
                  <a:cubicBezTo>
                    <a:pt x="19946" y="9852"/>
                    <a:pt x="19945" y="9882"/>
                    <a:pt x="19914" y="9907"/>
                  </a:cubicBezTo>
                  <a:cubicBezTo>
                    <a:pt x="19901" y="9917"/>
                    <a:pt x="19893" y="9934"/>
                    <a:pt x="19886" y="9955"/>
                  </a:cubicBezTo>
                  <a:cubicBezTo>
                    <a:pt x="19879" y="9976"/>
                    <a:pt x="19874" y="10002"/>
                    <a:pt x="19873" y="10027"/>
                  </a:cubicBezTo>
                  <a:cubicBezTo>
                    <a:pt x="19875" y="10041"/>
                    <a:pt x="19878" y="10062"/>
                    <a:pt x="19880" y="10077"/>
                  </a:cubicBezTo>
                  <a:cubicBezTo>
                    <a:pt x="19881" y="10085"/>
                    <a:pt x="19881" y="10091"/>
                    <a:pt x="19883" y="10098"/>
                  </a:cubicBezTo>
                  <a:cubicBezTo>
                    <a:pt x="19889" y="10118"/>
                    <a:pt x="19898" y="10134"/>
                    <a:pt x="19911" y="10141"/>
                  </a:cubicBezTo>
                  <a:cubicBezTo>
                    <a:pt x="19925" y="10148"/>
                    <a:pt x="19933" y="10171"/>
                    <a:pt x="19940" y="10202"/>
                  </a:cubicBezTo>
                  <a:cubicBezTo>
                    <a:pt x="19940" y="10203"/>
                    <a:pt x="19940" y="10205"/>
                    <a:pt x="19940" y="10205"/>
                  </a:cubicBezTo>
                  <a:cubicBezTo>
                    <a:pt x="19942" y="10218"/>
                    <a:pt x="19944" y="10233"/>
                    <a:pt x="19946" y="10248"/>
                  </a:cubicBezTo>
                  <a:cubicBezTo>
                    <a:pt x="19946" y="10249"/>
                    <a:pt x="19946" y="10250"/>
                    <a:pt x="19946" y="10251"/>
                  </a:cubicBezTo>
                  <a:cubicBezTo>
                    <a:pt x="19946" y="10255"/>
                    <a:pt x="19946" y="10259"/>
                    <a:pt x="19946" y="10264"/>
                  </a:cubicBezTo>
                  <a:cubicBezTo>
                    <a:pt x="19947" y="10271"/>
                    <a:pt x="19949" y="10276"/>
                    <a:pt x="19949" y="10284"/>
                  </a:cubicBezTo>
                  <a:cubicBezTo>
                    <a:pt x="19949" y="10287"/>
                    <a:pt x="19949" y="10291"/>
                    <a:pt x="19949" y="10294"/>
                  </a:cubicBezTo>
                  <a:cubicBezTo>
                    <a:pt x="19949" y="10296"/>
                    <a:pt x="19949" y="10297"/>
                    <a:pt x="19949" y="10299"/>
                  </a:cubicBezTo>
                  <a:cubicBezTo>
                    <a:pt x="19951" y="10376"/>
                    <a:pt x="19940" y="10451"/>
                    <a:pt x="19921" y="10501"/>
                  </a:cubicBezTo>
                  <a:cubicBezTo>
                    <a:pt x="19923" y="10535"/>
                    <a:pt x="19928" y="10558"/>
                    <a:pt x="19930" y="10592"/>
                  </a:cubicBezTo>
                  <a:cubicBezTo>
                    <a:pt x="19934" y="10640"/>
                    <a:pt x="19942" y="10678"/>
                    <a:pt x="19946" y="10725"/>
                  </a:cubicBezTo>
                  <a:cubicBezTo>
                    <a:pt x="19947" y="10726"/>
                    <a:pt x="19946" y="10727"/>
                    <a:pt x="19946" y="10728"/>
                  </a:cubicBezTo>
                  <a:cubicBezTo>
                    <a:pt x="19946" y="10728"/>
                    <a:pt x="19946" y="10730"/>
                    <a:pt x="19946" y="10730"/>
                  </a:cubicBezTo>
                  <a:cubicBezTo>
                    <a:pt x="19962" y="10761"/>
                    <a:pt x="19978" y="10795"/>
                    <a:pt x="19984" y="10837"/>
                  </a:cubicBezTo>
                  <a:cubicBezTo>
                    <a:pt x="19984" y="10838"/>
                    <a:pt x="19984" y="10839"/>
                    <a:pt x="19984" y="10840"/>
                  </a:cubicBezTo>
                  <a:cubicBezTo>
                    <a:pt x="19984" y="10840"/>
                    <a:pt x="19984" y="10842"/>
                    <a:pt x="19984" y="10842"/>
                  </a:cubicBezTo>
                  <a:cubicBezTo>
                    <a:pt x="19991" y="10891"/>
                    <a:pt x="19994" y="10951"/>
                    <a:pt x="19990" y="11033"/>
                  </a:cubicBezTo>
                  <a:cubicBezTo>
                    <a:pt x="19988" y="11083"/>
                    <a:pt x="19992" y="11088"/>
                    <a:pt x="19990" y="11128"/>
                  </a:cubicBezTo>
                  <a:cubicBezTo>
                    <a:pt x="19990" y="11129"/>
                    <a:pt x="19990" y="11130"/>
                    <a:pt x="19990" y="11130"/>
                  </a:cubicBezTo>
                  <a:cubicBezTo>
                    <a:pt x="19990" y="11131"/>
                    <a:pt x="19990" y="11132"/>
                    <a:pt x="19990" y="11133"/>
                  </a:cubicBezTo>
                  <a:cubicBezTo>
                    <a:pt x="19990" y="11134"/>
                    <a:pt x="19990" y="11135"/>
                    <a:pt x="19990" y="11135"/>
                  </a:cubicBezTo>
                  <a:cubicBezTo>
                    <a:pt x="20020" y="11335"/>
                    <a:pt x="20053" y="11495"/>
                    <a:pt x="20082" y="11533"/>
                  </a:cubicBezTo>
                  <a:cubicBezTo>
                    <a:pt x="20209" y="11700"/>
                    <a:pt x="20386" y="11021"/>
                    <a:pt x="20284" y="10756"/>
                  </a:cubicBezTo>
                  <a:cubicBezTo>
                    <a:pt x="20274" y="10728"/>
                    <a:pt x="20266" y="10556"/>
                    <a:pt x="20256" y="10427"/>
                  </a:cubicBezTo>
                  <a:cubicBezTo>
                    <a:pt x="20256" y="10426"/>
                    <a:pt x="20256" y="10424"/>
                    <a:pt x="20256" y="10424"/>
                  </a:cubicBezTo>
                  <a:cubicBezTo>
                    <a:pt x="20253" y="10414"/>
                    <a:pt x="20251" y="10404"/>
                    <a:pt x="20253" y="10391"/>
                  </a:cubicBezTo>
                  <a:cubicBezTo>
                    <a:pt x="20253" y="10391"/>
                    <a:pt x="20253" y="10389"/>
                    <a:pt x="20253" y="10389"/>
                  </a:cubicBezTo>
                  <a:cubicBezTo>
                    <a:pt x="20244" y="10262"/>
                    <a:pt x="20236" y="10025"/>
                    <a:pt x="20227" y="9856"/>
                  </a:cubicBezTo>
                  <a:cubicBezTo>
                    <a:pt x="20227" y="9853"/>
                    <a:pt x="20227" y="9850"/>
                    <a:pt x="20227" y="9848"/>
                  </a:cubicBezTo>
                  <a:cubicBezTo>
                    <a:pt x="20216" y="9612"/>
                    <a:pt x="20204" y="9426"/>
                    <a:pt x="20196" y="9104"/>
                  </a:cubicBezTo>
                  <a:cubicBezTo>
                    <a:pt x="20191" y="8927"/>
                    <a:pt x="20183" y="8791"/>
                    <a:pt x="20180" y="8604"/>
                  </a:cubicBezTo>
                  <a:cubicBezTo>
                    <a:pt x="20164" y="7530"/>
                    <a:pt x="20123" y="6539"/>
                    <a:pt x="20091" y="6401"/>
                  </a:cubicBezTo>
                  <a:cubicBezTo>
                    <a:pt x="20086" y="6376"/>
                    <a:pt x="20063" y="6279"/>
                    <a:pt x="20054" y="6238"/>
                  </a:cubicBezTo>
                  <a:cubicBezTo>
                    <a:pt x="20045" y="6237"/>
                    <a:pt x="20039" y="6236"/>
                    <a:pt x="20028" y="6236"/>
                  </a:cubicBezTo>
                  <a:cubicBezTo>
                    <a:pt x="20008" y="6236"/>
                    <a:pt x="19992" y="6236"/>
                    <a:pt x="19981" y="6241"/>
                  </a:cubicBezTo>
                  <a:cubicBezTo>
                    <a:pt x="19969" y="6245"/>
                    <a:pt x="19963" y="6253"/>
                    <a:pt x="19959" y="6269"/>
                  </a:cubicBezTo>
                  <a:cubicBezTo>
                    <a:pt x="19950" y="6299"/>
                    <a:pt x="19952" y="6357"/>
                    <a:pt x="19962" y="6465"/>
                  </a:cubicBezTo>
                  <a:cubicBezTo>
                    <a:pt x="19973" y="6591"/>
                    <a:pt x="20002" y="6713"/>
                    <a:pt x="20028" y="6738"/>
                  </a:cubicBezTo>
                  <a:cubicBezTo>
                    <a:pt x="20078" y="6786"/>
                    <a:pt x="20070" y="7556"/>
                    <a:pt x="20019" y="7597"/>
                  </a:cubicBezTo>
                  <a:cubicBezTo>
                    <a:pt x="20008" y="7606"/>
                    <a:pt x="20001" y="7626"/>
                    <a:pt x="19997" y="7651"/>
                  </a:cubicBezTo>
                  <a:cubicBezTo>
                    <a:pt x="19991" y="7685"/>
                    <a:pt x="19994" y="7730"/>
                    <a:pt x="20000" y="7773"/>
                  </a:cubicBezTo>
                  <a:cubicBezTo>
                    <a:pt x="20000" y="7775"/>
                    <a:pt x="20003" y="7778"/>
                    <a:pt x="20003" y="7781"/>
                  </a:cubicBezTo>
                  <a:cubicBezTo>
                    <a:pt x="20003" y="7783"/>
                    <a:pt x="20003" y="7784"/>
                    <a:pt x="20003" y="7786"/>
                  </a:cubicBezTo>
                  <a:cubicBezTo>
                    <a:pt x="20003" y="7788"/>
                    <a:pt x="20002" y="7791"/>
                    <a:pt x="20003" y="7793"/>
                  </a:cubicBezTo>
                  <a:cubicBezTo>
                    <a:pt x="20003" y="7795"/>
                    <a:pt x="20003" y="7797"/>
                    <a:pt x="20003" y="7798"/>
                  </a:cubicBezTo>
                  <a:cubicBezTo>
                    <a:pt x="20011" y="7839"/>
                    <a:pt x="20024" y="7876"/>
                    <a:pt x="20041" y="7898"/>
                  </a:cubicBezTo>
                  <a:cubicBezTo>
                    <a:pt x="20059" y="7922"/>
                    <a:pt x="20066" y="7941"/>
                    <a:pt x="20063" y="7962"/>
                  </a:cubicBezTo>
                  <a:cubicBezTo>
                    <a:pt x="20060" y="7982"/>
                    <a:pt x="20045" y="8005"/>
                    <a:pt x="20019" y="8035"/>
                  </a:cubicBezTo>
                  <a:cubicBezTo>
                    <a:pt x="20005" y="8051"/>
                    <a:pt x="19996" y="8068"/>
                    <a:pt x="19987" y="8092"/>
                  </a:cubicBezTo>
                  <a:cubicBezTo>
                    <a:pt x="19976" y="8122"/>
                    <a:pt x="19970" y="8170"/>
                    <a:pt x="19965" y="8227"/>
                  </a:cubicBezTo>
                  <a:cubicBezTo>
                    <a:pt x="19958" y="8301"/>
                    <a:pt x="19952" y="8392"/>
                    <a:pt x="19952" y="8545"/>
                  </a:cubicBezTo>
                  <a:cubicBezTo>
                    <a:pt x="19952" y="8821"/>
                    <a:pt x="19936" y="8985"/>
                    <a:pt x="19908" y="8999"/>
                  </a:cubicBezTo>
                  <a:cubicBezTo>
                    <a:pt x="19884" y="9011"/>
                    <a:pt x="19808" y="8975"/>
                    <a:pt x="19737" y="8920"/>
                  </a:cubicBezTo>
                  <a:cubicBezTo>
                    <a:pt x="19615" y="8825"/>
                    <a:pt x="19607" y="8810"/>
                    <a:pt x="19614" y="8589"/>
                  </a:cubicBezTo>
                  <a:cubicBezTo>
                    <a:pt x="19618" y="8452"/>
                    <a:pt x="19646" y="8334"/>
                    <a:pt x="19677" y="8303"/>
                  </a:cubicBezTo>
                  <a:cubicBezTo>
                    <a:pt x="19693" y="8288"/>
                    <a:pt x="19705" y="8253"/>
                    <a:pt x="19715" y="8206"/>
                  </a:cubicBezTo>
                  <a:cubicBezTo>
                    <a:pt x="19725" y="8159"/>
                    <a:pt x="19733" y="8099"/>
                    <a:pt x="19734" y="8035"/>
                  </a:cubicBezTo>
                  <a:cubicBezTo>
                    <a:pt x="19736" y="7917"/>
                    <a:pt x="19750" y="7796"/>
                    <a:pt x="19766" y="7768"/>
                  </a:cubicBezTo>
                  <a:cubicBezTo>
                    <a:pt x="19782" y="7739"/>
                    <a:pt x="19799" y="7666"/>
                    <a:pt x="19804" y="7605"/>
                  </a:cubicBezTo>
                  <a:cubicBezTo>
                    <a:pt x="19809" y="7543"/>
                    <a:pt x="19828" y="7476"/>
                    <a:pt x="19845" y="7454"/>
                  </a:cubicBezTo>
                  <a:cubicBezTo>
                    <a:pt x="19862" y="7432"/>
                    <a:pt x="19848" y="7336"/>
                    <a:pt x="19813" y="7243"/>
                  </a:cubicBezTo>
                  <a:cubicBezTo>
                    <a:pt x="19779" y="7149"/>
                    <a:pt x="19750" y="6968"/>
                    <a:pt x="19750" y="6840"/>
                  </a:cubicBezTo>
                  <a:cubicBezTo>
                    <a:pt x="19750" y="6711"/>
                    <a:pt x="19728" y="6522"/>
                    <a:pt x="19703" y="6419"/>
                  </a:cubicBezTo>
                  <a:cubicBezTo>
                    <a:pt x="19667" y="6277"/>
                    <a:pt x="19669" y="6214"/>
                    <a:pt x="19706" y="6149"/>
                  </a:cubicBezTo>
                  <a:cubicBezTo>
                    <a:pt x="19742" y="6084"/>
                    <a:pt x="19765" y="6072"/>
                    <a:pt x="19801" y="6101"/>
                  </a:cubicBezTo>
                  <a:cubicBezTo>
                    <a:pt x="19826" y="6121"/>
                    <a:pt x="19899" y="6139"/>
                    <a:pt x="19962" y="6139"/>
                  </a:cubicBezTo>
                  <a:cubicBezTo>
                    <a:pt x="19990" y="6139"/>
                    <a:pt x="20012" y="6137"/>
                    <a:pt x="20028" y="6134"/>
                  </a:cubicBezTo>
                  <a:cubicBezTo>
                    <a:pt x="19983" y="5948"/>
                    <a:pt x="19937" y="5761"/>
                    <a:pt x="19877" y="5519"/>
                  </a:cubicBezTo>
                  <a:cubicBezTo>
                    <a:pt x="19794" y="5188"/>
                    <a:pt x="19782" y="4939"/>
                    <a:pt x="19826" y="4813"/>
                  </a:cubicBezTo>
                  <a:cubicBezTo>
                    <a:pt x="19823" y="4650"/>
                    <a:pt x="19812" y="4595"/>
                    <a:pt x="19750" y="4568"/>
                  </a:cubicBezTo>
                  <a:cubicBezTo>
                    <a:pt x="19704" y="4548"/>
                    <a:pt x="19668" y="4501"/>
                    <a:pt x="19668" y="4456"/>
                  </a:cubicBezTo>
                  <a:cubicBezTo>
                    <a:pt x="19668" y="4400"/>
                    <a:pt x="19642" y="4374"/>
                    <a:pt x="19576" y="4367"/>
                  </a:cubicBezTo>
                  <a:cubicBezTo>
                    <a:pt x="19536" y="4362"/>
                    <a:pt x="19514" y="4352"/>
                    <a:pt x="19494" y="4311"/>
                  </a:cubicBezTo>
                  <a:cubicBezTo>
                    <a:pt x="19474" y="4269"/>
                    <a:pt x="19456" y="4196"/>
                    <a:pt x="19431" y="4064"/>
                  </a:cubicBezTo>
                  <a:cubicBezTo>
                    <a:pt x="19409" y="3947"/>
                    <a:pt x="19394" y="3874"/>
                    <a:pt x="19374" y="3811"/>
                  </a:cubicBezTo>
                  <a:cubicBezTo>
                    <a:pt x="19369" y="3796"/>
                    <a:pt x="19363" y="3783"/>
                    <a:pt x="19358" y="3770"/>
                  </a:cubicBezTo>
                  <a:cubicBezTo>
                    <a:pt x="19354" y="3759"/>
                    <a:pt x="19350" y="3747"/>
                    <a:pt x="19345" y="3737"/>
                  </a:cubicBezTo>
                  <a:cubicBezTo>
                    <a:pt x="19341" y="3727"/>
                    <a:pt x="19335" y="3715"/>
                    <a:pt x="19330" y="3707"/>
                  </a:cubicBezTo>
                  <a:cubicBezTo>
                    <a:pt x="19313" y="3679"/>
                    <a:pt x="19294" y="3655"/>
                    <a:pt x="19270" y="3638"/>
                  </a:cubicBezTo>
                  <a:cubicBezTo>
                    <a:pt x="19243" y="3619"/>
                    <a:pt x="19213" y="3605"/>
                    <a:pt x="19172" y="3589"/>
                  </a:cubicBezTo>
                  <a:cubicBezTo>
                    <a:pt x="19123" y="3571"/>
                    <a:pt x="19088" y="3551"/>
                    <a:pt x="19064" y="3526"/>
                  </a:cubicBezTo>
                  <a:cubicBezTo>
                    <a:pt x="19040" y="3500"/>
                    <a:pt x="19027" y="3469"/>
                    <a:pt x="19017" y="3426"/>
                  </a:cubicBezTo>
                  <a:cubicBezTo>
                    <a:pt x="19002" y="3363"/>
                    <a:pt x="18967" y="3214"/>
                    <a:pt x="18941" y="3097"/>
                  </a:cubicBezTo>
                  <a:cubicBezTo>
                    <a:pt x="18908" y="2950"/>
                    <a:pt x="18862" y="2858"/>
                    <a:pt x="18789" y="2797"/>
                  </a:cubicBezTo>
                  <a:cubicBezTo>
                    <a:pt x="18701" y="2722"/>
                    <a:pt x="18691" y="2699"/>
                    <a:pt x="18735" y="2656"/>
                  </a:cubicBezTo>
                  <a:cubicBezTo>
                    <a:pt x="18781" y="2612"/>
                    <a:pt x="18799" y="2614"/>
                    <a:pt x="18856" y="2654"/>
                  </a:cubicBezTo>
                  <a:cubicBezTo>
                    <a:pt x="18891" y="2679"/>
                    <a:pt x="18956" y="2706"/>
                    <a:pt x="19001" y="2712"/>
                  </a:cubicBezTo>
                  <a:cubicBezTo>
                    <a:pt x="19057" y="2721"/>
                    <a:pt x="19086" y="2753"/>
                    <a:pt x="19096" y="2820"/>
                  </a:cubicBezTo>
                  <a:cubicBezTo>
                    <a:pt x="19103" y="2873"/>
                    <a:pt x="19123" y="2934"/>
                    <a:pt x="19140" y="2952"/>
                  </a:cubicBezTo>
                  <a:cubicBezTo>
                    <a:pt x="19157" y="2970"/>
                    <a:pt x="19184" y="3042"/>
                    <a:pt x="19200" y="3113"/>
                  </a:cubicBezTo>
                  <a:cubicBezTo>
                    <a:pt x="19219" y="3199"/>
                    <a:pt x="19276" y="3278"/>
                    <a:pt x="19371" y="3350"/>
                  </a:cubicBezTo>
                  <a:cubicBezTo>
                    <a:pt x="19494" y="3444"/>
                    <a:pt x="19514" y="3481"/>
                    <a:pt x="19526" y="3640"/>
                  </a:cubicBezTo>
                  <a:cubicBezTo>
                    <a:pt x="19533" y="3734"/>
                    <a:pt x="19579" y="3864"/>
                    <a:pt x="19646" y="3995"/>
                  </a:cubicBezTo>
                  <a:cubicBezTo>
                    <a:pt x="19713" y="4125"/>
                    <a:pt x="19803" y="4257"/>
                    <a:pt x="19895" y="4357"/>
                  </a:cubicBezTo>
                  <a:cubicBezTo>
                    <a:pt x="19920" y="4384"/>
                    <a:pt x="19946" y="4426"/>
                    <a:pt x="19968" y="4472"/>
                  </a:cubicBezTo>
                  <a:cubicBezTo>
                    <a:pt x="19990" y="4517"/>
                    <a:pt x="20008" y="4567"/>
                    <a:pt x="20016" y="4609"/>
                  </a:cubicBezTo>
                  <a:cubicBezTo>
                    <a:pt x="20023" y="4652"/>
                    <a:pt x="20040" y="4701"/>
                    <a:pt x="20060" y="4744"/>
                  </a:cubicBezTo>
                  <a:cubicBezTo>
                    <a:pt x="20060" y="4745"/>
                    <a:pt x="20060" y="4747"/>
                    <a:pt x="20060" y="4747"/>
                  </a:cubicBezTo>
                  <a:cubicBezTo>
                    <a:pt x="20080" y="4790"/>
                    <a:pt x="20104" y="4828"/>
                    <a:pt x="20126" y="4851"/>
                  </a:cubicBezTo>
                  <a:cubicBezTo>
                    <a:pt x="20157" y="4883"/>
                    <a:pt x="20175" y="4914"/>
                    <a:pt x="20186" y="4953"/>
                  </a:cubicBezTo>
                  <a:cubicBezTo>
                    <a:pt x="20197" y="4991"/>
                    <a:pt x="20201" y="5042"/>
                    <a:pt x="20199" y="5106"/>
                  </a:cubicBezTo>
                  <a:cubicBezTo>
                    <a:pt x="20199" y="5107"/>
                    <a:pt x="20199" y="5109"/>
                    <a:pt x="20199" y="5109"/>
                  </a:cubicBezTo>
                  <a:cubicBezTo>
                    <a:pt x="20199" y="5109"/>
                    <a:pt x="20199" y="5111"/>
                    <a:pt x="20199" y="5111"/>
                  </a:cubicBezTo>
                  <a:cubicBezTo>
                    <a:pt x="20268" y="5340"/>
                    <a:pt x="20349" y="5662"/>
                    <a:pt x="20423" y="6009"/>
                  </a:cubicBezTo>
                  <a:cubicBezTo>
                    <a:pt x="20443" y="6034"/>
                    <a:pt x="20461" y="6058"/>
                    <a:pt x="20483" y="6072"/>
                  </a:cubicBezTo>
                  <a:cubicBezTo>
                    <a:pt x="20552" y="6117"/>
                    <a:pt x="20554" y="6130"/>
                    <a:pt x="20499" y="6215"/>
                  </a:cubicBezTo>
                  <a:cubicBezTo>
                    <a:pt x="20487" y="6234"/>
                    <a:pt x="20479" y="6251"/>
                    <a:pt x="20471" y="6269"/>
                  </a:cubicBezTo>
                  <a:cubicBezTo>
                    <a:pt x="20552" y="6680"/>
                    <a:pt x="20622" y="7073"/>
                    <a:pt x="20622" y="7248"/>
                  </a:cubicBezTo>
                  <a:cubicBezTo>
                    <a:pt x="20622" y="7388"/>
                    <a:pt x="20667" y="7503"/>
                    <a:pt x="20724" y="7503"/>
                  </a:cubicBezTo>
                  <a:cubicBezTo>
                    <a:pt x="20850" y="7503"/>
                    <a:pt x="20777" y="6522"/>
                    <a:pt x="20604" y="5881"/>
                  </a:cubicBezTo>
                  <a:cubicBezTo>
                    <a:pt x="20535" y="5629"/>
                    <a:pt x="20519" y="5447"/>
                    <a:pt x="20550" y="5343"/>
                  </a:cubicBezTo>
                  <a:cubicBezTo>
                    <a:pt x="20550" y="5343"/>
                    <a:pt x="20550" y="5341"/>
                    <a:pt x="20550" y="5341"/>
                  </a:cubicBezTo>
                  <a:cubicBezTo>
                    <a:pt x="20534" y="5278"/>
                    <a:pt x="20514" y="5194"/>
                    <a:pt x="20502" y="5060"/>
                  </a:cubicBezTo>
                  <a:cubicBezTo>
                    <a:pt x="20491" y="4934"/>
                    <a:pt x="20480" y="4850"/>
                    <a:pt x="20461" y="4785"/>
                  </a:cubicBezTo>
                  <a:cubicBezTo>
                    <a:pt x="20452" y="4753"/>
                    <a:pt x="20440" y="4727"/>
                    <a:pt x="20426" y="4701"/>
                  </a:cubicBezTo>
                  <a:cubicBezTo>
                    <a:pt x="20413" y="4675"/>
                    <a:pt x="20396" y="4652"/>
                    <a:pt x="20376" y="4627"/>
                  </a:cubicBezTo>
                  <a:cubicBezTo>
                    <a:pt x="20321" y="4560"/>
                    <a:pt x="20278" y="4497"/>
                    <a:pt x="20278" y="4487"/>
                  </a:cubicBezTo>
                  <a:cubicBezTo>
                    <a:pt x="20278" y="4433"/>
                    <a:pt x="20068" y="4111"/>
                    <a:pt x="20000" y="4059"/>
                  </a:cubicBezTo>
                  <a:cubicBezTo>
                    <a:pt x="19956" y="4025"/>
                    <a:pt x="19902" y="3916"/>
                    <a:pt x="19877" y="3816"/>
                  </a:cubicBezTo>
                  <a:cubicBezTo>
                    <a:pt x="19864" y="3767"/>
                    <a:pt x="19841" y="3709"/>
                    <a:pt x="19816" y="3656"/>
                  </a:cubicBezTo>
                  <a:cubicBezTo>
                    <a:pt x="19792" y="3602"/>
                    <a:pt x="19765" y="3554"/>
                    <a:pt x="19741" y="3523"/>
                  </a:cubicBezTo>
                  <a:cubicBezTo>
                    <a:pt x="19692" y="3461"/>
                    <a:pt x="19657" y="3386"/>
                    <a:pt x="19662" y="3357"/>
                  </a:cubicBezTo>
                  <a:cubicBezTo>
                    <a:pt x="19667" y="3329"/>
                    <a:pt x="19634" y="3278"/>
                    <a:pt x="19589" y="3245"/>
                  </a:cubicBezTo>
                  <a:cubicBezTo>
                    <a:pt x="19530" y="3202"/>
                    <a:pt x="19518" y="3175"/>
                    <a:pt x="19548" y="3146"/>
                  </a:cubicBezTo>
                  <a:cubicBezTo>
                    <a:pt x="19568" y="3126"/>
                    <a:pt x="19554" y="3081"/>
                    <a:pt x="19522" y="3018"/>
                  </a:cubicBezTo>
                  <a:cubicBezTo>
                    <a:pt x="19522" y="3018"/>
                    <a:pt x="19523" y="3016"/>
                    <a:pt x="19522" y="3016"/>
                  </a:cubicBezTo>
                  <a:cubicBezTo>
                    <a:pt x="19469" y="2989"/>
                    <a:pt x="19416" y="2946"/>
                    <a:pt x="19380" y="2891"/>
                  </a:cubicBezTo>
                  <a:cubicBezTo>
                    <a:pt x="19271" y="2726"/>
                    <a:pt x="19296" y="2680"/>
                    <a:pt x="19532" y="2603"/>
                  </a:cubicBezTo>
                  <a:cubicBezTo>
                    <a:pt x="19688" y="2552"/>
                    <a:pt x="19752" y="2507"/>
                    <a:pt x="19671" y="2503"/>
                  </a:cubicBezTo>
                  <a:cubicBezTo>
                    <a:pt x="19590" y="2500"/>
                    <a:pt x="19397" y="2316"/>
                    <a:pt x="19244" y="2096"/>
                  </a:cubicBezTo>
                  <a:cubicBezTo>
                    <a:pt x="18961" y="1687"/>
                    <a:pt x="18846" y="1628"/>
                    <a:pt x="18739" y="1823"/>
                  </a:cubicBezTo>
                  <a:cubicBezTo>
                    <a:pt x="18739" y="1823"/>
                    <a:pt x="18742" y="1822"/>
                    <a:pt x="18742" y="1823"/>
                  </a:cubicBezTo>
                  <a:cubicBezTo>
                    <a:pt x="18751" y="1847"/>
                    <a:pt x="18764" y="1872"/>
                    <a:pt x="18783" y="1899"/>
                  </a:cubicBezTo>
                  <a:cubicBezTo>
                    <a:pt x="18810" y="1933"/>
                    <a:pt x="18838" y="1969"/>
                    <a:pt x="18884" y="2006"/>
                  </a:cubicBezTo>
                  <a:cubicBezTo>
                    <a:pt x="19041" y="2136"/>
                    <a:pt x="19199" y="2393"/>
                    <a:pt x="19165" y="2465"/>
                  </a:cubicBezTo>
                  <a:cubicBezTo>
                    <a:pt x="19159" y="2478"/>
                    <a:pt x="19156" y="2488"/>
                    <a:pt x="19149" y="2493"/>
                  </a:cubicBezTo>
                  <a:cubicBezTo>
                    <a:pt x="19143" y="2499"/>
                    <a:pt x="19134" y="2499"/>
                    <a:pt x="19124" y="2496"/>
                  </a:cubicBezTo>
                  <a:cubicBezTo>
                    <a:pt x="19107" y="2490"/>
                    <a:pt x="19084" y="2469"/>
                    <a:pt x="19042" y="2427"/>
                  </a:cubicBezTo>
                  <a:cubicBezTo>
                    <a:pt x="18988" y="2374"/>
                    <a:pt x="18942" y="2315"/>
                    <a:pt x="18941" y="2297"/>
                  </a:cubicBezTo>
                  <a:cubicBezTo>
                    <a:pt x="18940" y="2279"/>
                    <a:pt x="18874" y="2223"/>
                    <a:pt x="18795" y="2172"/>
                  </a:cubicBezTo>
                  <a:cubicBezTo>
                    <a:pt x="18756" y="2147"/>
                    <a:pt x="18710" y="2110"/>
                    <a:pt x="18666" y="2070"/>
                  </a:cubicBezTo>
                  <a:cubicBezTo>
                    <a:pt x="18622" y="2030"/>
                    <a:pt x="18582" y="1990"/>
                    <a:pt x="18555" y="1955"/>
                  </a:cubicBezTo>
                  <a:cubicBezTo>
                    <a:pt x="18549" y="1947"/>
                    <a:pt x="18532" y="1936"/>
                    <a:pt x="18524" y="1927"/>
                  </a:cubicBezTo>
                  <a:cubicBezTo>
                    <a:pt x="18470" y="1909"/>
                    <a:pt x="18405" y="1880"/>
                    <a:pt x="18306" y="1830"/>
                  </a:cubicBezTo>
                  <a:cubicBezTo>
                    <a:pt x="18117" y="1736"/>
                    <a:pt x="17839" y="1570"/>
                    <a:pt x="17686" y="1461"/>
                  </a:cubicBezTo>
                  <a:cubicBezTo>
                    <a:pt x="17533" y="1351"/>
                    <a:pt x="17370" y="1289"/>
                    <a:pt x="17326" y="1326"/>
                  </a:cubicBezTo>
                  <a:cubicBezTo>
                    <a:pt x="17287" y="1357"/>
                    <a:pt x="17381" y="1456"/>
                    <a:pt x="17522" y="1558"/>
                  </a:cubicBezTo>
                  <a:cubicBezTo>
                    <a:pt x="17525" y="1558"/>
                    <a:pt x="17528" y="1563"/>
                    <a:pt x="17531" y="1563"/>
                  </a:cubicBezTo>
                  <a:cubicBezTo>
                    <a:pt x="17563" y="1563"/>
                    <a:pt x="17624" y="1593"/>
                    <a:pt x="17664" y="1629"/>
                  </a:cubicBezTo>
                  <a:cubicBezTo>
                    <a:pt x="17704" y="1665"/>
                    <a:pt x="17759" y="1693"/>
                    <a:pt x="17787" y="1693"/>
                  </a:cubicBezTo>
                  <a:cubicBezTo>
                    <a:pt x="17801" y="1693"/>
                    <a:pt x="17823" y="1705"/>
                    <a:pt x="17847" y="1726"/>
                  </a:cubicBezTo>
                  <a:cubicBezTo>
                    <a:pt x="17872" y="1747"/>
                    <a:pt x="17896" y="1775"/>
                    <a:pt x="17920" y="1807"/>
                  </a:cubicBezTo>
                  <a:cubicBezTo>
                    <a:pt x="17966" y="1871"/>
                    <a:pt x="18070" y="1954"/>
                    <a:pt x="18147" y="1991"/>
                  </a:cubicBezTo>
                  <a:cubicBezTo>
                    <a:pt x="18225" y="2028"/>
                    <a:pt x="18330" y="2108"/>
                    <a:pt x="18378" y="2172"/>
                  </a:cubicBezTo>
                  <a:cubicBezTo>
                    <a:pt x="18427" y="2236"/>
                    <a:pt x="18524" y="2308"/>
                    <a:pt x="18596" y="2333"/>
                  </a:cubicBezTo>
                  <a:cubicBezTo>
                    <a:pt x="18627" y="2343"/>
                    <a:pt x="18655" y="2363"/>
                    <a:pt x="18682" y="2384"/>
                  </a:cubicBezTo>
                  <a:cubicBezTo>
                    <a:pt x="18689" y="2389"/>
                    <a:pt x="18697" y="2393"/>
                    <a:pt x="18704" y="2399"/>
                  </a:cubicBezTo>
                  <a:cubicBezTo>
                    <a:pt x="18705" y="2400"/>
                    <a:pt x="18703" y="2401"/>
                    <a:pt x="18704" y="2401"/>
                  </a:cubicBezTo>
                  <a:cubicBezTo>
                    <a:pt x="18712" y="2409"/>
                    <a:pt x="18721" y="2419"/>
                    <a:pt x="18729" y="2427"/>
                  </a:cubicBezTo>
                  <a:cubicBezTo>
                    <a:pt x="18737" y="2435"/>
                    <a:pt x="18744" y="2441"/>
                    <a:pt x="18751" y="2450"/>
                  </a:cubicBezTo>
                  <a:cubicBezTo>
                    <a:pt x="18758" y="2458"/>
                    <a:pt x="18762" y="2467"/>
                    <a:pt x="18767" y="2475"/>
                  </a:cubicBezTo>
                  <a:cubicBezTo>
                    <a:pt x="18783" y="2499"/>
                    <a:pt x="18796" y="2522"/>
                    <a:pt x="18799" y="2542"/>
                  </a:cubicBezTo>
                  <a:cubicBezTo>
                    <a:pt x="18802" y="2564"/>
                    <a:pt x="18795" y="2583"/>
                    <a:pt x="18777" y="2593"/>
                  </a:cubicBezTo>
                  <a:cubicBezTo>
                    <a:pt x="18765" y="2598"/>
                    <a:pt x="18737" y="2591"/>
                    <a:pt x="18704" y="2580"/>
                  </a:cubicBezTo>
                  <a:cubicBezTo>
                    <a:pt x="18694" y="2577"/>
                    <a:pt x="18683" y="2572"/>
                    <a:pt x="18672" y="2567"/>
                  </a:cubicBezTo>
                  <a:cubicBezTo>
                    <a:pt x="18661" y="2563"/>
                    <a:pt x="18647" y="2558"/>
                    <a:pt x="18634" y="2552"/>
                  </a:cubicBezTo>
                  <a:cubicBezTo>
                    <a:pt x="18628" y="2549"/>
                    <a:pt x="18622" y="2545"/>
                    <a:pt x="18615" y="2542"/>
                  </a:cubicBezTo>
                  <a:cubicBezTo>
                    <a:pt x="18612" y="2540"/>
                    <a:pt x="18609" y="2541"/>
                    <a:pt x="18606" y="2539"/>
                  </a:cubicBezTo>
                  <a:cubicBezTo>
                    <a:pt x="18540" y="2508"/>
                    <a:pt x="18467" y="2470"/>
                    <a:pt x="18391" y="2422"/>
                  </a:cubicBezTo>
                  <a:cubicBezTo>
                    <a:pt x="18334" y="2386"/>
                    <a:pt x="18279" y="2348"/>
                    <a:pt x="18230" y="2310"/>
                  </a:cubicBezTo>
                  <a:cubicBezTo>
                    <a:pt x="18141" y="2241"/>
                    <a:pt x="18053" y="2182"/>
                    <a:pt x="18034" y="2182"/>
                  </a:cubicBezTo>
                  <a:cubicBezTo>
                    <a:pt x="18015" y="2182"/>
                    <a:pt x="17919" y="2115"/>
                    <a:pt x="17822" y="2032"/>
                  </a:cubicBezTo>
                  <a:cubicBezTo>
                    <a:pt x="17771" y="1988"/>
                    <a:pt x="17743" y="1974"/>
                    <a:pt x="17711" y="1953"/>
                  </a:cubicBezTo>
                  <a:cubicBezTo>
                    <a:pt x="17639" y="1957"/>
                    <a:pt x="17531" y="1934"/>
                    <a:pt x="17408" y="1902"/>
                  </a:cubicBezTo>
                  <a:cubicBezTo>
                    <a:pt x="17407" y="1902"/>
                    <a:pt x="17406" y="1902"/>
                    <a:pt x="17405" y="1902"/>
                  </a:cubicBezTo>
                  <a:cubicBezTo>
                    <a:pt x="17403" y="1902"/>
                    <a:pt x="17403" y="1902"/>
                    <a:pt x="17402" y="1902"/>
                  </a:cubicBezTo>
                  <a:cubicBezTo>
                    <a:pt x="17399" y="1901"/>
                    <a:pt x="17397" y="1902"/>
                    <a:pt x="17395" y="1902"/>
                  </a:cubicBezTo>
                  <a:cubicBezTo>
                    <a:pt x="17384" y="1900"/>
                    <a:pt x="17373" y="1894"/>
                    <a:pt x="17364" y="1889"/>
                  </a:cubicBezTo>
                  <a:cubicBezTo>
                    <a:pt x="17363" y="1889"/>
                    <a:pt x="17361" y="1889"/>
                    <a:pt x="17360" y="1889"/>
                  </a:cubicBezTo>
                  <a:cubicBezTo>
                    <a:pt x="17288" y="1869"/>
                    <a:pt x="17218" y="1851"/>
                    <a:pt x="17133" y="1818"/>
                  </a:cubicBezTo>
                  <a:cubicBezTo>
                    <a:pt x="16841" y="1702"/>
                    <a:pt x="15748" y="1464"/>
                    <a:pt x="14702" y="1290"/>
                  </a:cubicBezTo>
                  <a:lnTo>
                    <a:pt x="12799" y="974"/>
                  </a:lnTo>
                  <a:close/>
                  <a:moveTo>
                    <a:pt x="9837" y="1032"/>
                  </a:moveTo>
                  <a:lnTo>
                    <a:pt x="9385" y="1040"/>
                  </a:lnTo>
                  <a:cubicBezTo>
                    <a:pt x="5651" y="1113"/>
                    <a:pt x="5003" y="1141"/>
                    <a:pt x="3329" y="1295"/>
                  </a:cubicBezTo>
                  <a:cubicBezTo>
                    <a:pt x="2711" y="1352"/>
                    <a:pt x="2165" y="1391"/>
                    <a:pt x="2112" y="1384"/>
                  </a:cubicBezTo>
                  <a:cubicBezTo>
                    <a:pt x="2060" y="1377"/>
                    <a:pt x="1855" y="1378"/>
                    <a:pt x="1660" y="1384"/>
                  </a:cubicBezTo>
                  <a:cubicBezTo>
                    <a:pt x="1438" y="1392"/>
                    <a:pt x="1367" y="1415"/>
                    <a:pt x="1401" y="1476"/>
                  </a:cubicBezTo>
                  <a:cubicBezTo>
                    <a:pt x="1458" y="1481"/>
                    <a:pt x="1535" y="1481"/>
                    <a:pt x="1616" y="1474"/>
                  </a:cubicBezTo>
                  <a:cubicBezTo>
                    <a:pt x="1727" y="1463"/>
                    <a:pt x="2121" y="1455"/>
                    <a:pt x="2488" y="1456"/>
                  </a:cubicBezTo>
                  <a:cubicBezTo>
                    <a:pt x="2856" y="1456"/>
                    <a:pt x="3176" y="1443"/>
                    <a:pt x="3200" y="1428"/>
                  </a:cubicBezTo>
                  <a:cubicBezTo>
                    <a:pt x="3223" y="1412"/>
                    <a:pt x="3423" y="1392"/>
                    <a:pt x="3642" y="1382"/>
                  </a:cubicBezTo>
                  <a:cubicBezTo>
                    <a:pt x="3861" y="1372"/>
                    <a:pt x="4073" y="1351"/>
                    <a:pt x="4113" y="1333"/>
                  </a:cubicBezTo>
                  <a:cubicBezTo>
                    <a:pt x="4153" y="1316"/>
                    <a:pt x="4301" y="1300"/>
                    <a:pt x="4442" y="1300"/>
                  </a:cubicBezTo>
                  <a:cubicBezTo>
                    <a:pt x="4583" y="1300"/>
                    <a:pt x="4762" y="1287"/>
                    <a:pt x="4840" y="1270"/>
                  </a:cubicBezTo>
                  <a:cubicBezTo>
                    <a:pt x="4949" y="1246"/>
                    <a:pt x="5456" y="1211"/>
                    <a:pt x="6010" y="1183"/>
                  </a:cubicBezTo>
                  <a:cubicBezTo>
                    <a:pt x="6286" y="1169"/>
                    <a:pt x="6573" y="1156"/>
                    <a:pt x="6828" y="1147"/>
                  </a:cubicBezTo>
                  <a:cubicBezTo>
                    <a:pt x="7084" y="1139"/>
                    <a:pt x="7305" y="1135"/>
                    <a:pt x="7451" y="1137"/>
                  </a:cubicBezTo>
                  <a:cubicBezTo>
                    <a:pt x="7495" y="1137"/>
                    <a:pt x="7624" y="1138"/>
                    <a:pt x="7735" y="1140"/>
                  </a:cubicBezTo>
                  <a:cubicBezTo>
                    <a:pt x="7785" y="1139"/>
                    <a:pt x="7804" y="1135"/>
                    <a:pt x="7856" y="1134"/>
                  </a:cubicBezTo>
                  <a:cubicBezTo>
                    <a:pt x="7990" y="1133"/>
                    <a:pt x="8164" y="1130"/>
                    <a:pt x="8342" y="1122"/>
                  </a:cubicBezTo>
                  <a:cubicBezTo>
                    <a:pt x="8604" y="1109"/>
                    <a:pt x="8896" y="1103"/>
                    <a:pt x="9152" y="1104"/>
                  </a:cubicBezTo>
                  <a:cubicBezTo>
                    <a:pt x="9156" y="1104"/>
                    <a:pt x="9157" y="1104"/>
                    <a:pt x="9161" y="1104"/>
                  </a:cubicBezTo>
                  <a:cubicBezTo>
                    <a:pt x="9167" y="1104"/>
                    <a:pt x="9168" y="1104"/>
                    <a:pt x="9174" y="1104"/>
                  </a:cubicBezTo>
                  <a:cubicBezTo>
                    <a:pt x="9422" y="1104"/>
                    <a:pt x="9618" y="1110"/>
                    <a:pt x="9721" y="1122"/>
                  </a:cubicBezTo>
                  <a:cubicBezTo>
                    <a:pt x="9751" y="1122"/>
                    <a:pt x="9772" y="1119"/>
                    <a:pt x="9806" y="1119"/>
                  </a:cubicBezTo>
                  <a:cubicBezTo>
                    <a:pt x="9841" y="1119"/>
                    <a:pt x="9857" y="1119"/>
                    <a:pt x="9891" y="1119"/>
                  </a:cubicBezTo>
                  <a:cubicBezTo>
                    <a:pt x="9899" y="1114"/>
                    <a:pt x="9904" y="1107"/>
                    <a:pt x="9904" y="1096"/>
                  </a:cubicBezTo>
                  <a:cubicBezTo>
                    <a:pt x="9904" y="1084"/>
                    <a:pt x="9894" y="1072"/>
                    <a:pt x="9882" y="1061"/>
                  </a:cubicBezTo>
                  <a:cubicBezTo>
                    <a:pt x="9873" y="1053"/>
                    <a:pt x="9860" y="1045"/>
                    <a:pt x="9847" y="1038"/>
                  </a:cubicBezTo>
                  <a:cubicBezTo>
                    <a:pt x="9846" y="1037"/>
                    <a:pt x="9847" y="1035"/>
                    <a:pt x="9847" y="1035"/>
                  </a:cubicBezTo>
                  <a:cubicBezTo>
                    <a:pt x="9846" y="1034"/>
                    <a:pt x="9845" y="1033"/>
                    <a:pt x="9844" y="1032"/>
                  </a:cubicBezTo>
                  <a:cubicBezTo>
                    <a:pt x="9843" y="1032"/>
                    <a:pt x="9842" y="1033"/>
                    <a:pt x="9841" y="1032"/>
                  </a:cubicBezTo>
                  <a:cubicBezTo>
                    <a:pt x="9840" y="1032"/>
                    <a:pt x="9838" y="1033"/>
                    <a:pt x="9837" y="1032"/>
                  </a:cubicBezTo>
                  <a:close/>
                  <a:moveTo>
                    <a:pt x="15192" y="1519"/>
                  </a:moveTo>
                  <a:cubicBezTo>
                    <a:pt x="15475" y="1541"/>
                    <a:pt x="15806" y="1584"/>
                    <a:pt x="15850" y="1606"/>
                  </a:cubicBezTo>
                  <a:cubicBezTo>
                    <a:pt x="15903" y="1633"/>
                    <a:pt x="16132" y="1672"/>
                    <a:pt x="16624" y="1736"/>
                  </a:cubicBezTo>
                  <a:cubicBezTo>
                    <a:pt x="16903" y="1773"/>
                    <a:pt x="16928" y="1782"/>
                    <a:pt x="17006" y="1892"/>
                  </a:cubicBezTo>
                  <a:cubicBezTo>
                    <a:pt x="17054" y="1957"/>
                    <a:pt x="17078" y="2032"/>
                    <a:pt x="17063" y="2062"/>
                  </a:cubicBezTo>
                  <a:cubicBezTo>
                    <a:pt x="17032" y="2129"/>
                    <a:pt x="16900" y="2135"/>
                    <a:pt x="16836" y="2073"/>
                  </a:cubicBezTo>
                  <a:cubicBezTo>
                    <a:pt x="16810" y="2048"/>
                    <a:pt x="16735" y="2020"/>
                    <a:pt x="16668" y="2009"/>
                  </a:cubicBezTo>
                  <a:cubicBezTo>
                    <a:pt x="16590" y="1996"/>
                    <a:pt x="16534" y="1960"/>
                    <a:pt x="16510" y="1909"/>
                  </a:cubicBezTo>
                  <a:cubicBezTo>
                    <a:pt x="16470" y="1823"/>
                    <a:pt x="16450" y="1818"/>
                    <a:pt x="15805" y="1756"/>
                  </a:cubicBezTo>
                  <a:cubicBezTo>
                    <a:pt x="15598" y="1737"/>
                    <a:pt x="15366" y="1693"/>
                    <a:pt x="15258" y="1652"/>
                  </a:cubicBezTo>
                  <a:cubicBezTo>
                    <a:pt x="15073" y="1580"/>
                    <a:pt x="15036" y="1508"/>
                    <a:pt x="15192" y="1519"/>
                  </a:cubicBezTo>
                  <a:close/>
                  <a:moveTo>
                    <a:pt x="8472" y="1550"/>
                  </a:moveTo>
                  <a:cubicBezTo>
                    <a:pt x="8688" y="1551"/>
                    <a:pt x="9041" y="1557"/>
                    <a:pt x="9316" y="1560"/>
                  </a:cubicBezTo>
                  <a:cubicBezTo>
                    <a:pt x="10700" y="1555"/>
                    <a:pt x="11989" y="1556"/>
                    <a:pt x="12233" y="1578"/>
                  </a:cubicBezTo>
                  <a:cubicBezTo>
                    <a:pt x="12278" y="1582"/>
                    <a:pt x="12387" y="1589"/>
                    <a:pt x="12467" y="1593"/>
                  </a:cubicBezTo>
                  <a:cubicBezTo>
                    <a:pt x="12469" y="1593"/>
                    <a:pt x="12469" y="1589"/>
                    <a:pt x="12470" y="1588"/>
                  </a:cubicBezTo>
                  <a:cubicBezTo>
                    <a:pt x="12497" y="1575"/>
                    <a:pt x="12528" y="1573"/>
                    <a:pt x="12556" y="1578"/>
                  </a:cubicBezTo>
                  <a:cubicBezTo>
                    <a:pt x="12570" y="1581"/>
                    <a:pt x="12578" y="1591"/>
                    <a:pt x="12591" y="1598"/>
                  </a:cubicBezTo>
                  <a:cubicBezTo>
                    <a:pt x="12677" y="1603"/>
                    <a:pt x="12739" y="1608"/>
                    <a:pt x="12821" y="1611"/>
                  </a:cubicBezTo>
                  <a:cubicBezTo>
                    <a:pt x="13299" y="1628"/>
                    <a:pt x="13908" y="1687"/>
                    <a:pt x="14016" y="1726"/>
                  </a:cubicBezTo>
                  <a:cubicBezTo>
                    <a:pt x="14061" y="1742"/>
                    <a:pt x="14280" y="1762"/>
                    <a:pt x="14503" y="1772"/>
                  </a:cubicBezTo>
                  <a:cubicBezTo>
                    <a:pt x="14726" y="1781"/>
                    <a:pt x="15082" y="1818"/>
                    <a:pt x="15293" y="1856"/>
                  </a:cubicBezTo>
                  <a:cubicBezTo>
                    <a:pt x="15505" y="1893"/>
                    <a:pt x="15769" y="1937"/>
                    <a:pt x="15881" y="1950"/>
                  </a:cubicBezTo>
                  <a:cubicBezTo>
                    <a:pt x="16143" y="1982"/>
                    <a:pt x="16204" y="2011"/>
                    <a:pt x="16140" y="2073"/>
                  </a:cubicBezTo>
                  <a:cubicBezTo>
                    <a:pt x="16089" y="2123"/>
                    <a:pt x="16037" y="2124"/>
                    <a:pt x="15698" y="2083"/>
                  </a:cubicBezTo>
                  <a:cubicBezTo>
                    <a:pt x="15575" y="2068"/>
                    <a:pt x="15336" y="2048"/>
                    <a:pt x="15164" y="2039"/>
                  </a:cubicBezTo>
                  <a:cubicBezTo>
                    <a:pt x="14991" y="2030"/>
                    <a:pt x="14622" y="2001"/>
                    <a:pt x="14345" y="1973"/>
                  </a:cubicBezTo>
                  <a:cubicBezTo>
                    <a:pt x="14097" y="1948"/>
                    <a:pt x="13855" y="1931"/>
                    <a:pt x="13729" y="1927"/>
                  </a:cubicBezTo>
                  <a:cubicBezTo>
                    <a:pt x="13577" y="1938"/>
                    <a:pt x="13421" y="1937"/>
                    <a:pt x="13337" y="1912"/>
                  </a:cubicBezTo>
                  <a:cubicBezTo>
                    <a:pt x="13281" y="1895"/>
                    <a:pt x="11859" y="1868"/>
                    <a:pt x="10179" y="1848"/>
                  </a:cubicBezTo>
                  <a:cubicBezTo>
                    <a:pt x="8894" y="1834"/>
                    <a:pt x="8052" y="1811"/>
                    <a:pt x="7549" y="1782"/>
                  </a:cubicBezTo>
                  <a:cubicBezTo>
                    <a:pt x="7236" y="1779"/>
                    <a:pt x="7070" y="1774"/>
                    <a:pt x="6765" y="1772"/>
                  </a:cubicBezTo>
                  <a:cubicBezTo>
                    <a:pt x="5451" y="1763"/>
                    <a:pt x="4359" y="1746"/>
                    <a:pt x="4341" y="1731"/>
                  </a:cubicBezTo>
                  <a:cubicBezTo>
                    <a:pt x="4322" y="1716"/>
                    <a:pt x="4356" y="1680"/>
                    <a:pt x="4413" y="1649"/>
                  </a:cubicBezTo>
                  <a:cubicBezTo>
                    <a:pt x="4491" y="1608"/>
                    <a:pt x="4535" y="1601"/>
                    <a:pt x="4594" y="1626"/>
                  </a:cubicBezTo>
                  <a:cubicBezTo>
                    <a:pt x="4692" y="1669"/>
                    <a:pt x="4971" y="1671"/>
                    <a:pt x="5023" y="1629"/>
                  </a:cubicBezTo>
                  <a:cubicBezTo>
                    <a:pt x="5051" y="1607"/>
                    <a:pt x="6085" y="1589"/>
                    <a:pt x="7287" y="1575"/>
                  </a:cubicBezTo>
                  <a:cubicBezTo>
                    <a:pt x="7516" y="1556"/>
                    <a:pt x="7869" y="1547"/>
                    <a:pt x="8472" y="1550"/>
                  </a:cubicBezTo>
                  <a:close/>
                  <a:moveTo>
                    <a:pt x="4154" y="1675"/>
                  </a:moveTo>
                  <a:cubicBezTo>
                    <a:pt x="4280" y="1682"/>
                    <a:pt x="4303" y="1718"/>
                    <a:pt x="4170" y="1759"/>
                  </a:cubicBezTo>
                  <a:cubicBezTo>
                    <a:pt x="4119" y="1775"/>
                    <a:pt x="4044" y="1783"/>
                    <a:pt x="3968" y="1787"/>
                  </a:cubicBezTo>
                  <a:cubicBezTo>
                    <a:pt x="3965" y="1795"/>
                    <a:pt x="3961" y="1800"/>
                    <a:pt x="3952" y="1805"/>
                  </a:cubicBezTo>
                  <a:cubicBezTo>
                    <a:pt x="3931" y="1815"/>
                    <a:pt x="3902" y="1812"/>
                    <a:pt x="3889" y="1795"/>
                  </a:cubicBezTo>
                  <a:cubicBezTo>
                    <a:pt x="3888" y="1793"/>
                    <a:pt x="3889" y="1791"/>
                    <a:pt x="3889" y="1790"/>
                  </a:cubicBezTo>
                  <a:cubicBezTo>
                    <a:pt x="3788" y="1790"/>
                    <a:pt x="3699" y="1780"/>
                    <a:pt x="3683" y="1759"/>
                  </a:cubicBezTo>
                  <a:cubicBezTo>
                    <a:pt x="3652" y="1718"/>
                    <a:pt x="3706" y="1704"/>
                    <a:pt x="3996" y="1680"/>
                  </a:cubicBezTo>
                  <a:cubicBezTo>
                    <a:pt x="4059" y="1675"/>
                    <a:pt x="4112" y="1673"/>
                    <a:pt x="4154" y="1675"/>
                  </a:cubicBezTo>
                  <a:close/>
                  <a:moveTo>
                    <a:pt x="17414" y="2103"/>
                  </a:moveTo>
                  <a:cubicBezTo>
                    <a:pt x="17452" y="2096"/>
                    <a:pt x="17498" y="2115"/>
                    <a:pt x="17591" y="2169"/>
                  </a:cubicBezTo>
                  <a:cubicBezTo>
                    <a:pt x="17676" y="2219"/>
                    <a:pt x="17764" y="2278"/>
                    <a:pt x="17787" y="2297"/>
                  </a:cubicBezTo>
                  <a:cubicBezTo>
                    <a:pt x="17810" y="2316"/>
                    <a:pt x="17863" y="2346"/>
                    <a:pt x="17907" y="2366"/>
                  </a:cubicBezTo>
                  <a:cubicBezTo>
                    <a:pt x="17951" y="2386"/>
                    <a:pt x="17986" y="2422"/>
                    <a:pt x="17986" y="2447"/>
                  </a:cubicBezTo>
                  <a:cubicBezTo>
                    <a:pt x="17986" y="2572"/>
                    <a:pt x="17655" y="2468"/>
                    <a:pt x="17446" y="2277"/>
                  </a:cubicBezTo>
                  <a:cubicBezTo>
                    <a:pt x="17337" y="2177"/>
                    <a:pt x="17329" y="2152"/>
                    <a:pt x="17379" y="2118"/>
                  </a:cubicBezTo>
                  <a:cubicBezTo>
                    <a:pt x="17391" y="2111"/>
                    <a:pt x="17402" y="2106"/>
                    <a:pt x="17414" y="2103"/>
                  </a:cubicBezTo>
                  <a:close/>
                  <a:moveTo>
                    <a:pt x="16311" y="2126"/>
                  </a:moveTo>
                  <a:cubicBezTo>
                    <a:pt x="16331" y="2125"/>
                    <a:pt x="16353" y="2129"/>
                    <a:pt x="16374" y="2136"/>
                  </a:cubicBezTo>
                  <a:cubicBezTo>
                    <a:pt x="16415" y="2151"/>
                    <a:pt x="16525" y="2178"/>
                    <a:pt x="16621" y="2198"/>
                  </a:cubicBezTo>
                  <a:cubicBezTo>
                    <a:pt x="16717" y="2217"/>
                    <a:pt x="16800" y="2248"/>
                    <a:pt x="16804" y="2266"/>
                  </a:cubicBezTo>
                  <a:cubicBezTo>
                    <a:pt x="16822" y="2344"/>
                    <a:pt x="16304" y="2295"/>
                    <a:pt x="16241" y="2213"/>
                  </a:cubicBezTo>
                  <a:cubicBezTo>
                    <a:pt x="16210" y="2172"/>
                    <a:pt x="16252" y="2131"/>
                    <a:pt x="16311" y="2126"/>
                  </a:cubicBezTo>
                  <a:close/>
                  <a:moveTo>
                    <a:pt x="17073" y="2297"/>
                  </a:moveTo>
                  <a:cubicBezTo>
                    <a:pt x="17102" y="2302"/>
                    <a:pt x="17142" y="2319"/>
                    <a:pt x="17183" y="2350"/>
                  </a:cubicBezTo>
                  <a:cubicBezTo>
                    <a:pt x="17240" y="2393"/>
                    <a:pt x="17275" y="2456"/>
                    <a:pt x="17269" y="2493"/>
                  </a:cubicBezTo>
                  <a:cubicBezTo>
                    <a:pt x="17252" y="2590"/>
                    <a:pt x="17137" y="2591"/>
                    <a:pt x="17060" y="2496"/>
                  </a:cubicBezTo>
                  <a:cubicBezTo>
                    <a:pt x="16960" y="2373"/>
                    <a:pt x="16984" y="2282"/>
                    <a:pt x="17073" y="2297"/>
                  </a:cubicBezTo>
                  <a:close/>
                  <a:moveTo>
                    <a:pt x="23" y="2542"/>
                  </a:moveTo>
                  <a:cubicBezTo>
                    <a:pt x="4" y="4499"/>
                    <a:pt x="-6" y="7330"/>
                    <a:pt x="4" y="11033"/>
                  </a:cubicBezTo>
                  <a:cubicBezTo>
                    <a:pt x="4" y="11101"/>
                    <a:pt x="7" y="11137"/>
                    <a:pt x="7" y="11181"/>
                  </a:cubicBezTo>
                  <a:lnTo>
                    <a:pt x="7" y="11059"/>
                  </a:lnTo>
                  <a:cubicBezTo>
                    <a:pt x="10" y="7457"/>
                    <a:pt x="16" y="5156"/>
                    <a:pt x="23" y="3411"/>
                  </a:cubicBezTo>
                  <a:cubicBezTo>
                    <a:pt x="24" y="3212"/>
                    <a:pt x="22" y="2720"/>
                    <a:pt x="23" y="2542"/>
                  </a:cubicBezTo>
                  <a:close/>
                  <a:moveTo>
                    <a:pt x="17341" y="2567"/>
                  </a:moveTo>
                  <a:cubicBezTo>
                    <a:pt x="17365" y="2570"/>
                    <a:pt x="17396" y="2581"/>
                    <a:pt x="17430" y="2595"/>
                  </a:cubicBezTo>
                  <a:cubicBezTo>
                    <a:pt x="17491" y="2621"/>
                    <a:pt x="17574" y="2641"/>
                    <a:pt x="17613" y="2641"/>
                  </a:cubicBezTo>
                  <a:cubicBezTo>
                    <a:pt x="17653" y="2641"/>
                    <a:pt x="17697" y="2666"/>
                    <a:pt x="17711" y="2697"/>
                  </a:cubicBezTo>
                  <a:cubicBezTo>
                    <a:pt x="17726" y="2729"/>
                    <a:pt x="17765" y="2770"/>
                    <a:pt x="17797" y="2789"/>
                  </a:cubicBezTo>
                  <a:cubicBezTo>
                    <a:pt x="17828" y="2808"/>
                    <a:pt x="17846" y="2854"/>
                    <a:pt x="17838" y="2888"/>
                  </a:cubicBezTo>
                  <a:cubicBezTo>
                    <a:pt x="17817" y="2977"/>
                    <a:pt x="17696" y="2984"/>
                    <a:pt x="17642" y="2901"/>
                  </a:cubicBezTo>
                  <a:cubicBezTo>
                    <a:pt x="17617" y="2863"/>
                    <a:pt x="17553" y="2821"/>
                    <a:pt x="17499" y="2804"/>
                  </a:cubicBezTo>
                  <a:cubicBezTo>
                    <a:pt x="17389" y="2770"/>
                    <a:pt x="17261" y="2627"/>
                    <a:pt x="17297" y="2580"/>
                  </a:cubicBezTo>
                  <a:cubicBezTo>
                    <a:pt x="17305" y="2570"/>
                    <a:pt x="17318" y="2565"/>
                    <a:pt x="17341" y="2567"/>
                  </a:cubicBezTo>
                  <a:close/>
                  <a:moveTo>
                    <a:pt x="18100" y="2600"/>
                  </a:moveTo>
                  <a:cubicBezTo>
                    <a:pt x="18126" y="2601"/>
                    <a:pt x="18161" y="2612"/>
                    <a:pt x="18204" y="2636"/>
                  </a:cubicBezTo>
                  <a:cubicBezTo>
                    <a:pt x="18263" y="2668"/>
                    <a:pt x="18361" y="2712"/>
                    <a:pt x="18422" y="2733"/>
                  </a:cubicBezTo>
                  <a:cubicBezTo>
                    <a:pt x="18508" y="2763"/>
                    <a:pt x="18533" y="2791"/>
                    <a:pt x="18533" y="2865"/>
                  </a:cubicBezTo>
                  <a:cubicBezTo>
                    <a:pt x="18533" y="2981"/>
                    <a:pt x="18482" y="3020"/>
                    <a:pt x="18413" y="2952"/>
                  </a:cubicBezTo>
                  <a:cubicBezTo>
                    <a:pt x="18385" y="2925"/>
                    <a:pt x="18331" y="2901"/>
                    <a:pt x="18293" y="2901"/>
                  </a:cubicBezTo>
                  <a:cubicBezTo>
                    <a:pt x="18255" y="2901"/>
                    <a:pt x="18187" y="2857"/>
                    <a:pt x="18138" y="2804"/>
                  </a:cubicBezTo>
                  <a:cubicBezTo>
                    <a:pt x="18027" y="2683"/>
                    <a:pt x="18021" y="2597"/>
                    <a:pt x="18100" y="2600"/>
                  </a:cubicBezTo>
                  <a:close/>
                  <a:moveTo>
                    <a:pt x="4979" y="2988"/>
                  </a:moveTo>
                  <a:cubicBezTo>
                    <a:pt x="4935" y="2996"/>
                    <a:pt x="4378" y="3006"/>
                    <a:pt x="3743" y="3011"/>
                  </a:cubicBezTo>
                  <a:cubicBezTo>
                    <a:pt x="3612" y="3012"/>
                    <a:pt x="3519" y="3017"/>
                    <a:pt x="3399" y="3018"/>
                  </a:cubicBezTo>
                  <a:cubicBezTo>
                    <a:pt x="3336" y="3047"/>
                    <a:pt x="3201" y="3077"/>
                    <a:pt x="2978" y="3103"/>
                  </a:cubicBezTo>
                  <a:cubicBezTo>
                    <a:pt x="2790" y="3124"/>
                    <a:pt x="3187" y="3144"/>
                    <a:pt x="3772" y="3161"/>
                  </a:cubicBezTo>
                  <a:cubicBezTo>
                    <a:pt x="3788" y="3161"/>
                    <a:pt x="3808" y="3161"/>
                    <a:pt x="3825" y="3161"/>
                  </a:cubicBezTo>
                  <a:cubicBezTo>
                    <a:pt x="3863" y="3161"/>
                    <a:pt x="3899" y="3164"/>
                    <a:pt x="3936" y="3164"/>
                  </a:cubicBezTo>
                  <a:cubicBezTo>
                    <a:pt x="4408" y="3162"/>
                    <a:pt x="4888" y="3166"/>
                    <a:pt x="5346" y="3174"/>
                  </a:cubicBezTo>
                  <a:cubicBezTo>
                    <a:pt x="5481" y="3176"/>
                    <a:pt x="5592" y="3178"/>
                    <a:pt x="5712" y="3182"/>
                  </a:cubicBezTo>
                  <a:cubicBezTo>
                    <a:pt x="5840" y="3185"/>
                    <a:pt x="5950" y="3188"/>
                    <a:pt x="6054" y="3192"/>
                  </a:cubicBezTo>
                  <a:cubicBezTo>
                    <a:pt x="6300" y="3201"/>
                    <a:pt x="6497" y="3210"/>
                    <a:pt x="6547" y="3222"/>
                  </a:cubicBezTo>
                  <a:cubicBezTo>
                    <a:pt x="6583" y="3231"/>
                    <a:pt x="6714" y="3237"/>
                    <a:pt x="6822" y="3245"/>
                  </a:cubicBezTo>
                  <a:cubicBezTo>
                    <a:pt x="6824" y="3245"/>
                    <a:pt x="6835" y="3248"/>
                    <a:pt x="6838" y="3248"/>
                  </a:cubicBezTo>
                  <a:cubicBezTo>
                    <a:pt x="7110" y="3271"/>
                    <a:pt x="8472" y="3296"/>
                    <a:pt x="9866" y="3304"/>
                  </a:cubicBezTo>
                  <a:cubicBezTo>
                    <a:pt x="11043" y="3310"/>
                    <a:pt x="11990" y="3332"/>
                    <a:pt x="12834" y="3360"/>
                  </a:cubicBezTo>
                  <a:cubicBezTo>
                    <a:pt x="12837" y="3360"/>
                    <a:pt x="12840" y="3360"/>
                    <a:pt x="12843" y="3360"/>
                  </a:cubicBezTo>
                  <a:cubicBezTo>
                    <a:pt x="12852" y="3360"/>
                    <a:pt x="12864" y="3360"/>
                    <a:pt x="12872" y="3360"/>
                  </a:cubicBezTo>
                  <a:cubicBezTo>
                    <a:pt x="12877" y="3360"/>
                    <a:pt x="12883" y="3360"/>
                    <a:pt x="12888" y="3360"/>
                  </a:cubicBezTo>
                  <a:cubicBezTo>
                    <a:pt x="13872" y="3378"/>
                    <a:pt x="14680" y="3401"/>
                    <a:pt x="14787" y="3426"/>
                  </a:cubicBezTo>
                  <a:cubicBezTo>
                    <a:pt x="14854" y="3442"/>
                    <a:pt x="15117" y="3478"/>
                    <a:pt x="15372" y="3508"/>
                  </a:cubicBezTo>
                  <a:cubicBezTo>
                    <a:pt x="15601" y="3534"/>
                    <a:pt x="15717" y="3549"/>
                    <a:pt x="15799" y="3574"/>
                  </a:cubicBezTo>
                  <a:cubicBezTo>
                    <a:pt x="15840" y="3587"/>
                    <a:pt x="15873" y="3602"/>
                    <a:pt x="15906" y="3623"/>
                  </a:cubicBezTo>
                  <a:cubicBezTo>
                    <a:pt x="15940" y="3643"/>
                    <a:pt x="15975" y="3669"/>
                    <a:pt x="16020" y="3704"/>
                  </a:cubicBezTo>
                  <a:cubicBezTo>
                    <a:pt x="16121" y="3782"/>
                    <a:pt x="16253" y="3877"/>
                    <a:pt x="16314" y="3916"/>
                  </a:cubicBezTo>
                  <a:cubicBezTo>
                    <a:pt x="16376" y="3954"/>
                    <a:pt x="16418" y="3997"/>
                    <a:pt x="16406" y="4013"/>
                  </a:cubicBezTo>
                  <a:cubicBezTo>
                    <a:pt x="16394" y="4028"/>
                    <a:pt x="16402" y="4052"/>
                    <a:pt x="16425" y="4064"/>
                  </a:cubicBezTo>
                  <a:cubicBezTo>
                    <a:pt x="16439" y="4071"/>
                    <a:pt x="16449" y="4087"/>
                    <a:pt x="16456" y="4107"/>
                  </a:cubicBezTo>
                  <a:cubicBezTo>
                    <a:pt x="16457" y="4108"/>
                    <a:pt x="16459" y="4109"/>
                    <a:pt x="16460" y="4110"/>
                  </a:cubicBezTo>
                  <a:cubicBezTo>
                    <a:pt x="16479" y="4124"/>
                    <a:pt x="16497" y="4134"/>
                    <a:pt x="16516" y="4150"/>
                  </a:cubicBezTo>
                  <a:cubicBezTo>
                    <a:pt x="16563" y="4190"/>
                    <a:pt x="16601" y="4224"/>
                    <a:pt x="16630" y="4257"/>
                  </a:cubicBezTo>
                  <a:cubicBezTo>
                    <a:pt x="16658" y="4284"/>
                    <a:pt x="16741" y="4308"/>
                    <a:pt x="16817" y="4308"/>
                  </a:cubicBezTo>
                  <a:cubicBezTo>
                    <a:pt x="16853" y="4308"/>
                    <a:pt x="16880" y="4303"/>
                    <a:pt x="16902" y="4296"/>
                  </a:cubicBezTo>
                  <a:cubicBezTo>
                    <a:pt x="16909" y="4293"/>
                    <a:pt x="16915" y="4289"/>
                    <a:pt x="16921" y="4285"/>
                  </a:cubicBezTo>
                  <a:cubicBezTo>
                    <a:pt x="16933" y="4279"/>
                    <a:pt x="16941" y="4272"/>
                    <a:pt x="16946" y="4262"/>
                  </a:cubicBezTo>
                  <a:cubicBezTo>
                    <a:pt x="16949" y="4258"/>
                    <a:pt x="16952" y="4253"/>
                    <a:pt x="16953" y="4247"/>
                  </a:cubicBezTo>
                  <a:cubicBezTo>
                    <a:pt x="16955" y="4231"/>
                    <a:pt x="16952" y="4214"/>
                    <a:pt x="16940" y="4191"/>
                  </a:cubicBezTo>
                  <a:cubicBezTo>
                    <a:pt x="16940" y="4191"/>
                    <a:pt x="16940" y="4189"/>
                    <a:pt x="16940" y="4189"/>
                  </a:cubicBezTo>
                  <a:cubicBezTo>
                    <a:pt x="16927" y="4163"/>
                    <a:pt x="16906" y="4135"/>
                    <a:pt x="16874" y="4102"/>
                  </a:cubicBezTo>
                  <a:cubicBezTo>
                    <a:pt x="16829" y="4056"/>
                    <a:pt x="16791" y="4004"/>
                    <a:pt x="16791" y="3985"/>
                  </a:cubicBezTo>
                  <a:cubicBezTo>
                    <a:pt x="16791" y="3975"/>
                    <a:pt x="16780" y="3962"/>
                    <a:pt x="16763" y="3946"/>
                  </a:cubicBezTo>
                  <a:cubicBezTo>
                    <a:pt x="16746" y="3931"/>
                    <a:pt x="16723" y="3914"/>
                    <a:pt x="16697" y="3900"/>
                  </a:cubicBezTo>
                  <a:cubicBezTo>
                    <a:pt x="16645" y="3873"/>
                    <a:pt x="16578" y="3813"/>
                    <a:pt x="16548" y="3768"/>
                  </a:cubicBezTo>
                  <a:cubicBezTo>
                    <a:pt x="16533" y="3745"/>
                    <a:pt x="16513" y="3727"/>
                    <a:pt x="16494" y="3712"/>
                  </a:cubicBezTo>
                  <a:cubicBezTo>
                    <a:pt x="16475" y="3697"/>
                    <a:pt x="16458" y="3686"/>
                    <a:pt x="16444" y="3686"/>
                  </a:cubicBezTo>
                  <a:cubicBezTo>
                    <a:pt x="16416" y="3686"/>
                    <a:pt x="16335" y="3640"/>
                    <a:pt x="16264" y="3582"/>
                  </a:cubicBezTo>
                  <a:cubicBezTo>
                    <a:pt x="16097" y="3447"/>
                    <a:pt x="16014" y="3415"/>
                    <a:pt x="15717" y="3365"/>
                  </a:cubicBezTo>
                  <a:cubicBezTo>
                    <a:pt x="15583" y="3343"/>
                    <a:pt x="15393" y="3302"/>
                    <a:pt x="15293" y="3273"/>
                  </a:cubicBezTo>
                  <a:cubicBezTo>
                    <a:pt x="15150" y="3232"/>
                    <a:pt x="14861" y="3212"/>
                    <a:pt x="13956" y="3194"/>
                  </a:cubicBezTo>
                  <a:cubicBezTo>
                    <a:pt x="13561" y="3186"/>
                    <a:pt x="13263" y="3179"/>
                    <a:pt x="13055" y="3169"/>
                  </a:cubicBezTo>
                  <a:cubicBezTo>
                    <a:pt x="12847" y="3158"/>
                    <a:pt x="12729" y="3145"/>
                    <a:pt x="12692" y="3131"/>
                  </a:cubicBezTo>
                  <a:cubicBezTo>
                    <a:pt x="12618" y="3103"/>
                    <a:pt x="12510" y="3097"/>
                    <a:pt x="12354" y="3113"/>
                  </a:cubicBezTo>
                  <a:cubicBezTo>
                    <a:pt x="12284" y="3120"/>
                    <a:pt x="12156" y="3125"/>
                    <a:pt x="11981" y="3128"/>
                  </a:cubicBezTo>
                  <a:cubicBezTo>
                    <a:pt x="11772" y="3132"/>
                    <a:pt x="11470" y="3131"/>
                    <a:pt x="11149" y="3131"/>
                  </a:cubicBezTo>
                  <a:cubicBezTo>
                    <a:pt x="10661" y="3129"/>
                    <a:pt x="10105" y="3126"/>
                    <a:pt x="9477" y="3115"/>
                  </a:cubicBezTo>
                  <a:cubicBezTo>
                    <a:pt x="8789" y="3104"/>
                    <a:pt x="8061" y="3089"/>
                    <a:pt x="7391" y="3069"/>
                  </a:cubicBezTo>
                  <a:cubicBezTo>
                    <a:pt x="7390" y="3069"/>
                    <a:pt x="7388" y="3069"/>
                    <a:pt x="7388" y="3069"/>
                  </a:cubicBezTo>
                  <a:cubicBezTo>
                    <a:pt x="6717" y="3050"/>
                    <a:pt x="6107" y="3027"/>
                    <a:pt x="5649" y="3003"/>
                  </a:cubicBezTo>
                  <a:cubicBezTo>
                    <a:pt x="5326" y="2986"/>
                    <a:pt x="5024" y="2979"/>
                    <a:pt x="4979" y="2988"/>
                  </a:cubicBezTo>
                  <a:close/>
                  <a:moveTo>
                    <a:pt x="19722" y="3044"/>
                  </a:moveTo>
                  <a:cubicBezTo>
                    <a:pt x="19737" y="3097"/>
                    <a:pt x="19771" y="3161"/>
                    <a:pt x="19810" y="3220"/>
                  </a:cubicBezTo>
                  <a:cubicBezTo>
                    <a:pt x="19811" y="3221"/>
                    <a:pt x="19812" y="3223"/>
                    <a:pt x="19813" y="3225"/>
                  </a:cubicBezTo>
                  <a:cubicBezTo>
                    <a:pt x="19853" y="3284"/>
                    <a:pt x="19902" y="3338"/>
                    <a:pt x="19949" y="3373"/>
                  </a:cubicBezTo>
                  <a:cubicBezTo>
                    <a:pt x="19996" y="3407"/>
                    <a:pt x="20035" y="3450"/>
                    <a:pt x="20035" y="3467"/>
                  </a:cubicBezTo>
                  <a:cubicBezTo>
                    <a:pt x="20035" y="3484"/>
                    <a:pt x="20069" y="3534"/>
                    <a:pt x="20114" y="3579"/>
                  </a:cubicBezTo>
                  <a:cubicBezTo>
                    <a:pt x="20158" y="3625"/>
                    <a:pt x="20196" y="3695"/>
                    <a:pt x="20196" y="3735"/>
                  </a:cubicBezTo>
                  <a:cubicBezTo>
                    <a:pt x="20196" y="3775"/>
                    <a:pt x="20230" y="3845"/>
                    <a:pt x="20272" y="3888"/>
                  </a:cubicBezTo>
                  <a:cubicBezTo>
                    <a:pt x="20313" y="3931"/>
                    <a:pt x="20338" y="3983"/>
                    <a:pt x="20329" y="4005"/>
                  </a:cubicBezTo>
                  <a:cubicBezTo>
                    <a:pt x="20319" y="4027"/>
                    <a:pt x="20405" y="4196"/>
                    <a:pt x="20518" y="4382"/>
                  </a:cubicBezTo>
                  <a:cubicBezTo>
                    <a:pt x="20631" y="4568"/>
                    <a:pt x="20724" y="4735"/>
                    <a:pt x="20724" y="4754"/>
                  </a:cubicBezTo>
                  <a:cubicBezTo>
                    <a:pt x="20724" y="4774"/>
                    <a:pt x="20748" y="4831"/>
                    <a:pt x="20781" y="4882"/>
                  </a:cubicBezTo>
                  <a:cubicBezTo>
                    <a:pt x="20833" y="4964"/>
                    <a:pt x="20835" y="4985"/>
                    <a:pt x="20781" y="5053"/>
                  </a:cubicBezTo>
                  <a:cubicBezTo>
                    <a:pt x="20763" y="5075"/>
                    <a:pt x="20753" y="5099"/>
                    <a:pt x="20749" y="5127"/>
                  </a:cubicBezTo>
                  <a:cubicBezTo>
                    <a:pt x="20749" y="5127"/>
                    <a:pt x="20749" y="5129"/>
                    <a:pt x="20749" y="5129"/>
                  </a:cubicBezTo>
                  <a:cubicBezTo>
                    <a:pt x="20748" y="5138"/>
                    <a:pt x="20749" y="5146"/>
                    <a:pt x="20749" y="5155"/>
                  </a:cubicBezTo>
                  <a:cubicBezTo>
                    <a:pt x="20749" y="5157"/>
                    <a:pt x="20749" y="5158"/>
                    <a:pt x="20749" y="5160"/>
                  </a:cubicBezTo>
                  <a:cubicBezTo>
                    <a:pt x="20749" y="5164"/>
                    <a:pt x="20749" y="5169"/>
                    <a:pt x="20749" y="5173"/>
                  </a:cubicBezTo>
                  <a:cubicBezTo>
                    <a:pt x="20749" y="5174"/>
                    <a:pt x="20749" y="5174"/>
                    <a:pt x="20749" y="5175"/>
                  </a:cubicBezTo>
                  <a:cubicBezTo>
                    <a:pt x="20749" y="5179"/>
                    <a:pt x="20752" y="5182"/>
                    <a:pt x="20752" y="5185"/>
                  </a:cubicBezTo>
                  <a:cubicBezTo>
                    <a:pt x="20752" y="5186"/>
                    <a:pt x="20752" y="5187"/>
                    <a:pt x="20752" y="5188"/>
                  </a:cubicBezTo>
                  <a:cubicBezTo>
                    <a:pt x="20759" y="5226"/>
                    <a:pt x="20774" y="5264"/>
                    <a:pt x="20799" y="5298"/>
                  </a:cubicBezTo>
                  <a:cubicBezTo>
                    <a:pt x="20805" y="5301"/>
                    <a:pt x="20812" y="5304"/>
                    <a:pt x="20818" y="5308"/>
                  </a:cubicBezTo>
                  <a:cubicBezTo>
                    <a:pt x="20839" y="5321"/>
                    <a:pt x="20857" y="5341"/>
                    <a:pt x="20875" y="5361"/>
                  </a:cubicBezTo>
                  <a:cubicBezTo>
                    <a:pt x="20885" y="5367"/>
                    <a:pt x="20893" y="5375"/>
                    <a:pt x="20904" y="5379"/>
                  </a:cubicBezTo>
                  <a:cubicBezTo>
                    <a:pt x="20955" y="5398"/>
                    <a:pt x="20988" y="5429"/>
                    <a:pt x="21011" y="5489"/>
                  </a:cubicBezTo>
                  <a:cubicBezTo>
                    <a:pt x="21034" y="5548"/>
                    <a:pt x="21046" y="5639"/>
                    <a:pt x="21056" y="5779"/>
                  </a:cubicBezTo>
                  <a:cubicBezTo>
                    <a:pt x="21058" y="5816"/>
                    <a:pt x="21067" y="5824"/>
                    <a:pt x="21071" y="5846"/>
                  </a:cubicBezTo>
                  <a:cubicBezTo>
                    <a:pt x="21111" y="5890"/>
                    <a:pt x="21164" y="5926"/>
                    <a:pt x="21223" y="5948"/>
                  </a:cubicBezTo>
                  <a:cubicBezTo>
                    <a:pt x="21289" y="5955"/>
                    <a:pt x="21379" y="5958"/>
                    <a:pt x="21470" y="5953"/>
                  </a:cubicBezTo>
                  <a:cubicBezTo>
                    <a:pt x="21473" y="5953"/>
                    <a:pt x="21473" y="5950"/>
                    <a:pt x="21476" y="5950"/>
                  </a:cubicBezTo>
                  <a:cubicBezTo>
                    <a:pt x="21489" y="5946"/>
                    <a:pt x="21502" y="5944"/>
                    <a:pt x="21514" y="5937"/>
                  </a:cubicBezTo>
                  <a:cubicBezTo>
                    <a:pt x="21594" y="5897"/>
                    <a:pt x="21572" y="5840"/>
                    <a:pt x="21454" y="5787"/>
                  </a:cubicBezTo>
                  <a:cubicBezTo>
                    <a:pt x="21425" y="5774"/>
                    <a:pt x="21393" y="5741"/>
                    <a:pt x="21359" y="5698"/>
                  </a:cubicBezTo>
                  <a:cubicBezTo>
                    <a:pt x="21346" y="5689"/>
                    <a:pt x="21337" y="5675"/>
                    <a:pt x="21327" y="5665"/>
                  </a:cubicBezTo>
                  <a:cubicBezTo>
                    <a:pt x="21326" y="5662"/>
                    <a:pt x="21323" y="5662"/>
                    <a:pt x="21321" y="5660"/>
                  </a:cubicBezTo>
                  <a:cubicBezTo>
                    <a:pt x="21321" y="5659"/>
                    <a:pt x="21318" y="5658"/>
                    <a:pt x="21318" y="5657"/>
                  </a:cubicBezTo>
                  <a:cubicBezTo>
                    <a:pt x="21315" y="5653"/>
                    <a:pt x="21311" y="5651"/>
                    <a:pt x="21308" y="5647"/>
                  </a:cubicBezTo>
                  <a:cubicBezTo>
                    <a:pt x="21308" y="5647"/>
                    <a:pt x="21309" y="5644"/>
                    <a:pt x="21308" y="5644"/>
                  </a:cubicBezTo>
                  <a:cubicBezTo>
                    <a:pt x="21297" y="5627"/>
                    <a:pt x="21287" y="5607"/>
                    <a:pt x="21280" y="5583"/>
                  </a:cubicBezTo>
                  <a:cubicBezTo>
                    <a:pt x="21280" y="5583"/>
                    <a:pt x="21280" y="5581"/>
                    <a:pt x="21280" y="5580"/>
                  </a:cubicBezTo>
                  <a:cubicBezTo>
                    <a:pt x="21280" y="5580"/>
                    <a:pt x="21280" y="5579"/>
                    <a:pt x="21280" y="5578"/>
                  </a:cubicBezTo>
                  <a:cubicBezTo>
                    <a:pt x="21216" y="5466"/>
                    <a:pt x="21155" y="5323"/>
                    <a:pt x="21112" y="5175"/>
                  </a:cubicBezTo>
                  <a:cubicBezTo>
                    <a:pt x="21028" y="4886"/>
                    <a:pt x="20893" y="4538"/>
                    <a:pt x="20812" y="4400"/>
                  </a:cubicBezTo>
                  <a:cubicBezTo>
                    <a:pt x="20731" y="4262"/>
                    <a:pt x="20687" y="4071"/>
                    <a:pt x="20714" y="3974"/>
                  </a:cubicBezTo>
                  <a:cubicBezTo>
                    <a:pt x="20741" y="3878"/>
                    <a:pt x="20712" y="3798"/>
                    <a:pt x="20648" y="3798"/>
                  </a:cubicBezTo>
                  <a:cubicBezTo>
                    <a:pt x="20584" y="3798"/>
                    <a:pt x="20374" y="3616"/>
                    <a:pt x="20183" y="3393"/>
                  </a:cubicBezTo>
                  <a:cubicBezTo>
                    <a:pt x="20010" y="3190"/>
                    <a:pt x="19829" y="3058"/>
                    <a:pt x="19722" y="3044"/>
                  </a:cubicBezTo>
                  <a:close/>
                  <a:moveTo>
                    <a:pt x="18021" y="3072"/>
                  </a:moveTo>
                  <a:cubicBezTo>
                    <a:pt x="18049" y="3073"/>
                    <a:pt x="18084" y="3084"/>
                    <a:pt x="18144" y="3108"/>
                  </a:cubicBezTo>
                  <a:cubicBezTo>
                    <a:pt x="18268" y="3155"/>
                    <a:pt x="18286" y="3179"/>
                    <a:pt x="18312" y="3329"/>
                  </a:cubicBezTo>
                  <a:cubicBezTo>
                    <a:pt x="18328" y="3422"/>
                    <a:pt x="18325" y="3510"/>
                    <a:pt x="18306" y="3526"/>
                  </a:cubicBezTo>
                  <a:cubicBezTo>
                    <a:pt x="18267" y="3557"/>
                    <a:pt x="18075" y="3441"/>
                    <a:pt x="18031" y="3360"/>
                  </a:cubicBezTo>
                  <a:cubicBezTo>
                    <a:pt x="18016" y="3333"/>
                    <a:pt x="17977" y="3275"/>
                    <a:pt x="17945" y="3230"/>
                  </a:cubicBezTo>
                  <a:cubicBezTo>
                    <a:pt x="17895" y="3159"/>
                    <a:pt x="17894" y="3141"/>
                    <a:pt x="17945" y="3100"/>
                  </a:cubicBezTo>
                  <a:cubicBezTo>
                    <a:pt x="17971" y="3079"/>
                    <a:pt x="17993" y="3071"/>
                    <a:pt x="18021" y="3072"/>
                  </a:cubicBezTo>
                  <a:close/>
                  <a:moveTo>
                    <a:pt x="2014" y="3197"/>
                  </a:moveTo>
                  <a:cubicBezTo>
                    <a:pt x="1987" y="3198"/>
                    <a:pt x="1948" y="3202"/>
                    <a:pt x="1897" y="3210"/>
                  </a:cubicBezTo>
                  <a:cubicBezTo>
                    <a:pt x="1769" y="3230"/>
                    <a:pt x="1644" y="3304"/>
                    <a:pt x="1616" y="3373"/>
                  </a:cubicBezTo>
                  <a:cubicBezTo>
                    <a:pt x="1588" y="3440"/>
                    <a:pt x="1602" y="3478"/>
                    <a:pt x="1641" y="3490"/>
                  </a:cubicBezTo>
                  <a:cubicBezTo>
                    <a:pt x="1669" y="3490"/>
                    <a:pt x="1711" y="3476"/>
                    <a:pt x="1758" y="3457"/>
                  </a:cubicBezTo>
                  <a:cubicBezTo>
                    <a:pt x="1784" y="3446"/>
                    <a:pt x="1813" y="3431"/>
                    <a:pt x="1840" y="3416"/>
                  </a:cubicBezTo>
                  <a:cubicBezTo>
                    <a:pt x="1841" y="3416"/>
                    <a:pt x="1843" y="3417"/>
                    <a:pt x="1844" y="3416"/>
                  </a:cubicBezTo>
                  <a:cubicBezTo>
                    <a:pt x="1849" y="3413"/>
                    <a:pt x="1854" y="3411"/>
                    <a:pt x="1859" y="3408"/>
                  </a:cubicBezTo>
                  <a:cubicBezTo>
                    <a:pt x="1863" y="3406"/>
                    <a:pt x="1868" y="3403"/>
                    <a:pt x="1872" y="3401"/>
                  </a:cubicBezTo>
                  <a:cubicBezTo>
                    <a:pt x="1881" y="3396"/>
                    <a:pt x="1888" y="3393"/>
                    <a:pt x="1897" y="3388"/>
                  </a:cubicBezTo>
                  <a:cubicBezTo>
                    <a:pt x="1898" y="3387"/>
                    <a:pt x="1900" y="3386"/>
                    <a:pt x="1900" y="3386"/>
                  </a:cubicBezTo>
                  <a:cubicBezTo>
                    <a:pt x="1922" y="3369"/>
                    <a:pt x="1945" y="3358"/>
                    <a:pt x="1967" y="3337"/>
                  </a:cubicBezTo>
                  <a:cubicBezTo>
                    <a:pt x="2074" y="3232"/>
                    <a:pt x="2095" y="3195"/>
                    <a:pt x="2014" y="3197"/>
                  </a:cubicBezTo>
                  <a:close/>
                  <a:moveTo>
                    <a:pt x="18653" y="3215"/>
                  </a:moveTo>
                  <a:cubicBezTo>
                    <a:pt x="18675" y="3204"/>
                    <a:pt x="18739" y="3277"/>
                    <a:pt x="18799" y="3378"/>
                  </a:cubicBezTo>
                  <a:cubicBezTo>
                    <a:pt x="18914" y="3574"/>
                    <a:pt x="18894" y="3653"/>
                    <a:pt x="18751" y="3561"/>
                  </a:cubicBezTo>
                  <a:cubicBezTo>
                    <a:pt x="18658" y="3502"/>
                    <a:pt x="18587" y="3248"/>
                    <a:pt x="18653" y="3215"/>
                  </a:cubicBezTo>
                  <a:close/>
                  <a:moveTo>
                    <a:pt x="18328" y="3546"/>
                  </a:moveTo>
                  <a:cubicBezTo>
                    <a:pt x="18359" y="3558"/>
                    <a:pt x="18395" y="3606"/>
                    <a:pt x="18445" y="3697"/>
                  </a:cubicBezTo>
                  <a:cubicBezTo>
                    <a:pt x="18486" y="3772"/>
                    <a:pt x="18548" y="3854"/>
                    <a:pt x="18584" y="3878"/>
                  </a:cubicBezTo>
                  <a:cubicBezTo>
                    <a:pt x="18628" y="3907"/>
                    <a:pt x="18642" y="3951"/>
                    <a:pt x="18628" y="4023"/>
                  </a:cubicBezTo>
                  <a:cubicBezTo>
                    <a:pt x="18611" y="4106"/>
                    <a:pt x="18630" y="4144"/>
                    <a:pt x="18713" y="4206"/>
                  </a:cubicBezTo>
                  <a:cubicBezTo>
                    <a:pt x="18771" y="4250"/>
                    <a:pt x="18818" y="4305"/>
                    <a:pt x="18818" y="4329"/>
                  </a:cubicBezTo>
                  <a:cubicBezTo>
                    <a:pt x="18818" y="4353"/>
                    <a:pt x="18887" y="4433"/>
                    <a:pt x="18969" y="4507"/>
                  </a:cubicBezTo>
                  <a:cubicBezTo>
                    <a:pt x="19096" y="4620"/>
                    <a:pt x="19115" y="4660"/>
                    <a:pt x="19105" y="4767"/>
                  </a:cubicBezTo>
                  <a:cubicBezTo>
                    <a:pt x="19097" y="4854"/>
                    <a:pt x="19121" y="4925"/>
                    <a:pt x="19178" y="4989"/>
                  </a:cubicBezTo>
                  <a:cubicBezTo>
                    <a:pt x="19224" y="5041"/>
                    <a:pt x="19248" y="5093"/>
                    <a:pt x="19232" y="5106"/>
                  </a:cubicBezTo>
                  <a:cubicBezTo>
                    <a:pt x="19216" y="5119"/>
                    <a:pt x="19203" y="5176"/>
                    <a:pt x="19203" y="5231"/>
                  </a:cubicBezTo>
                  <a:cubicBezTo>
                    <a:pt x="19203" y="5268"/>
                    <a:pt x="19194" y="5295"/>
                    <a:pt x="19181" y="5315"/>
                  </a:cubicBezTo>
                  <a:cubicBezTo>
                    <a:pt x="19196" y="5301"/>
                    <a:pt x="19206" y="5291"/>
                    <a:pt x="19216" y="5295"/>
                  </a:cubicBezTo>
                  <a:cubicBezTo>
                    <a:pt x="19229" y="5301"/>
                    <a:pt x="19242" y="5325"/>
                    <a:pt x="19263" y="5369"/>
                  </a:cubicBezTo>
                  <a:cubicBezTo>
                    <a:pt x="19289" y="5422"/>
                    <a:pt x="19332" y="5486"/>
                    <a:pt x="19358" y="5512"/>
                  </a:cubicBezTo>
                  <a:cubicBezTo>
                    <a:pt x="19389" y="5542"/>
                    <a:pt x="19428" y="5880"/>
                    <a:pt x="19469" y="6452"/>
                  </a:cubicBezTo>
                  <a:cubicBezTo>
                    <a:pt x="19529" y="7288"/>
                    <a:pt x="19538" y="7353"/>
                    <a:pt x="19620" y="7424"/>
                  </a:cubicBezTo>
                  <a:cubicBezTo>
                    <a:pt x="19719" y="7508"/>
                    <a:pt x="19701" y="7543"/>
                    <a:pt x="19557" y="7543"/>
                  </a:cubicBezTo>
                  <a:lnTo>
                    <a:pt x="19462" y="7543"/>
                  </a:lnTo>
                  <a:lnTo>
                    <a:pt x="19488" y="7911"/>
                  </a:lnTo>
                  <a:cubicBezTo>
                    <a:pt x="19503" y="8113"/>
                    <a:pt x="19520" y="8291"/>
                    <a:pt x="19522" y="8306"/>
                  </a:cubicBezTo>
                  <a:cubicBezTo>
                    <a:pt x="19530" y="8345"/>
                    <a:pt x="19357" y="8434"/>
                    <a:pt x="19333" y="8403"/>
                  </a:cubicBezTo>
                  <a:cubicBezTo>
                    <a:pt x="19322" y="8388"/>
                    <a:pt x="19317" y="8305"/>
                    <a:pt x="19323" y="8219"/>
                  </a:cubicBezTo>
                  <a:cubicBezTo>
                    <a:pt x="19333" y="8092"/>
                    <a:pt x="19310" y="8022"/>
                    <a:pt x="19197" y="7847"/>
                  </a:cubicBezTo>
                  <a:cubicBezTo>
                    <a:pt x="19066" y="7645"/>
                    <a:pt x="19062" y="7626"/>
                    <a:pt x="19115" y="7531"/>
                  </a:cubicBezTo>
                  <a:cubicBezTo>
                    <a:pt x="19157" y="7454"/>
                    <a:pt x="19169" y="7281"/>
                    <a:pt x="19162" y="6832"/>
                  </a:cubicBezTo>
                  <a:cubicBezTo>
                    <a:pt x="19156" y="6381"/>
                    <a:pt x="19164" y="6217"/>
                    <a:pt x="19206" y="6152"/>
                  </a:cubicBezTo>
                  <a:cubicBezTo>
                    <a:pt x="19271" y="6051"/>
                    <a:pt x="19280" y="5872"/>
                    <a:pt x="19222" y="5825"/>
                  </a:cubicBezTo>
                  <a:cubicBezTo>
                    <a:pt x="19152" y="5769"/>
                    <a:pt x="19110" y="5410"/>
                    <a:pt x="19162" y="5336"/>
                  </a:cubicBezTo>
                  <a:cubicBezTo>
                    <a:pt x="19141" y="5352"/>
                    <a:pt x="19117" y="5353"/>
                    <a:pt x="19089" y="5331"/>
                  </a:cubicBezTo>
                  <a:cubicBezTo>
                    <a:pt x="19074" y="5318"/>
                    <a:pt x="19061" y="5269"/>
                    <a:pt x="19061" y="5218"/>
                  </a:cubicBezTo>
                  <a:cubicBezTo>
                    <a:pt x="19061" y="5166"/>
                    <a:pt x="19023" y="5094"/>
                    <a:pt x="18972" y="5053"/>
                  </a:cubicBezTo>
                  <a:cubicBezTo>
                    <a:pt x="18923" y="5013"/>
                    <a:pt x="18885" y="4949"/>
                    <a:pt x="18890" y="4913"/>
                  </a:cubicBezTo>
                  <a:cubicBezTo>
                    <a:pt x="18903" y="4830"/>
                    <a:pt x="18722" y="4518"/>
                    <a:pt x="18647" y="4494"/>
                  </a:cubicBezTo>
                  <a:cubicBezTo>
                    <a:pt x="18616" y="4485"/>
                    <a:pt x="18568" y="4415"/>
                    <a:pt x="18539" y="4336"/>
                  </a:cubicBezTo>
                  <a:cubicBezTo>
                    <a:pt x="18471" y="4146"/>
                    <a:pt x="18337" y="3940"/>
                    <a:pt x="18245" y="3888"/>
                  </a:cubicBezTo>
                  <a:cubicBezTo>
                    <a:pt x="18155" y="3836"/>
                    <a:pt x="18150" y="3747"/>
                    <a:pt x="18233" y="3617"/>
                  </a:cubicBezTo>
                  <a:cubicBezTo>
                    <a:pt x="18270" y="3559"/>
                    <a:pt x="18296" y="3535"/>
                    <a:pt x="18328" y="3546"/>
                  </a:cubicBezTo>
                  <a:close/>
                  <a:moveTo>
                    <a:pt x="1452" y="3786"/>
                  </a:moveTo>
                  <a:cubicBezTo>
                    <a:pt x="1354" y="3658"/>
                    <a:pt x="1427" y="6662"/>
                    <a:pt x="1527" y="6919"/>
                  </a:cubicBezTo>
                  <a:cubicBezTo>
                    <a:pt x="1544" y="6961"/>
                    <a:pt x="1555" y="6994"/>
                    <a:pt x="1578" y="7026"/>
                  </a:cubicBezTo>
                  <a:cubicBezTo>
                    <a:pt x="1579" y="7023"/>
                    <a:pt x="1583" y="7022"/>
                    <a:pt x="1584" y="7018"/>
                  </a:cubicBezTo>
                  <a:cubicBezTo>
                    <a:pt x="1598" y="6964"/>
                    <a:pt x="1622" y="6913"/>
                    <a:pt x="1641" y="6904"/>
                  </a:cubicBezTo>
                  <a:cubicBezTo>
                    <a:pt x="1651" y="6899"/>
                    <a:pt x="1660" y="6882"/>
                    <a:pt x="1667" y="6860"/>
                  </a:cubicBezTo>
                  <a:cubicBezTo>
                    <a:pt x="1667" y="6860"/>
                    <a:pt x="1666" y="6858"/>
                    <a:pt x="1667" y="6858"/>
                  </a:cubicBezTo>
                  <a:cubicBezTo>
                    <a:pt x="1673" y="6835"/>
                    <a:pt x="1679" y="6808"/>
                    <a:pt x="1679" y="6779"/>
                  </a:cubicBezTo>
                  <a:cubicBezTo>
                    <a:pt x="1679" y="6750"/>
                    <a:pt x="1685" y="6717"/>
                    <a:pt x="1695" y="6687"/>
                  </a:cubicBezTo>
                  <a:cubicBezTo>
                    <a:pt x="1695" y="6687"/>
                    <a:pt x="1695" y="6685"/>
                    <a:pt x="1695" y="6684"/>
                  </a:cubicBezTo>
                  <a:cubicBezTo>
                    <a:pt x="1706" y="6654"/>
                    <a:pt x="1720" y="6628"/>
                    <a:pt x="1736" y="6610"/>
                  </a:cubicBezTo>
                  <a:cubicBezTo>
                    <a:pt x="1789" y="6552"/>
                    <a:pt x="1802" y="6550"/>
                    <a:pt x="1888" y="6595"/>
                  </a:cubicBezTo>
                  <a:cubicBezTo>
                    <a:pt x="1949" y="6627"/>
                    <a:pt x="2264" y="6637"/>
                    <a:pt x="2928" y="6644"/>
                  </a:cubicBezTo>
                  <a:cubicBezTo>
                    <a:pt x="3859" y="6614"/>
                    <a:pt x="5238" y="6585"/>
                    <a:pt x="6838" y="6567"/>
                  </a:cubicBezTo>
                  <a:cubicBezTo>
                    <a:pt x="8456" y="6549"/>
                    <a:pt x="8726" y="6543"/>
                    <a:pt x="9477" y="6534"/>
                  </a:cubicBezTo>
                  <a:cubicBezTo>
                    <a:pt x="9490" y="6532"/>
                    <a:pt x="9536" y="6531"/>
                    <a:pt x="9540" y="6529"/>
                  </a:cubicBezTo>
                  <a:cubicBezTo>
                    <a:pt x="9589" y="6508"/>
                    <a:pt x="9625" y="6507"/>
                    <a:pt x="9641" y="6529"/>
                  </a:cubicBezTo>
                  <a:cubicBezTo>
                    <a:pt x="9642" y="6530"/>
                    <a:pt x="9644" y="6531"/>
                    <a:pt x="9645" y="6531"/>
                  </a:cubicBezTo>
                  <a:cubicBezTo>
                    <a:pt x="9730" y="6530"/>
                    <a:pt x="9891" y="6530"/>
                    <a:pt x="9967" y="6529"/>
                  </a:cubicBezTo>
                  <a:cubicBezTo>
                    <a:pt x="9984" y="6507"/>
                    <a:pt x="10069" y="6500"/>
                    <a:pt x="10201" y="6514"/>
                  </a:cubicBezTo>
                  <a:cubicBezTo>
                    <a:pt x="10232" y="6517"/>
                    <a:pt x="10398" y="6518"/>
                    <a:pt x="10470" y="6521"/>
                  </a:cubicBezTo>
                  <a:cubicBezTo>
                    <a:pt x="11553" y="6503"/>
                    <a:pt x="11844" y="6484"/>
                    <a:pt x="11797" y="6422"/>
                  </a:cubicBezTo>
                  <a:cubicBezTo>
                    <a:pt x="11732" y="6336"/>
                    <a:pt x="9914" y="6342"/>
                    <a:pt x="4827" y="6447"/>
                  </a:cubicBezTo>
                  <a:cubicBezTo>
                    <a:pt x="2816" y="6489"/>
                    <a:pt x="2087" y="6495"/>
                    <a:pt x="1806" y="6442"/>
                  </a:cubicBezTo>
                  <a:cubicBezTo>
                    <a:pt x="1803" y="6444"/>
                    <a:pt x="1802" y="6445"/>
                    <a:pt x="1799" y="6447"/>
                  </a:cubicBezTo>
                  <a:cubicBezTo>
                    <a:pt x="1796" y="6450"/>
                    <a:pt x="1793" y="6450"/>
                    <a:pt x="1790" y="6452"/>
                  </a:cubicBezTo>
                  <a:cubicBezTo>
                    <a:pt x="1786" y="6455"/>
                    <a:pt x="1783" y="6458"/>
                    <a:pt x="1780" y="6460"/>
                  </a:cubicBezTo>
                  <a:cubicBezTo>
                    <a:pt x="1776" y="6463"/>
                    <a:pt x="1771" y="6466"/>
                    <a:pt x="1768" y="6468"/>
                  </a:cubicBezTo>
                  <a:cubicBezTo>
                    <a:pt x="1754" y="6473"/>
                    <a:pt x="1737" y="6472"/>
                    <a:pt x="1723" y="6468"/>
                  </a:cubicBezTo>
                  <a:cubicBezTo>
                    <a:pt x="1703" y="6461"/>
                    <a:pt x="1680" y="6444"/>
                    <a:pt x="1641" y="6412"/>
                  </a:cubicBezTo>
                  <a:cubicBezTo>
                    <a:pt x="1600" y="6377"/>
                    <a:pt x="1578" y="6353"/>
                    <a:pt x="1569" y="6320"/>
                  </a:cubicBezTo>
                  <a:cubicBezTo>
                    <a:pt x="1559" y="6287"/>
                    <a:pt x="1561" y="6246"/>
                    <a:pt x="1572" y="6182"/>
                  </a:cubicBezTo>
                  <a:cubicBezTo>
                    <a:pt x="1586" y="6100"/>
                    <a:pt x="1609" y="6017"/>
                    <a:pt x="1625" y="5996"/>
                  </a:cubicBezTo>
                  <a:cubicBezTo>
                    <a:pt x="1677" y="5929"/>
                    <a:pt x="1676" y="5866"/>
                    <a:pt x="1616" y="5797"/>
                  </a:cubicBezTo>
                  <a:cubicBezTo>
                    <a:pt x="1584" y="5760"/>
                    <a:pt x="1556" y="5675"/>
                    <a:pt x="1556" y="5609"/>
                  </a:cubicBezTo>
                  <a:cubicBezTo>
                    <a:pt x="1556" y="5542"/>
                    <a:pt x="1539" y="5479"/>
                    <a:pt x="1518" y="5468"/>
                  </a:cubicBezTo>
                  <a:cubicBezTo>
                    <a:pt x="1496" y="5457"/>
                    <a:pt x="1507" y="5413"/>
                    <a:pt x="1540" y="5361"/>
                  </a:cubicBezTo>
                  <a:cubicBezTo>
                    <a:pt x="1574" y="5308"/>
                    <a:pt x="1597" y="5177"/>
                    <a:pt x="1597" y="5037"/>
                  </a:cubicBezTo>
                  <a:cubicBezTo>
                    <a:pt x="1597" y="4908"/>
                    <a:pt x="1616" y="4794"/>
                    <a:pt x="1638" y="4783"/>
                  </a:cubicBezTo>
                  <a:cubicBezTo>
                    <a:pt x="1641" y="4781"/>
                    <a:pt x="1642" y="4770"/>
                    <a:pt x="1644" y="4767"/>
                  </a:cubicBezTo>
                  <a:lnTo>
                    <a:pt x="1644" y="4749"/>
                  </a:lnTo>
                  <a:lnTo>
                    <a:pt x="1654" y="4749"/>
                  </a:lnTo>
                  <a:cubicBezTo>
                    <a:pt x="1667" y="4722"/>
                    <a:pt x="1679" y="4683"/>
                    <a:pt x="1679" y="4635"/>
                  </a:cubicBezTo>
                  <a:cubicBezTo>
                    <a:pt x="1679" y="4565"/>
                    <a:pt x="1660" y="4498"/>
                    <a:pt x="1638" y="4487"/>
                  </a:cubicBezTo>
                  <a:cubicBezTo>
                    <a:pt x="1627" y="4482"/>
                    <a:pt x="1622" y="4463"/>
                    <a:pt x="1616" y="4441"/>
                  </a:cubicBezTo>
                  <a:cubicBezTo>
                    <a:pt x="1612" y="4428"/>
                    <a:pt x="1609" y="4416"/>
                    <a:pt x="1606" y="4400"/>
                  </a:cubicBezTo>
                  <a:cubicBezTo>
                    <a:pt x="1606" y="4398"/>
                    <a:pt x="1604" y="4397"/>
                    <a:pt x="1603" y="4395"/>
                  </a:cubicBezTo>
                  <a:cubicBezTo>
                    <a:pt x="1585" y="4351"/>
                    <a:pt x="1584" y="4314"/>
                    <a:pt x="1603" y="4280"/>
                  </a:cubicBezTo>
                  <a:cubicBezTo>
                    <a:pt x="1603" y="4280"/>
                    <a:pt x="1603" y="4278"/>
                    <a:pt x="1603" y="4278"/>
                  </a:cubicBezTo>
                  <a:cubicBezTo>
                    <a:pt x="1603" y="4277"/>
                    <a:pt x="1603" y="4276"/>
                    <a:pt x="1603" y="4275"/>
                  </a:cubicBezTo>
                  <a:cubicBezTo>
                    <a:pt x="1605" y="4250"/>
                    <a:pt x="1607" y="4228"/>
                    <a:pt x="1613" y="4209"/>
                  </a:cubicBezTo>
                  <a:cubicBezTo>
                    <a:pt x="1618" y="4185"/>
                    <a:pt x="1627" y="4166"/>
                    <a:pt x="1638" y="4161"/>
                  </a:cubicBezTo>
                  <a:cubicBezTo>
                    <a:pt x="1714" y="4122"/>
                    <a:pt x="1684" y="3991"/>
                    <a:pt x="1594" y="3972"/>
                  </a:cubicBezTo>
                  <a:cubicBezTo>
                    <a:pt x="1570" y="3967"/>
                    <a:pt x="1551" y="3956"/>
                    <a:pt x="1540" y="3946"/>
                  </a:cubicBezTo>
                  <a:cubicBezTo>
                    <a:pt x="1529" y="3937"/>
                    <a:pt x="1526" y="3928"/>
                    <a:pt x="1534" y="3918"/>
                  </a:cubicBezTo>
                  <a:cubicBezTo>
                    <a:pt x="1548" y="3899"/>
                    <a:pt x="1534" y="3851"/>
                    <a:pt x="1499" y="3811"/>
                  </a:cubicBezTo>
                  <a:cubicBezTo>
                    <a:pt x="1494" y="3805"/>
                    <a:pt x="1491" y="3797"/>
                    <a:pt x="1486" y="3791"/>
                  </a:cubicBezTo>
                  <a:cubicBezTo>
                    <a:pt x="1481" y="3789"/>
                    <a:pt x="1453" y="3787"/>
                    <a:pt x="1452" y="3786"/>
                  </a:cubicBezTo>
                  <a:close/>
                  <a:moveTo>
                    <a:pt x="3573" y="3865"/>
                  </a:moveTo>
                  <a:cubicBezTo>
                    <a:pt x="3569" y="3865"/>
                    <a:pt x="3567" y="3867"/>
                    <a:pt x="3563" y="3867"/>
                  </a:cubicBezTo>
                  <a:cubicBezTo>
                    <a:pt x="3221" y="3870"/>
                    <a:pt x="2945" y="3873"/>
                    <a:pt x="2725" y="3878"/>
                  </a:cubicBezTo>
                  <a:cubicBezTo>
                    <a:pt x="2702" y="3878"/>
                    <a:pt x="2687" y="3877"/>
                    <a:pt x="2665" y="3878"/>
                  </a:cubicBezTo>
                  <a:cubicBezTo>
                    <a:pt x="2654" y="3878"/>
                    <a:pt x="2640" y="3877"/>
                    <a:pt x="2627" y="3878"/>
                  </a:cubicBezTo>
                  <a:cubicBezTo>
                    <a:pt x="2616" y="3878"/>
                    <a:pt x="2613" y="3880"/>
                    <a:pt x="2602" y="3880"/>
                  </a:cubicBezTo>
                  <a:cubicBezTo>
                    <a:pt x="2593" y="3880"/>
                    <a:pt x="2583" y="3880"/>
                    <a:pt x="2574" y="3880"/>
                  </a:cubicBezTo>
                  <a:cubicBezTo>
                    <a:pt x="1994" y="3897"/>
                    <a:pt x="1870" y="3929"/>
                    <a:pt x="1888" y="4005"/>
                  </a:cubicBezTo>
                  <a:cubicBezTo>
                    <a:pt x="1889" y="4012"/>
                    <a:pt x="1893" y="4018"/>
                    <a:pt x="1904" y="4023"/>
                  </a:cubicBezTo>
                  <a:cubicBezTo>
                    <a:pt x="1908" y="4025"/>
                    <a:pt x="1920" y="4026"/>
                    <a:pt x="1929" y="4028"/>
                  </a:cubicBezTo>
                  <a:cubicBezTo>
                    <a:pt x="1930" y="4028"/>
                    <a:pt x="1928" y="4030"/>
                    <a:pt x="1929" y="4030"/>
                  </a:cubicBezTo>
                  <a:cubicBezTo>
                    <a:pt x="1932" y="4031"/>
                    <a:pt x="1935" y="4032"/>
                    <a:pt x="1938" y="4033"/>
                  </a:cubicBezTo>
                  <a:cubicBezTo>
                    <a:pt x="1942" y="4034"/>
                    <a:pt x="1944" y="4032"/>
                    <a:pt x="1948" y="4033"/>
                  </a:cubicBezTo>
                  <a:cubicBezTo>
                    <a:pt x="1953" y="4034"/>
                    <a:pt x="1954" y="4037"/>
                    <a:pt x="1960" y="4038"/>
                  </a:cubicBezTo>
                  <a:cubicBezTo>
                    <a:pt x="2016" y="4046"/>
                    <a:pt x="2115" y="4050"/>
                    <a:pt x="2296" y="4053"/>
                  </a:cubicBezTo>
                  <a:cubicBezTo>
                    <a:pt x="2653" y="4059"/>
                    <a:pt x="3327" y="4057"/>
                    <a:pt x="4597" y="4051"/>
                  </a:cubicBezTo>
                  <a:cubicBezTo>
                    <a:pt x="6398" y="4043"/>
                    <a:pt x="7623" y="4041"/>
                    <a:pt x="8595" y="4041"/>
                  </a:cubicBezTo>
                  <a:cubicBezTo>
                    <a:pt x="9378" y="4040"/>
                    <a:pt x="10047" y="4042"/>
                    <a:pt x="10533" y="4046"/>
                  </a:cubicBezTo>
                  <a:cubicBezTo>
                    <a:pt x="10552" y="4046"/>
                    <a:pt x="10568" y="4046"/>
                    <a:pt x="10587" y="4046"/>
                  </a:cubicBezTo>
                  <a:cubicBezTo>
                    <a:pt x="13384" y="4036"/>
                    <a:pt x="15642" y="4015"/>
                    <a:pt x="15973" y="3987"/>
                  </a:cubicBezTo>
                  <a:cubicBezTo>
                    <a:pt x="15969" y="3986"/>
                    <a:pt x="15964" y="3986"/>
                    <a:pt x="15960" y="3985"/>
                  </a:cubicBezTo>
                  <a:cubicBezTo>
                    <a:pt x="15959" y="3984"/>
                    <a:pt x="15955" y="3985"/>
                    <a:pt x="15954" y="3985"/>
                  </a:cubicBezTo>
                  <a:cubicBezTo>
                    <a:pt x="15892" y="3968"/>
                    <a:pt x="15809" y="3956"/>
                    <a:pt x="15698" y="3951"/>
                  </a:cubicBezTo>
                  <a:cubicBezTo>
                    <a:pt x="15600" y="3948"/>
                    <a:pt x="15378" y="3934"/>
                    <a:pt x="15202" y="3921"/>
                  </a:cubicBezTo>
                  <a:cubicBezTo>
                    <a:pt x="12948" y="3959"/>
                    <a:pt x="6912" y="3926"/>
                    <a:pt x="3629" y="3865"/>
                  </a:cubicBezTo>
                  <a:cubicBezTo>
                    <a:pt x="3613" y="3865"/>
                    <a:pt x="3598" y="3865"/>
                    <a:pt x="3582" y="3865"/>
                  </a:cubicBezTo>
                  <a:cubicBezTo>
                    <a:pt x="3579" y="3865"/>
                    <a:pt x="3575" y="3865"/>
                    <a:pt x="3573" y="3865"/>
                  </a:cubicBezTo>
                  <a:close/>
                  <a:moveTo>
                    <a:pt x="18966" y="3867"/>
                  </a:moveTo>
                  <a:cubicBezTo>
                    <a:pt x="18985" y="3868"/>
                    <a:pt x="19005" y="3880"/>
                    <a:pt x="19036" y="3908"/>
                  </a:cubicBezTo>
                  <a:cubicBezTo>
                    <a:pt x="19073" y="3941"/>
                    <a:pt x="19102" y="4009"/>
                    <a:pt x="19102" y="4056"/>
                  </a:cubicBezTo>
                  <a:cubicBezTo>
                    <a:pt x="19102" y="4183"/>
                    <a:pt x="19048" y="4185"/>
                    <a:pt x="18928" y="4064"/>
                  </a:cubicBezTo>
                  <a:cubicBezTo>
                    <a:pt x="18826" y="3960"/>
                    <a:pt x="18824" y="3954"/>
                    <a:pt x="18893" y="3903"/>
                  </a:cubicBezTo>
                  <a:cubicBezTo>
                    <a:pt x="18927" y="3879"/>
                    <a:pt x="18947" y="3866"/>
                    <a:pt x="18966" y="3867"/>
                  </a:cubicBezTo>
                  <a:close/>
                  <a:moveTo>
                    <a:pt x="19134" y="4232"/>
                  </a:moveTo>
                  <a:cubicBezTo>
                    <a:pt x="19156" y="4221"/>
                    <a:pt x="19192" y="4236"/>
                    <a:pt x="19241" y="4273"/>
                  </a:cubicBezTo>
                  <a:cubicBezTo>
                    <a:pt x="19287" y="4307"/>
                    <a:pt x="19361" y="4340"/>
                    <a:pt x="19406" y="4347"/>
                  </a:cubicBezTo>
                  <a:cubicBezTo>
                    <a:pt x="19468" y="4356"/>
                    <a:pt x="19488" y="4384"/>
                    <a:pt x="19488" y="4469"/>
                  </a:cubicBezTo>
                  <a:cubicBezTo>
                    <a:pt x="19488" y="4609"/>
                    <a:pt x="19444" y="4615"/>
                    <a:pt x="19254" y="4510"/>
                  </a:cubicBezTo>
                  <a:cubicBezTo>
                    <a:pt x="19142" y="4448"/>
                    <a:pt x="19102" y="4406"/>
                    <a:pt x="19102" y="4342"/>
                  </a:cubicBezTo>
                  <a:cubicBezTo>
                    <a:pt x="19102" y="4281"/>
                    <a:pt x="19111" y="4243"/>
                    <a:pt x="19134" y="4232"/>
                  </a:cubicBezTo>
                  <a:close/>
                  <a:moveTo>
                    <a:pt x="15600" y="4482"/>
                  </a:moveTo>
                  <a:cubicBezTo>
                    <a:pt x="15539" y="4483"/>
                    <a:pt x="15460" y="4483"/>
                    <a:pt x="15391" y="4484"/>
                  </a:cubicBezTo>
                  <a:cubicBezTo>
                    <a:pt x="15385" y="4485"/>
                    <a:pt x="15373" y="4484"/>
                    <a:pt x="15366" y="4484"/>
                  </a:cubicBezTo>
                  <a:cubicBezTo>
                    <a:pt x="15155" y="4491"/>
                    <a:pt x="14895" y="4499"/>
                    <a:pt x="14544" y="4500"/>
                  </a:cubicBezTo>
                  <a:cubicBezTo>
                    <a:pt x="14538" y="4500"/>
                    <a:pt x="14540" y="4500"/>
                    <a:pt x="14535" y="4500"/>
                  </a:cubicBezTo>
                  <a:cubicBezTo>
                    <a:pt x="13151" y="4516"/>
                    <a:pt x="11239" y="4529"/>
                    <a:pt x="9107" y="4535"/>
                  </a:cubicBezTo>
                  <a:cubicBezTo>
                    <a:pt x="5614" y="4545"/>
                    <a:pt x="3786" y="4539"/>
                    <a:pt x="2763" y="4515"/>
                  </a:cubicBezTo>
                  <a:cubicBezTo>
                    <a:pt x="2455" y="4518"/>
                    <a:pt x="1959" y="4520"/>
                    <a:pt x="1942" y="4525"/>
                  </a:cubicBezTo>
                  <a:cubicBezTo>
                    <a:pt x="1924" y="4530"/>
                    <a:pt x="1908" y="4543"/>
                    <a:pt x="1897" y="4563"/>
                  </a:cubicBezTo>
                  <a:cubicBezTo>
                    <a:pt x="1897" y="4564"/>
                    <a:pt x="1897" y="4566"/>
                    <a:pt x="1897" y="4566"/>
                  </a:cubicBezTo>
                  <a:cubicBezTo>
                    <a:pt x="1887" y="4586"/>
                    <a:pt x="1881" y="4609"/>
                    <a:pt x="1881" y="4635"/>
                  </a:cubicBezTo>
                  <a:cubicBezTo>
                    <a:pt x="1881" y="4718"/>
                    <a:pt x="1897" y="4729"/>
                    <a:pt x="2033" y="4739"/>
                  </a:cubicBezTo>
                  <a:cubicBezTo>
                    <a:pt x="2044" y="4740"/>
                    <a:pt x="2092" y="4739"/>
                    <a:pt x="2109" y="4739"/>
                  </a:cubicBezTo>
                  <a:lnTo>
                    <a:pt x="4303" y="4693"/>
                  </a:lnTo>
                  <a:cubicBezTo>
                    <a:pt x="4621" y="4687"/>
                    <a:pt x="5274" y="4685"/>
                    <a:pt x="5750" y="4681"/>
                  </a:cubicBezTo>
                  <a:cubicBezTo>
                    <a:pt x="5777" y="4679"/>
                    <a:pt x="5873" y="4679"/>
                    <a:pt x="5893" y="4678"/>
                  </a:cubicBezTo>
                  <a:cubicBezTo>
                    <a:pt x="6094" y="4667"/>
                    <a:pt x="6827" y="4662"/>
                    <a:pt x="7666" y="4660"/>
                  </a:cubicBezTo>
                  <a:cubicBezTo>
                    <a:pt x="8583" y="4658"/>
                    <a:pt x="9435" y="4665"/>
                    <a:pt x="10274" y="4673"/>
                  </a:cubicBezTo>
                  <a:cubicBezTo>
                    <a:pt x="10291" y="4673"/>
                    <a:pt x="10308" y="4673"/>
                    <a:pt x="10324" y="4673"/>
                  </a:cubicBezTo>
                  <a:cubicBezTo>
                    <a:pt x="10384" y="4673"/>
                    <a:pt x="10466" y="4672"/>
                    <a:pt x="10523" y="4673"/>
                  </a:cubicBezTo>
                  <a:cubicBezTo>
                    <a:pt x="10988" y="4675"/>
                    <a:pt x="11465" y="4675"/>
                    <a:pt x="11905" y="4678"/>
                  </a:cubicBezTo>
                  <a:cubicBezTo>
                    <a:pt x="13509" y="4691"/>
                    <a:pt x="14601" y="4700"/>
                    <a:pt x="15397" y="4721"/>
                  </a:cubicBezTo>
                  <a:cubicBezTo>
                    <a:pt x="15679" y="4718"/>
                    <a:pt x="15870" y="4714"/>
                    <a:pt x="15894" y="4704"/>
                  </a:cubicBezTo>
                  <a:cubicBezTo>
                    <a:pt x="15921" y="4692"/>
                    <a:pt x="15940" y="4679"/>
                    <a:pt x="15954" y="4665"/>
                  </a:cubicBezTo>
                  <a:cubicBezTo>
                    <a:pt x="15968" y="4653"/>
                    <a:pt x="15976" y="4640"/>
                    <a:pt x="15979" y="4627"/>
                  </a:cubicBezTo>
                  <a:cubicBezTo>
                    <a:pt x="15980" y="4623"/>
                    <a:pt x="15980" y="4616"/>
                    <a:pt x="15979" y="4612"/>
                  </a:cubicBezTo>
                  <a:cubicBezTo>
                    <a:pt x="15979" y="4611"/>
                    <a:pt x="15979" y="4610"/>
                    <a:pt x="15979" y="4609"/>
                  </a:cubicBezTo>
                  <a:cubicBezTo>
                    <a:pt x="15979" y="4607"/>
                    <a:pt x="15977" y="4604"/>
                    <a:pt x="15976" y="4602"/>
                  </a:cubicBezTo>
                  <a:cubicBezTo>
                    <a:pt x="15975" y="4596"/>
                    <a:pt x="15976" y="4592"/>
                    <a:pt x="15973" y="4586"/>
                  </a:cubicBezTo>
                  <a:cubicBezTo>
                    <a:pt x="15973" y="4586"/>
                    <a:pt x="15973" y="4584"/>
                    <a:pt x="15973" y="4584"/>
                  </a:cubicBezTo>
                  <a:cubicBezTo>
                    <a:pt x="15966" y="4572"/>
                    <a:pt x="15956" y="4562"/>
                    <a:pt x="15941" y="4551"/>
                  </a:cubicBezTo>
                  <a:cubicBezTo>
                    <a:pt x="15910" y="4527"/>
                    <a:pt x="15860" y="4507"/>
                    <a:pt x="15802" y="4494"/>
                  </a:cubicBezTo>
                  <a:cubicBezTo>
                    <a:pt x="15744" y="4482"/>
                    <a:pt x="15675" y="4476"/>
                    <a:pt x="15600" y="4482"/>
                  </a:cubicBezTo>
                  <a:close/>
                  <a:moveTo>
                    <a:pt x="19488" y="4885"/>
                  </a:moveTo>
                  <a:cubicBezTo>
                    <a:pt x="19512" y="4896"/>
                    <a:pt x="19541" y="4960"/>
                    <a:pt x="19560" y="5071"/>
                  </a:cubicBezTo>
                  <a:cubicBezTo>
                    <a:pt x="19573" y="5144"/>
                    <a:pt x="19574" y="5197"/>
                    <a:pt x="19570" y="5236"/>
                  </a:cubicBezTo>
                  <a:cubicBezTo>
                    <a:pt x="19572" y="5236"/>
                    <a:pt x="19574" y="5236"/>
                    <a:pt x="19576" y="5236"/>
                  </a:cubicBezTo>
                  <a:cubicBezTo>
                    <a:pt x="19587" y="5238"/>
                    <a:pt x="19598" y="5243"/>
                    <a:pt x="19605" y="5252"/>
                  </a:cubicBezTo>
                  <a:cubicBezTo>
                    <a:pt x="19618" y="5269"/>
                    <a:pt x="19613" y="5292"/>
                    <a:pt x="19592" y="5303"/>
                  </a:cubicBezTo>
                  <a:cubicBezTo>
                    <a:pt x="19577" y="5310"/>
                    <a:pt x="19559" y="5307"/>
                    <a:pt x="19545" y="5300"/>
                  </a:cubicBezTo>
                  <a:cubicBezTo>
                    <a:pt x="19485" y="5333"/>
                    <a:pt x="19420" y="5168"/>
                    <a:pt x="19434" y="5012"/>
                  </a:cubicBezTo>
                  <a:cubicBezTo>
                    <a:pt x="19443" y="4915"/>
                    <a:pt x="19463" y="4873"/>
                    <a:pt x="19488" y="4885"/>
                  </a:cubicBezTo>
                  <a:close/>
                  <a:moveTo>
                    <a:pt x="17961" y="4890"/>
                  </a:moveTo>
                  <a:cubicBezTo>
                    <a:pt x="17970" y="4886"/>
                    <a:pt x="17985" y="4886"/>
                    <a:pt x="18002" y="4890"/>
                  </a:cubicBezTo>
                  <a:cubicBezTo>
                    <a:pt x="18024" y="4895"/>
                    <a:pt x="18053" y="4908"/>
                    <a:pt x="18087" y="4928"/>
                  </a:cubicBezTo>
                  <a:cubicBezTo>
                    <a:pt x="18208" y="4997"/>
                    <a:pt x="18263" y="5147"/>
                    <a:pt x="18201" y="5236"/>
                  </a:cubicBezTo>
                  <a:cubicBezTo>
                    <a:pt x="18139" y="5326"/>
                    <a:pt x="18050" y="5292"/>
                    <a:pt x="18049" y="5178"/>
                  </a:cubicBezTo>
                  <a:cubicBezTo>
                    <a:pt x="18049" y="5140"/>
                    <a:pt x="18019" y="5066"/>
                    <a:pt x="17986" y="5015"/>
                  </a:cubicBezTo>
                  <a:cubicBezTo>
                    <a:pt x="17940" y="4943"/>
                    <a:pt x="17933" y="4900"/>
                    <a:pt x="17961" y="4890"/>
                  </a:cubicBezTo>
                  <a:close/>
                  <a:moveTo>
                    <a:pt x="11566" y="5101"/>
                  </a:moveTo>
                  <a:cubicBezTo>
                    <a:pt x="6859" y="5101"/>
                    <a:pt x="1554" y="5219"/>
                    <a:pt x="2510" y="5303"/>
                  </a:cubicBezTo>
                  <a:cubicBezTo>
                    <a:pt x="2850" y="5332"/>
                    <a:pt x="3575" y="5345"/>
                    <a:pt x="4119" y="5331"/>
                  </a:cubicBezTo>
                  <a:cubicBezTo>
                    <a:pt x="4424" y="5323"/>
                    <a:pt x="5529" y="5316"/>
                    <a:pt x="6895" y="5310"/>
                  </a:cubicBezTo>
                  <a:cubicBezTo>
                    <a:pt x="6900" y="5310"/>
                    <a:pt x="6905" y="5310"/>
                    <a:pt x="6910" y="5310"/>
                  </a:cubicBezTo>
                  <a:cubicBezTo>
                    <a:pt x="7725" y="5292"/>
                    <a:pt x="8460" y="5281"/>
                    <a:pt x="9091" y="5280"/>
                  </a:cubicBezTo>
                  <a:cubicBezTo>
                    <a:pt x="9716" y="5278"/>
                    <a:pt x="10225" y="5285"/>
                    <a:pt x="10621" y="5300"/>
                  </a:cubicBezTo>
                  <a:cubicBezTo>
                    <a:pt x="10627" y="5300"/>
                    <a:pt x="10635" y="5300"/>
                    <a:pt x="10640" y="5300"/>
                  </a:cubicBezTo>
                  <a:cubicBezTo>
                    <a:pt x="13922" y="5296"/>
                    <a:pt x="15799" y="5259"/>
                    <a:pt x="15799" y="5198"/>
                  </a:cubicBezTo>
                  <a:cubicBezTo>
                    <a:pt x="15799" y="5136"/>
                    <a:pt x="14254" y="5101"/>
                    <a:pt x="11566" y="5101"/>
                  </a:cubicBezTo>
                  <a:close/>
                  <a:moveTo>
                    <a:pt x="16374" y="5203"/>
                  </a:moveTo>
                  <a:cubicBezTo>
                    <a:pt x="16273" y="5204"/>
                    <a:pt x="16220" y="5209"/>
                    <a:pt x="16200" y="5218"/>
                  </a:cubicBezTo>
                  <a:cubicBezTo>
                    <a:pt x="16204" y="5226"/>
                    <a:pt x="16208" y="5234"/>
                    <a:pt x="16213" y="5241"/>
                  </a:cubicBezTo>
                  <a:cubicBezTo>
                    <a:pt x="16216" y="5247"/>
                    <a:pt x="16221" y="5251"/>
                    <a:pt x="16226" y="5257"/>
                  </a:cubicBezTo>
                  <a:cubicBezTo>
                    <a:pt x="16249" y="5270"/>
                    <a:pt x="16279" y="5286"/>
                    <a:pt x="16324" y="5308"/>
                  </a:cubicBezTo>
                  <a:cubicBezTo>
                    <a:pt x="16344" y="5317"/>
                    <a:pt x="16362" y="5332"/>
                    <a:pt x="16381" y="5346"/>
                  </a:cubicBezTo>
                  <a:cubicBezTo>
                    <a:pt x="16381" y="5346"/>
                    <a:pt x="16380" y="5348"/>
                    <a:pt x="16381" y="5348"/>
                  </a:cubicBezTo>
                  <a:cubicBezTo>
                    <a:pt x="16381" y="5349"/>
                    <a:pt x="16383" y="5348"/>
                    <a:pt x="16384" y="5348"/>
                  </a:cubicBezTo>
                  <a:cubicBezTo>
                    <a:pt x="16385" y="5349"/>
                    <a:pt x="16386" y="5350"/>
                    <a:pt x="16387" y="5351"/>
                  </a:cubicBezTo>
                  <a:cubicBezTo>
                    <a:pt x="16394" y="5355"/>
                    <a:pt x="16402" y="5359"/>
                    <a:pt x="16409" y="5364"/>
                  </a:cubicBezTo>
                  <a:cubicBezTo>
                    <a:pt x="16434" y="5380"/>
                    <a:pt x="16454" y="5396"/>
                    <a:pt x="16469" y="5415"/>
                  </a:cubicBezTo>
                  <a:cubicBezTo>
                    <a:pt x="16470" y="5416"/>
                    <a:pt x="16468" y="5419"/>
                    <a:pt x="16469" y="5420"/>
                  </a:cubicBezTo>
                  <a:cubicBezTo>
                    <a:pt x="16469" y="5421"/>
                    <a:pt x="16472" y="5422"/>
                    <a:pt x="16472" y="5422"/>
                  </a:cubicBezTo>
                  <a:cubicBezTo>
                    <a:pt x="16484" y="5439"/>
                    <a:pt x="16495" y="5458"/>
                    <a:pt x="16501" y="5479"/>
                  </a:cubicBezTo>
                  <a:cubicBezTo>
                    <a:pt x="16525" y="5521"/>
                    <a:pt x="16542" y="5565"/>
                    <a:pt x="16542" y="5606"/>
                  </a:cubicBezTo>
                  <a:cubicBezTo>
                    <a:pt x="16542" y="5660"/>
                    <a:pt x="16554" y="5708"/>
                    <a:pt x="16577" y="5744"/>
                  </a:cubicBezTo>
                  <a:cubicBezTo>
                    <a:pt x="16583" y="5751"/>
                    <a:pt x="16590" y="5751"/>
                    <a:pt x="16595" y="5756"/>
                  </a:cubicBezTo>
                  <a:cubicBezTo>
                    <a:pt x="16611" y="5772"/>
                    <a:pt x="16626" y="5785"/>
                    <a:pt x="16640" y="5792"/>
                  </a:cubicBezTo>
                  <a:cubicBezTo>
                    <a:pt x="16648" y="5795"/>
                    <a:pt x="16656" y="5800"/>
                    <a:pt x="16665" y="5800"/>
                  </a:cubicBezTo>
                  <a:cubicBezTo>
                    <a:pt x="16807" y="5800"/>
                    <a:pt x="16813" y="5739"/>
                    <a:pt x="16709" y="5425"/>
                  </a:cubicBezTo>
                  <a:cubicBezTo>
                    <a:pt x="16661" y="5279"/>
                    <a:pt x="16545" y="5201"/>
                    <a:pt x="16374" y="5203"/>
                  </a:cubicBezTo>
                  <a:close/>
                  <a:moveTo>
                    <a:pt x="8981" y="5754"/>
                  </a:moveTo>
                  <a:cubicBezTo>
                    <a:pt x="5557" y="5755"/>
                    <a:pt x="2085" y="5775"/>
                    <a:pt x="1840" y="5815"/>
                  </a:cubicBezTo>
                  <a:cubicBezTo>
                    <a:pt x="1823" y="5830"/>
                    <a:pt x="1809" y="5849"/>
                    <a:pt x="1806" y="5869"/>
                  </a:cubicBezTo>
                  <a:cubicBezTo>
                    <a:pt x="1796" y="5922"/>
                    <a:pt x="1821" y="5940"/>
                    <a:pt x="1910" y="5950"/>
                  </a:cubicBezTo>
                  <a:cubicBezTo>
                    <a:pt x="1970" y="5957"/>
                    <a:pt x="2197" y="5960"/>
                    <a:pt x="2485" y="5963"/>
                  </a:cubicBezTo>
                  <a:cubicBezTo>
                    <a:pt x="2636" y="5964"/>
                    <a:pt x="2829" y="5963"/>
                    <a:pt x="3016" y="5963"/>
                  </a:cubicBezTo>
                  <a:cubicBezTo>
                    <a:pt x="3169" y="5963"/>
                    <a:pt x="3310" y="5966"/>
                    <a:pt x="3475" y="5965"/>
                  </a:cubicBezTo>
                  <a:cubicBezTo>
                    <a:pt x="3986" y="5954"/>
                    <a:pt x="4633" y="5943"/>
                    <a:pt x="5450" y="5937"/>
                  </a:cubicBezTo>
                  <a:cubicBezTo>
                    <a:pt x="5489" y="5936"/>
                    <a:pt x="5582" y="5937"/>
                    <a:pt x="5608" y="5935"/>
                  </a:cubicBezTo>
                  <a:cubicBezTo>
                    <a:pt x="5909" y="5915"/>
                    <a:pt x="6302" y="5901"/>
                    <a:pt x="6481" y="5904"/>
                  </a:cubicBezTo>
                  <a:cubicBezTo>
                    <a:pt x="6659" y="5907"/>
                    <a:pt x="7113" y="5912"/>
                    <a:pt x="7492" y="5912"/>
                  </a:cubicBezTo>
                  <a:cubicBezTo>
                    <a:pt x="7871" y="5912"/>
                    <a:pt x="8363" y="5912"/>
                    <a:pt x="8586" y="5914"/>
                  </a:cubicBezTo>
                  <a:cubicBezTo>
                    <a:pt x="8938" y="5918"/>
                    <a:pt x="9914" y="5917"/>
                    <a:pt x="10719" y="5917"/>
                  </a:cubicBezTo>
                  <a:cubicBezTo>
                    <a:pt x="13587" y="5907"/>
                    <a:pt x="15799" y="5862"/>
                    <a:pt x="15799" y="5812"/>
                  </a:cubicBezTo>
                  <a:cubicBezTo>
                    <a:pt x="15799" y="5772"/>
                    <a:pt x="12418" y="5753"/>
                    <a:pt x="8981" y="5754"/>
                  </a:cubicBezTo>
                  <a:close/>
                  <a:moveTo>
                    <a:pt x="15059" y="6302"/>
                  </a:moveTo>
                  <a:cubicBezTo>
                    <a:pt x="14655" y="6302"/>
                    <a:pt x="14331" y="6345"/>
                    <a:pt x="14320" y="6399"/>
                  </a:cubicBezTo>
                  <a:cubicBezTo>
                    <a:pt x="14320" y="6400"/>
                    <a:pt x="14320" y="6401"/>
                    <a:pt x="14320" y="6401"/>
                  </a:cubicBezTo>
                  <a:lnTo>
                    <a:pt x="14320" y="6404"/>
                  </a:lnTo>
                  <a:cubicBezTo>
                    <a:pt x="14329" y="6458"/>
                    <a:pt x="14653" y="6501"/>
                    <a:pt x="15059" y="6501"/>
                  </a:cubicBezTo>
                  <a:cubicBezTo>
                    <a:pt x="15471" y="6501"/>
                    <a:pt x="15799" y="6457"/>
                    <a:pt x="15799" y="6401"/>
                  </a:cubicBezTo>
                  <a:cubicBezTo>
                    <a:pt x="15799" y="6346"/>
                    <a:pt x="15471" y="6302"/>
                    <a:pt x="15059" y="6302"/>
                  </a:cubicBezTo>
                  <a:close/>
                  <a:moveTo>
                    <a:pt x="11712" y="6960"/>
                  </a:moveTo>
                  <a:cubicBezTo>
                    <a:pt x="9761" y="6969"/>
                    <a:pt x="7353" y="7001"/>
                    <a:pt x="5200" y="7051"/>
                  </a:cubicBezTo>
                  <a:cubicBezTo>
                    <a:pt x="3092" y="7101"/>
                    <a:pt x="2305" y="7113"/>
                    <a:pt x="1986" y="7067"/>
                  </a:cubicBezTo>
                  <a:cubicBezTo>
                    <a:pt x="1930" y="7077"/>
                    <a:pt x="1898" y="7089"/>
                    <a:pt x="1872" y="7110"/>
                  </a:cubicBezTo>
                  <a:cubicBezTo>
                    <a:pt x="1847" y="7130"/>
                    <a:pt x="1845" y="7139"/>
                    <a:pt x="1834" y="7151"/>
                  </a:cubicBezTo>
                  <a:cubicBezTo>
                    <a:pt x="2255" y="7235"/>
                    <a:pt x="3632" y="7236"/>
                    <a:pt x="6730" y="7197"/>
                  </a:cubicBezTo>
                  <a:cubicBezTo>
                    <a:pt x="6884" y="7185"/>
                    <a:pt x="7010" y="7173"/>
                    <a:pt x="7069" y="7161"/>
                  </a:cubicBezTo>
                  <a:cubicBezTo>
                    <a:pt x="7124" y="7149"/>
                    <a:pt x="8445" y="7134"/>
                    <a:pt x="10005" y="7128"/>
                  </a:cubicBezTo>
                  <a:cubicBezTo>
                    <a:pt x="10761" y="7125"/>
                    <a:pt x="10945" y="7127"/>
                    <a:pt x="11506" y="7125"/>
                  </a:cubicBezTo>
                  <a:cubicBezTo>
                    <a:pt x="11509" y="7125"/>
                    <a:pt x="11510" y="7125"/>
                    <a:pt x="11513" y="7125"/>
                  </a:cubicBezTo>
                  <a:cubicBezTo>
                    <a:pt x="11514" y="7125"/>
                    <a:pt x="11515" y="7126"/>
                    <a:pt x="11516" y="7125"/>
                  </a:cubicBezTo>
                  <a:cubicBezTo>
                    <a:pt x="11517" y="7125"/>
                    <a:pt x="11518" y="7125"/>
                    <a:pt x="11519" y="7125"/>
                  </a:cubicBezTo>
                  <a:cubicBezTo>
                    <a:pt x="11523" y="7125"/>
                    <a:pt x="11527" y="7125"/>
                    <a:pt x="11532" y="7125"/>
                  </a:cubicBezTo>
                  <a:cubicBezTo>
                    <a:pt x="13926" y="7085"/>
                    <a:pt x="15727" y="7035"/>
                    <a:pt x="15483" y="7006"/>
                  </a:cubicBezTo>
                  <a:cubicBezTo>
                    <a:pt x="15158" y="6966"/>
                    <a:pt x="13662" y="6951"/>
                    <a:pt x="11712" y="6960"/>
                  </a:cubicBezTo>
                  <a:close/>
                  <a:moveTo>
                    <a:pt x="14683" y="7551"/>
                  </a:moveTo>
                  <a:cubicBezTo>
                    <a:pt x="13994" y="7546"/>
                    <a:pt x="13042" y="7551"/>
                    <a:pt x="11996" y="7566"/>
                  </a:cubicBezTo>
                  <a:cubicBezTo>
                    <a:pt x="9906" y="7597"/>
                    <a:pt x="6805" y="7640"/>
                    <a:pt x="5106" y="7663"/>
                  </a:cubicBezTo>
                  <a:cubicBezTo>
                    <a:pt x="4983" y="7665"/>
                    <a:pt x="4939" y="7667"/>
                    <a:pt x="4827" y="7668"/>
                  </a:cubicBezTo>
                  <a:cubicBezTo>
                    <a:pt x="4825" y="7668"/>
                    <a:pt x="4823" y="7668"/>
                    <a:pt x="4821" y="7668"/>
                  </a:cubicBezTo>
                  <a:cubicBezTo>
                    <a:pt x="4513" y="7676"/>
                    <a:pt x="4155" y="7686"/>
                    <a:pt x="4050" y="7684"/>
                  </a:cubicBezTo>
                  <a:cubicBezTo>
                    <a:pt x="4042" y="7684"/>
                    <a:pt x="3969" y="7682"/>
                    <a:pt x="3955" y="7681"/>
                  </a:cubicBezTo>
                  <a:cubicBezTo>
                    <a:pt x="3954" y="7681"/>
                    <a:pt x="3947" y="7681"/>
                    <a:pt x="3946" y="7681"/>
                  </a:cubicBezTo>
                  <a:cubicBezTo>
                    <a:pt x="1694" y="7714"/>
                    <a:pt x="1647" y="7729"/>
                    <a:pt x="2634" y="7806"/>
                  </a:cubicBezTo>
                  <a:cubicBezTo>
                    <a:pt x="3110" y="7843"/>
                    <a:pt x="4361" y="7847"/>
                    <a:pt x="5415" y="7814"/>
                  </a:cubicBezTo>
                  <a:cubicBezTo>
                    <a:pt x="5984" y="7796"/>
                    <a:pt x="6709" y="7786"/>
                    <a:pt x="7419" y="7781"/>
                  </a:cubicBezTo>
                  <a:cubicBezTo>
                    <a:pt x="7649" y="7770"/>
                    <a:pt x="7893" y="7761"/>
                    <a:pt x="7960" y="7763"/>
                  </a:cubicBezTo>
                  <a:cubicBezTo>
                    <a:pt x="8020" y="7764"/>
                    <a:pt x="9051" y="7774"/>
                    <a:pt x="10018" y="7783"/>
                  </a:cubicBezTo>
                  <a:cubicBezTo>
                    <a:pt x="12447" y="7787"/>
                    <a:pt x="15799" y="7689"/>
                    <a:pt x="15799" y="7597"/>
                  </a:cubicBezTo>
                  <a:cubicBezTo>
                    <a:pt x="15799" y="7574"/>
                    <a:pt x="15372" y="7556"/>
                    <a:pt x="14683" y="7551"/>
                  </a:cubicBezTo>
                  <a:close/>
                  <a:moveTo>
                    <a:pt x="15514" y="8122"/>
                  </a:moveTo>
                  <a:cubicBezTo>
                    <a:pt x="15305" y="8116"/>
                    <a:pt x="14942" y="8128"/>
                    <a:pt x="14380" y="8158"/>
                  </a:cubicBezTo>
                  <a:cubicBezTo>
                    <a:pt x="13564" y="8201"/>
                    <a:pt x="11115" y="8251"/>
                    <a:pt x="8940" y="8267"/>
                  </a:cubicBezTo>
                  <a:cubicBezTo>
                    <a:pt x="6764" y="8284"/>
                    <a:pt x="4287" y="8336"/>
                    <a:pt x="3437" y="8385"/>
                  </a:cubicBezTo>
                  <a:cubicBezTo>
                    <a:pt x="1264" y="8509"/>
                    <a:pt x="2408" y="8514"/>
                    <a:pt x="9483" y="8405"/>
                  </a:cubicBezTo>
                  <a:cubicBezTo>
                    <a:pt x="13829" y="8339"/>
                    <a:pt x="15631" y="8276"/>
                    <a:pt x="15726" y="8194"/>
                  </a:cubicBezTo>
                  <a:cubicBezTo>
                    <a:pt x="15777" y="8149"/>
                    <a:pt x="15724" y="8128"/>
                    <a:pt x="15514" y="8122"/>
                  </a:cubicBezTo>
                  <a:close/>
                  <a:moveTo>
                    <a:pt x="16889" y="8614"/>
                  </a:moveTo>
                  <a:cubicBezTo>
                    <a:pt x="16797" y="8614"/>
                    <a:pt x="16650" y="8644"/>
                    <a:pt x="16479" y="8703"/>
                  </a:cubicBezTo>
                  <a:cubicBezTo>
                    <a:pt x="16258" y="8780"/>
                    <a:pt x="16267" y="8791"/>
                    <a:pt x="16564" y="8798"/>
                  </a:cubicBezTo>
                  <a:cubicBezTo>
                    <a:pt x="16747" y="8802"/>
                    <a:pt x="16933" y="8758"/>
                    <a:pt x="16975" y="8703"/>
                  </a:cubicBezTo>
                  <a:cubicBezTo>
                    <a:pt x="17020" y="8644"/>
                    <a:pt x="16982" y="8614"/>
                    <a:pt x="16889" y="8614"/>
                  </a:cubicBezTo>
                  <a:close/>
                  <a:moveTo>
                    <a:pt x="15021" y="8846"/>
                  </a:moveTo>
                  <a:cubicBezTo>
                    <a:pt x="14589" y="8838"/>
                    <a:pt x="13850" y="8840"/>
                    <a:pt x="12771" y="8856"/>
                  </a:cubicBezTo>
                  <a:cubicBezTo>
                    <a:pt x="11071" y="8883"/>
                    <a:pt x="8011" y="8912"/>
                    <a:pt x="5972" y="8920"/>
                  </a:cubicBezTo>
                  <a:cubicBezTo>
                    <a:pt x="3932" y="8929"/>
                    <a:pt x="2153" y="8975"/>
                    <a:pt x="2017" y="9022"/>
                  </a:cubicBezTo>
                  <a:cubicBezTo>
                    <a:pt x="1669" y="9144"/>
                    <a:pt x="14891" y="9031"/>
                    <a:pt x="15429" y="8907"/>
                  </a:cubicBezTo>
                  <a:cubicBezTo>
                    <a:pt x="15580" y="8873"/>
                    <a:pt x="15454" y="8855"/>
                    <a:pt x="15021" y="8846"/>
                  </a:cubicBezTo>
                  <a:close/>
                  <a:moveTo>
                    <a:pt x="14939" y="9478"/>
                  </a:moveTo>
                  <a:cubicBezTo>
                    <a:pt x="13403" y="9459"/>
                    <a:pt x="10482" y="9529"/>
                    <a:pt x="10482" y="9616"/>
                  </a:cubicBezTo>
                  <a:cubicBezTo>
                    <a:pt x="10482" y="9678"/>
                    <a:pt x="11139" y="9696"/>
                    <a:pt x="12246" y="9667"/>
                  </a:cubicBezTo>
                  <a:cubicBezTo>
                    <a:pt x="13215" y="9642"/>
                    <a:pt x="14449" y="9618"/>
                    <a:pt x="14990" y="9614"/>
                  </a:cubicBezTo>
                  <a:cubicBezTo>
                    <a:pt x="15530" y="9609"/>
                    <a:pt x="15920" y="9571"/>
                    <a:pt x="15856" y="9529"/>
                  </a:cubicBezTo>
                  <a:cubicBezTo>
                    <a:pt x="15811" y="9501"/>
                    <a:pt x="15451" y="9485"/>
                    <a:pt x="14939" y="9478"/>
                  </a:cubicBezTo>
                  <a:close/>
                  <a:moveTo>
                    <a:pt x="5011" y="9545"/>
                  </a:moveTo>
                  <a:cubicBezTo>
                    <a:pt x="4444" y="9566"/>
                    <a:pt x="4039" y="9572"/>
                    <a:pt x="3844" y="9552"/>
                  </a:cubicBezTo>
                  <a:cubicBezTo>
                    <a:pt x="2832" y="9564"/>
                    <a:pt x="1954" y="9585"/>
                    <a:pt x="1954" y="9626"/>
                  </a:cubicBezTo>
                  <a:cubicBezTo>
                    <a:pt x="1954" y="9669"/>
                    <a:pt x="3264" y="9705"/>
                    <a:pt x="4865" y="9705"/>
                  </a:cubicBezTo>
                  <a:cubicBezTo>
                    <a:pt x="6484" y="9705"/>
                    <a:pt x="7750" y="9667"/>
                    <a:pt x="7713" y="9619"/>
                  </a:cubicBezTo>
                  <a:cubicBezTo>
                    <a:pt x="7674" y="9568"/>
                    <a:pt x="6370" y="9545"/>
                    <a:pt x="5023" y="9545"/>
                  </a:cubicBezTo>
                  <a:cubicBezTo>
                    <a:pt x="5020" y="9545"/>
                    <a:pt x="5014" y="9545"/>
                    <a:pt x="5011" y="9545"/>
                  </a:cubicBezTo>
                  <a:close/>
                  <a:moveTo>
                    <a:pt x="2147" y="10021"/>
                  </a:moveTo>
                  <a:cubicBezTo>
                    <a:pt x="2016" y="10029"/>
                    <a:pt x="1954" y="10051"/>
                    <a:pt x="1954" y="10088"/>
                  </a:cubicBezTo>
                  <a:cubicBezTo>
                    <a:pt x="1954" y="10147"/>
                    <a:pt x="2245" y="10214"/>
                    <a:pt x="2602" y="10236"/>
                  </a:cubicBezTo>
                  <a:cubicBezTo>
                    <a:pt x="3164" y="10269"/>
                    <a:pt x="15128" y="10243"/>
                    <a:pt x="15929" y="10208"/>
                  </a:cubicBezTo>
                  <a:cubicBezTo>
                    <a:pt x="15957" y="10201"/>
                    <a:pt x="15994" y="10194"/>
                    <a:pt x="16004" y="10187"/>
                  </a:cubicBezTo>
                  <a:cubicBezTo>
                    <a:pt x="16016" y="10180"/>
                    <a:pt x="16057" y="10178"/>
                    <a:pt x="16115" y="10179"/>
                  </a:cubicBezTo>
                  <a:cubicBezTo>
                    <a:pt x="16174" y="10181"/>
                    <a:pt x="16249" y="10188"/>
                    <a:pt x="16327" y="10197"/>
                  </a:cubicBezTo>
                  <a:cubicBezTo>
                    <a:pt x="16368" y="10202"/>
                    <a:pt x="16398" y="10201"/>
                    <a:pt x="16431" y="10205"/>
                  </a:cubicBezTo>
                  <a:cubicBezTo>
                    <a:pt x="16433" y="10205"/>
                    <a:pt x="16435" y="10205"/>
                    <a:pt x="16437" y="10205"/>
                  </a:cubicBezTo>
                  <a:cubicBezTo>
                    <a:pt x="16656" y="10202"/>
                    <a:pt x="16905" y="10201"/>
                    <a:pt x="17367" y="10208"/>
                  </a:cubicBezTo>
                  <a:cubicBezTo>
                    <a:pt x="17992" y="10216"/>
                    <a:pt x="18587" y="10184"/>
                    <a:pt x="18688" y="10139"/>
                  </a:cubicBezTo>
                  <a:cubicBezTo>
                    <a:pt x="18792" y="10092"/>
                    <a:pt x="18219" y="10064"/>
                    <a:pt x="17367" y="10075"/>
                  </a:cubicBezTo>
                  <a:cubicBezTo>
                    <a:pt x="13413" y="10123"/>
                    <a:pt x="3446" y="10103"/>
                    <a:pt x="2744" y="10044"/>
                  </a:cubicBezTo>
                  <a:cubicBezTo>
                    <a:pt x="2477" y="10022"/>
                    <a:pt x="2277" y="10014"/>
                    <a:pt x="2147" y="10021"/>
                  </a:cubicBezTo>
                  <a:close/>
                  <a:moveTo>
                    <a:pt x="17547" y="10496"/>
                  </a:moveTo>
                  <a:cubicBezTo>
                    <a:pt x="16815" y="10498"/>
                    <a:pt x="16146" y="10532"/>
                    <a:pt x="16295" y="10572"/>
                  </a:cubicBezTo>
                  <a:cubicBezTo>
                    <a:pt x="16352" y="10587"/>
                    <a:pt x="16426" y="10608"/>
                    <a:pt x="16501" y="10628"/>
                  </a:cubicBezTo>
                  <a:cubicBezTo>
                    <a:pt x="16507" y="10628"/>
                    <a:pt x="16513" y="10626"/>
                    <a:pt x="16520" y="10626"/>
                  </a:cubicBezTo>
                  <a:cubicBezTo>
                    <a:pt x="16531" y="10625"/>
                    <a:pt x="16543" y="10626"/>
                    <a:pt x="16554" y="10626"/>
                  </a:cubicBezTo>
                  <a:cubicBezTo>
                    <a:pt x="16555" y="10626"/>
                    <a:pt x="16557" y="10626"/>
                    <a:pt x="16558" y="10626"/>
                  </a:cubicBezTo>
                  <a:cubicBezTo>
                    <a:pt x="16672" y="10620"/>
                    <a:pt x="16782" y="10614"/>
                    <a:pt x="16905" y="10615"/>
                  </a:cubicBezTo>
                  <a:cubicBezTo>
                    <a:pt x="16909" y="10615"/>
                    <a:pt x="16911" y="10615"/>
                    <a:pt x="16915" y="10615"/>
                  </a:cubicBezTo>
                  <a:cubicBezTo>
                    <a:pt x="17070" y="10616"/>
                    <a:pt x="17229" y="10621"/>
                    <a:pt x="17379" y="10633"/>
                  </a:cubicBezTo>
                  <a:cubicBezTo>
                    <a:pt x="17513" y="10645"/>
                    <a:pt x="17691" y="10639"/>
                    <a:pt x="17774" y="10620"/>
                  </a:cubicBezTo>
                  <a:cubicBezTo>
                    <a:pt x="17865" y="10600"/>
                    <a:pt x="17935" y="10600"/>
                    <a:pt x="17948" y="10618"/>
                  </a:cubicBezTo>
                  <a:cubicBezTo>
                    <a:pt x="17965" y="10640"/>
                    <a:pt x="18081" y="10648"/>
                    <a:pt x="18201" y="10646"/>
                  </a:cubicBezTo>
                  <a:cubicBezTo>
                    <a:pt x="18261" y="10645"/>
                    <a:pt x="18323" y="10642"/>
                    <a:pt x="18375" y="10636"/>
                  </a:cubicBezTo>
                  <a:cubicBezTo>
                    <a:pt x="18428" y="10629"/>
                    <a:pt x="18472" y="10619"/>
                    <a:pt x="18495" y="10608"/>
                  </a:cubicBezTo>
                  <a:cubicBezTo>
                    <a:pt x="18563" y="10573"/>
                    <a:pt x="18588" y="10578"/>
                    <a:pt x="18666" y="10641"/>
                  </a:cubicBezTo>
                  <a:cubicBezTo>
                    <a:pt x="18702" y="10671"/>
                    <a:pt x="18732" y="10690"/>
                    <a:pt x="18773" y="10700"/>
                  </a:cubicBezTo>
                  <a:cubicBezTo>
                    <a:pt x="18815" y="10709"/>
                    <a:pt x="18868" y="10708"/>
                    <a:pt x="18941" y="10705"/>
                  </a:cubicBezTo>
                  <a:cubicBezTo>
                    <a:pt x="19004" y="10701"/>
                    <a:pt x="19038" y="10698"/>
                    <a:pt x="19067" y="10689"/>
                  </a:cubicBezTo>
                  <a:cubicBezTo>
                    <a:pt x="19054" y="10681"/>
                    <a:pt x="19036" y="10673"/>
                    <a:pt x="19023" y="10664"/>
                  </a:cubicBezTo>
                  <a:cubicBezTo>
                    <a:pt x="18916" y="10586"/>
                    <a:pt x="18577" y="10516"/>
                    <a:pt x="18271" y="10506"/>
                  </a:cubicBezTo>
                  <a:cubicBezTo>
                    <a:pt x="18041" y="10498"/>
                    <a:pt x="17791" y="10495"/>
                    <a:pt x="17547" y="10496"/>
                  </a:cubicBezTo>
                  <a:close/>
                  <a:moveTo>
                    <a:pt x="8959" y="10707"/>
                  </a:moveTo>
                  <a:cubicBezTo>
                    <a:pt x="4008" y="10707"/>
                    <a:pt x="1954" y="10738"/>
                    <a:pt x="1954" y="10814"/>
                  </a:cubicBezTo>
                  <a:cubicBezTo>
                    <a:pt x="1954" y="10935"/>
                    <a:pt x="15731" y="10895"/>
                    <a:pt x="15881" y="10773"/>
                  </a:cubicBezTo>
                  <a:cubicBezTo>
                    <a:pt x="15927" y="10736"/>
                    <a:pt x="12812" y="10707"/>
                    <a:pt x="8959" y="10707"/>
                  </a:cubicBezTo>
                  <a:close/>
                  <a:moveTo>
                    <a:pt x="16918" y="10786"/>
                  </a:moveTo>
                  <a:cubicBezTo>
                    <a:pt x="16873" y="10786"/>
                    <a:pt x="16813" y="10792"/>
                    <a:pt x="16722" y="10807"/>
                  </a:cubicBezTo>
                  <a:cubicBezTo>
                    <a:pt x="16709" y="10809"/>
                    <a:pt x="16699" y="10812"/>
                    <a:pt x="16687" y="10814"/>
                  </a:cubicBezTo>
                  <a:cubicBezTo>
                    <a:pt x="16664" y="10830"/>
                    <a:pt x="16643" y="10844"/>
                    <a:pt x="16608" y="10865"/>
                  </a:cubicBezTo>
                  <a:cubicBezTo>
                    <a:pt x="16381" y="11000"/>
                    <a:pt x="16390" y="11007"/>
                    <a:pt x="16747" y="10949"/>
                  </a:cubicBezTo>
                  <a:cubicBezTo>
                    <a:pt x="16830" y="10936"/>
                    <a:pt x="16903" y="10930"/>
                    <a:pt x="16972" y="10932"/>
                  </a:cubicBezTo>
                  <a:cubicBezTo>
                    <a:pt x="16989" y="10926"/>
                    <a:pt x="17003" y="10922"/>
                    <a:pt x="17016" y="10916"/>
                  </a:cubicBezTo>
                  <a:cubicBezTo>
                    <a:pt x="17018" y="10916"/>
                    <a:pt x="17017" y="10914"/>
                    <a:pt x="17019" y="10914"/>
                  </a:cubicBezTo>
                  <a:cubicBezTo>
                    <a:pt x="17020" y="10913"/>
                    <a:pt x="17021" y="10914"/>
                    <a:pt x="17022" y="10914"/>
                  </a:cubicBezTo>
                  <a:cubicBezTo>
                    <a:pt x="17025" y="10912"/>
                    <a:pt x="17029" y="10912"/>
                    <a:pt x="17032" y="10911"/>
                  </a:cubicBezTo>
                  <a:cubicBezTo>
                    <a:pt x="17037" y="10909"/>
                    <a:pt x="17043" y="10906"/>
                    <a:pt x="17047" y="10903"/>
                  </a:cubicBezTo>
                  <a:cubicBezTo>
                    <a:pt x="17048" y="10903"/>
                    <a:pt x="17047" y="10901"/>
                    <a:pt x="17047" y="10901"/>
                  </a:cubicBezTo>
                  <a:cubicBezTo>
                    <a:pt x="17064" y="10891"/>
                    <a:pt x="17076" y="10883"/>
                    <a:pt x="17076" y="10873"/>
                  </a:cubicBezTo>
                  <a:cubicBezTo>
                    <a:pt x="17076" y="10861"/>
                    <a:pt x="17050" y="10834"/>
                    <a:pt x="17016" y="10812"/>
                  </a:cubicBezTo>
                  <a:cubicBezTo>
                    <a:pt x="16992" y="10796"/>
                    <a:pt x="16962" y="10787"/>
                    <a:pt x="16918" y="10786"/>
                  </a:cubicBezTo>
                  <a:close/>
                  <a:moveTo>
                    <a:pt x="19295" y="10786"/>
                  </a:moveTo>
                  <a:cubicBezTo>
                    <a:pt x="19276" y="10801"/>
                    <a:pt x="19263" y="10821"/>
                    <a:pt x="19263" y="10842"/>
                  </a:cubicBezTo>
                  <a:cubicBezTo>
                    <a:pt x="19263" y="10873"/>
                    <a:pt x="19248" y="10908"/>
                    <a:pt x="19232" y="10921"/>
                  </a:cubicBezTo>
                  <a:cubicBezTo>
                    <a:pt x="19215" y="10935"/>
                    <a:pt x="19183" y="10992"/>
                    <a:pt x="19159" y="11049"/>
                  </a:cubicBezTo>
                  <a:cubicBezTo>
                    <a:pt x="19141" y="11092"/>
                    <a:pt x="19132" y="11122"/>
                    <a:pt x="19137" y="11153"/>
                  </a:cubicBezTo>
                  <a:cubicBezTo>
                    <a:pt x="19137" y="11154"/>
                    <a:pt x="19137" y="11156"/>
                    <a:pt x="19137" y="11156"/>
                  </a:cubicBezTo>
                  <a:cubicBezTo>
                    <a:pt x="19141" y="11187"/>
                    <a:pt x="19157" y="11217"/>
                    <a:pt x="19187" y="11260"/>
                  </a:cubicBezTo>
                  <a:cubicBezTo>
                    <a:pt x="19228" y="11319"/>
                    <a:pt x="19263" y="11396"/>
                    <a:pt x="19263" y="11429"/>
                  </a:cubicBezTo>
                  <a:cubicBezTo>
                    <a:pt x="19263" y="11461"/>
                    <a:pt x="19276" y="11497"/>
                    <a:pt x="19292" y="11510"/>
                  </a:cubicBezTo>
                  <a:cubicBezTo>
                    <a:pt x="19308" y="11523"/>
                    <a:pt x="19316" y="11586"/>
                    <a:pt x="19311" y="11653"/>
                  </a:cubicBezTo>
                  <a:cubicBezTo>
                    <a:pt x="19308" y="11686"/>
                    <a:pt x="19311" y="11731"/>
                    <a:pt x="19317" y="11773"/>
                  </a:cubicBezTo>
                  <a:cubicBezTo>
                    <a:pt x="19322" y="11815"/>
                    <a:pt x="19331" y="11857"/>
                    <a:pt x="19342" y="11888"/>
                  </a:cubicBezTo>
                  <a:cubicBezTo>
                    <a:pt x="19367" y="11955"/>
                    <a:pt x="19371" y="12014"/>
                    <a:pt x="19349" y="12035"/>
                  </a:cubicBezTo>
                  <a:cubicBezTo>
                    <a:pt x="19328" y="12055"/>
                    <a:pt x="19317" y="12209"/>
                    <a:pt x="19327" y="12380"/>
                  </a:cubicBezTo>
                  <a:cubicBezTo>
                    <a:pt x="19337" y="12563"/>
                    <a:pt x="19341" y="12647"/>
                    <a:pt x="19349" y="12706"/>
                  </a:cubicBezTo>
                  <a:cubicBezTo>
                    <a:pt x="19349" y="12707"/>
                    <a:pt x="19349" y="12707"/>
                    <a:pt x="19349" y="12708"/>
                  </a:cubicBezTo>
                  <a:cubicBezTo>
                    <a:pt x="19354" y="12749"/>
                    <a:pt x="19362" y="12779"/>
                    <a:pt x="19371" y="12795"/>
                  </a:cubicBezTo>
                  <a:cubicBezTo>
                    <a:pt x="19371" y="12795"/>
                    <a:pt x="19371" y="12797"/>
                    <a:pt x="19371" y="12798"/>
                  </a:cubicBezTo>
                  <a:cubicBezTo>
                    <a:pt x="19378" y="12811"/>
                    <a:pt x="19386" y="12820"/>
                    <a:pt x="19399" y="12833"/>
                  </a:cubicBezTo>
                  <a:cubicBezTo>
                    <a:pt x="19433" y="12868"/>
                    <a:pt x="19425" y="12890"/>
                    <a:pt x="19355" y="12928"/>
                  </a:cubicBezTo>
                  <a:cubicBezTo>
                    <a:pt x="19365" y="13045"/>
                    <a:pt x="19374" y="13155"/>
                    <a:pt x="19387" y="13236"/>
                  </a:cubicBezTo>
                  <a:cubicBezTo>
                    <a:pt x="19411" y="13259"/>
                    <a:pt x="19430" y="13287"/>
                    <a:pt x="19440" y="13330"/>
                  </a:cubicBezTo>
                  <a:cubicBezTo>
                    <a:pt x="19455" y="13391"/>
                    <a:pt x="19491" y="13481"/>
                    <a:pt x="19522" y="13529"/>
                  </a:cubicBezTo>
                  <a:cubicBezTo>
                    <a:pt x="19571" y="13604"/>
                    <a:pt x="19573" y="13627"/>
                    <a:pt x="19526" y="13677"/>
                  </a:cubicBezTo>
                  <a:cubicBezTo>
                    <a:pt x="19510" y="13693"/>
                    <a:pt x="19495" y="13719"/>
                    <a:pt x="19485" y="13749"/>
                  </a:cubicBezTo>
                  <a:cubicBezTo>
                    <a:pt x="19485" y="13788"/>
                    <a:pt x="19491" y="13829"/>
                    <a:pt x="19488" y="13866"/>
                  </a:cubicBezTo>
                  <a:cubicBezTo>
                    <a:pt x="19479" y="13968"/>
                    <a:pt x="19480" y="14203"/>
                    <a:pt x="19481" y="14465"/>
                  </a:cubicBezTo>
                  <a:cubicBezTo>
                    <a:pt x="19485" y="14485"/>
                    <a:pt x="19485" y="14482"/>
                    <a:pt x="19488" y="14503"/>
                  </a:cubicBezTo>
                  <a:cubicBezTo>
                    <a:pt x="19506" y="14627"/>
                    <a:pt x="19515" y="14726"/>
                    <a:pt x="19516" y="14812"/>
                  </a:cubicBezTo>
                  <a:cubicBezTo>
                    <a:pt x="19518" y="14897"/>
                    <a:pt x="19512" y="14970"/>
                    <a:pt x="19497" y="15038"/>
                  </a:cubicBezTo>
                  <a:cubicBezTo>
                    <a:pt x="19496" y="15042"/>
                    <a:pt x="19495" y="15047"/>
                    <a:pt x="19494" y="15051"/>
                  </a:cubicBezTo>
                  <a:cubicBezTo>
                    <a:pt x="19494" y="15052"/>
                    <a:pt x="19494" y="15053"/>
                    <a:pt x="19494" y="15054"/>
                  </a:cubicBezTo>
                  <a:cubicBezTo>
                    <a:pt x="19514" y="15417"/>
                    <a:pt x="19565" y="15714"/>
                    <a:pt x="19620" y="15714"/>
                  </a:cubicBezTo>
                  <a:cubicBezTo>
                    <a:pt x="19726" y="15714"/>
                    <a:pt x="19713" y="13177"/>
                    <a:pt x="19602" y="12107"/>
                  </a:cubicBezTo>
                  <a:cubicBezTo>
                    <a:pt x="19576" y="11864"/>
                    <a:pt x="19597" y="11573"/>
                    <a:pt x="19646" y="11449"/>
                  </a:cubicBezTo>
                  <a:cubicBezTo>
                    <a:pt x="19640" y="11396"/>
                    <a:pt x="19632" y="11362"/>
                    <a:pt x="19620" y="11337"/>
                  </a:cubicBezTo>
                  <a:cubicBezTo>
                    <a:pt x="19609" y="11311"/>
                    <a:pt x="19596" y="11295"/>
                    <a:pt x="19576" y="11278"/>
                  </a:cubicBezTo>
                  <a:lnTo>
                    <a:pt x="19494" y="11204"/>
                  </a:lnTo>
                  <a:lnTo>
                    <a:pt x="19602" y="11171"/>
                  </a:lnTo>
                  <a:cubicBezTo>
                    <a:pt x="19613" y="11168"/>
                    <a:pt x="19617" y="11164"/>
                    <a:pt x="19627" y="11161"/>
                  </a:cubicBezTo>
                  <a:cubicBezTo>
                    <a:pt x="19610" y="11140"/>
                    <a:pt x="19589" y="11122"/>
                    <a:pt x="19564" y="11105"/>
                  </a:cubicBezTo>
                  <a:cubicBezTo>
                    <a:pt x="19466" y="11039"/>
                    <a:pt x="19419" y="10945"/>
                    <a:pt x="19456" y="10896"/>
                  </a:cubicBezTo>
                  <a:cubicBezTo>
                    <a:pt x="19493" y="10847"/>
                    <a:pt x="19454" y="10807"/>
                    <a:pt x="19371" y="10807"/>
                  </a:cubicBezTo>
                  <a:cubicBezTo>
                    <a:pt x="19352" y="10807"/>
                    <a:pt x="19320" y="10792"/>
                    <a:pt x="19295" y="10786"/>
                  </a:cubicBezTo>
                  <a:close/>
                  <a:moveTo>
                    <a:pt x="17357" y="10967"/>
                  </a:moveTo>
                  <a:cubicBezTo>
                    <a:pt x="17278" y="10969"/>
                    <a:pt x="17226" y="10974"/>
                    <a:pt x="17218" y="10980"/>
                  </a:cubicBezTo>
                  <a:cubicBezTo>
                    <a:pt x="17213" y="10984"/>
                    <a:pt x="17215" y="10990"/>
                    <a:pt x="17212" y="10995"/>
                  </a:cubicBezTo>
                  <a:cubicBezTo>
                    <a:pt x="17212" y="10996"/>
                    <a:pt x="17215" y="10997"/>
                    <a:pt x="17215" y="10998"/>
                  </a:cubicBezTo>
                  <a:cubicBezTo>
                    <a:pt x="17263" y="11061"/>
                    <a:pt x="17661" y="11107"/>
                    <a:pt x="18141" y="11107"/>
                  </a:cubicBezTo>
                  <a:cubicBezTo>
                    <a:pt x="18472" y="11107"/>
                    <a:pt x="18699" y="11121"/>
                    <a:pt x="18862" y="11151"/>
                  </a:cubicBezTo>
                  <a:cubicBezTo>
                    <a:pt x="18863" y="11151"/>
                    <a:pt x="18874" y="11151"/>
                    <a:pt x="18874" y="11151"/>
                  </a:cubicBezTo>
                  <a:cubicBezTo>
                    <a:pt x="18893" y="11145"/>
                    <a:pt x="18908" y="11136"/>
                    <a:pt x="18919" y="11125"/>
                  </a:cubicBezTo>
                  <a:cubicBezTo>
                    <a:pt x="18929" y="11114"/>
                    <a:pt x="18936" y="11103"/>
                    <a:pt x="18938" y="11090"/>
                  </a:cubicBezTo>
                  <a:cubicBezTo>
                    <a:pt x="18939" y="11077"/>
                    <a:pt x="18936" y="11063"/>
                    <a:pt x="18928" y="11051"/>
                  </a:cubicBezTo>
                  <a:cubicBezTo>
                    <a:pt x="18921" y="11039"/>
                    <a:pt x="18908" y="11027"/>
                    <a:pt x="18890" y="11018"/>
                  </a:cubicBezTo>
                  <a:cubicBezTo>
                    <a:pt x="18864" y="11005"/>
                    <a:pt x="18670" y="10990"/>
                    <a:pt x="18457" y="10985"/>
                  </a:cubicBezTo>
                  <a:cubicBezTo>
                    <a:pt x="18244" y="10980"/>
                    <a:pt x="17884" y="10972"/>
                    <a:pt x="17658" y="10967"/>
                  </a:cubicBezTo>
                  <a:cubicBezTo>
                    <a:pt x="17544" y="10965"/>
                    <a:pt x="17437" y="10965"/>
                    <a:pt x="17357" y="10967"/>
                  </a:cubicBezTo>
                  <a:close/>
                  <a:moveTo>
                    <a:pt x="20907" y="11220"/>
                  </a:moveTo>
                  <a:cubicBezTo>
                    <a:pt x="20864" y="11221"/>
                    <a:pt x="20835" y="11232"/>
                    <a:pt x="20809" y="11243"/>
                  </a:cubicBezTo>
                  <a:cubicBezTo>
                    <a:pt x="20809" y="11243"/>
                    <a:pt x="20809" y="11245"/>
                    <a:pt x="20809" y="11245"/>
                  </a:cubicBezTo>
                  <a:cubicBezTo>
                    <a:pt x="20808" y="11246"/>
                    <a:pt x="20806" y="11245"/>
                    <a:pt x="20806" y="11245"/>
                  </a:cubicBezTo>
                  <a:cubicBezTo>
                    <a:pt x="20781" y="11264"/>
                    <a:pt x="20771" y="11293"/>
                    <a:pt x="20768" y="11334"/>
                  </a:cubicBezTo>
                  <a:cubicBezTo>
                    <a:pt x="20788" y="11373"/>
                    <a:pt x="20837" y="11415"/>
                    <a:pt x="20939" y="11446"/>
                  </a:cubicBezTo>
                  <a:cubicBezTo>
                    <a:pt x="20945" y="11449"/>
                    <a:pt x="20948" y="11452"/>
                    <a:pt x="20954" y="11454"/>
                  </a:cubicBezTo>
                  <a:cubicBezTo>
                    <a:pt x="20955" y="11454"/>
                    <a:pt x="20957" y="11454"/>
                    <a:pt x="20958" y="11454"/>
                  </a:cubicBezTo>
                  <a:cubicBezTo>
                    <a:pt x="21000" y="11456"/>
                    <a:pt x="21043" y="11457"/>
                    <a:pt x="21087" y="11457"/>
                  </a:cubicBezTo>
                  <a:cubicBezTo>
                    <a:pt x="21160" y="11455"/>
                    <a:pt x="21241" y="11453"/>
                    <a:pt x="21283" y="11444"/>
                  </a:cubicBezTo>
                  <a:cubicBezTo>
                    <a:pt x="21309" y="11438"/>
                    <a:pt x="21317" y="11428"/>
                    <a:pt x="21331" y="11418"/>
                  </a:cubicBezTo>
                  <a:cubicBezTo>
                    <a:pt x="21256" y="11322"/>
                    <a:pt x="21127" y="11239"/>
                    <a:pt x="21008" y="11225"/>
                  </a:cubicBezTo>
                  <a:cubicBezTo>
                    <a:pt x="20970" y="11220"/>
                    <a:pt x="20937" y="11218"/>
                    <a:pt x="20907" y="11220"/>
                  </a:cubicBezTo>
                  <a:close/>
                  <a:moveTo>
                    <a:pt x="12148" y="11309"/>
                  </a:moveTo>
                  <a:cubicBezTo>
                    <a:pt x="10313" y="11311"/>
                    <a:pt x="8392" y="11329"/>
                    <a:pt x="8010" y="11360"/>
                  </a:cubicBezTo>
                  <a:cubicBezTo>
                    <a:pt x="7791" y="11377"/>
                    <a:pt x="6505" y="11397"/>
                    <a:pt x="5099" y="11408"/>
                  </a:cubicBezTo>
                  <a:cubicBezTo>
                    <a:pt x="5097" y="11408"/>
                    <a:pt x="5098" y="11408"/>
                    <a:pt x="5096" y="11408"/>
                  </a:cubicBezTo>
                  <a:cubicBezTo>
                    <a:pt x="4875" y="11418"/>
                    <a:pt x="4724" y="11430"/>
                    <a:pt x="4704" y="11439"/>
                  </a:cubicBezTo>
                  <a:cubicBezTo>
                    <a:pt x="4664" y="11456"/>
                    <a:pt x="4596" y="11458"/>
                    <a:pt x="4549" y="11446"/>
                  </a:cubicBezTo>
                  <a:cubicBezTo>
                    <a:pt x="4508" y="11436"/>
                    <a:pt x="4228" y="11428"/>
                    <a:pt x="3889" y="11424"/>
                  </a:cubicBezTo>
                  <a:cubicBezTo>
                    <a:pt x="2653" y="11443"/>
                    <a:pt x="1913" y="11484"/>
                    <a:pt x="1872" y="11538"/>
                  </a:cubicBezTo>
                  <a:cubicBezTo>
                    <a:pt x="1817" y="11610"/>
                    <a:pt x="2997" y="11617"/>
                    <a:pt x="5675" y="11564"/>
                  </a:cubicBezTo>
                  <a:cubicBezTo>
                    <a:pt x="8939" y="11499"/>
                    <a:pt x="14765" y="11408"/>
                    <a:pt x="15603" y="11408"/>
                  </a:cubicBezTo>
                  <a:cubicBezTo>
                    <a:pt x="15733" y="11408"/>
                    <a:pt x="15810" y="11381"/>
                    <a:pt x="15770" y="11350"/>
                  </a:cubicBezTo>
                  <a:cubicBezTo>
                    <a:pt x="15734" y="11320"/>
                    <a:pt x="13983" y="11307"/>
                    <a:pt x="12148" y="11309"/>
                  </a:cubicBezTo>
                  <a:close/>
                  <a:moveTo>
                    <a:pt x="21255" y="11612"/>
                  </a:moveTo>
                  <a:cubicBezTo>
                    <a:pt x="21196" y="11614"/>
                    <a:pt x="21126" y="11617"/>
                    <a:pt x="21049" y="11625"/>
                  </a:cubicBezTo>
                  <a:cubicBezTo>
                    <a:pt x="21036" y="11671"/>
                    <a:pt x="21105" y="11707"/>
                    <a:pt x="21226" y="11707"/>
                  </a:cubicBezTo>
                  <a:cubicBezTo>
                    <a:pt x="21367" y="11707"/>
                    <a:pt x="21420" y="11687"/>
                    <a:pt x="21416" y="11617"/>
                  </a:cubicBezTo>
                  <a:cubicBezTo>
                    <a:pt x="21373" y="11612"/>
                    <a:pt x="21322" y="11610"/>
                    <a:pt x="21255" y="11612"/>
                  </a:cubicBezTo>
                  <a:close/>
                  <a:moveTo>
                    <a:pt x="17654" y="11722"/>
                  </a:moveTo>
                  <a:cubicBezTo>
                    <a:pt x="17348" y="11722"/>
                    <a:pt x="16988" y="11761"/>
                    <a:pt x="16852" y="11808"/>
                  </a:cubicBezTo>
                  <a:cubicBezTo>
                    <a:pt x="16688" y="11865"/>
                    <a:pt x="16959" y="11895"/>
                    <a:pt x="17654" y="11895"/>
                  </a:cubicBezTo>
                  <a:cubicBezTo>
                    <a:pt x="18350" y="11895"/>
                    <a:pt x="18621" y="11865"/>
                    <a:pt x="18457" y="11808"/>
                  </a:cubicBezTo>
                  <a:cubicBezTo>
                    <a:pt x="18321" y="11761"/>
                    <a:pt x="17960" y="11722"/>
                    <a:pt x="17654" y="11722"/>
                  </a:cubicBezTo>
                  <a:close/>
                  <a:moveTo>
                    <a:pt x="13962" y="11928"/>
                  </a:moveTo>
                  <a:cubicBezTo>
                    <a:pt x="13270" y="11933"/>
                    <a:pt x="12379" y="11945"/>
                    <a:pt x="11288" y="11961"/>
                  </a:cubicBezTo>
                  <a:cubicBezTo>
                    <a:pt x="8773" y="12000"/>
                    <a:pt x="5589" y="12040"/>
                    <a:pt x="4214" y="12051"/>
                  </a:cubicBezTo>
                  <a:cubicBezTo>
                    <a:pt x="2839" y="12061"/>
                    <a:pt x="1669" y="12107"/>
                    <a:pt x="1616" y="12153"/>
                  </a:cubicBezTo>
                  <a:cubicBezTo>
                    <a:pt x="1517" y="12239"/>
                    <a:pt x="13165" y="12144"/>
                    <a:pt x="14810" y="12046"/>
                  </a:cubicBezTo>
                  <a:cubicBezTo>
                    <a:pt x="15947" y="11977"/>
                    <a:pt x="16072" y="11937"/>
                    <a:pt x="15186" y="11928"/>
                  </a:cubicBezTo>
                  <a:cubicBezTo>
                    <a:pt x="14890" y="11925"/>
                    <a:pt x="14482" y="11925"/>
                    <a:pt x="13962" y="11928"/>
                  </a:cubicBezTo>
                  <a:close/>
                  <a:moveTo>
                    <a:pt x="20869" y="12020"/>
                  </a:moveTo>
                  <a:cubicBezTo>
                    <a:pt x="20768" y="12020"/>
                    <a:pt x="20667" y="12026"/>
                    <a:pt x="20591" y="12038"/>
                  </a:cubicBezTo>
                  <a:cubicBezTo>
                    <a:pt x="20438" y="12062"/>
                    <a:pt x="20563" y="12081"/>
                    <a:pt x="20869" y="12081"/>
                  </a:cubicBezTo>
                  <a:cubicBezTo>
                    <a:pt x="21175" y="12081"/>
                    <a:pt x="21300" y="12062"/>
                    <a:pt x="21147" y="12038"/>
                  </a:cubicBezTo>
                  <a:cubicBezTo>
                    <a:pt x="21071" y="12026"/>
                    <a:pt x="20970" y="12020"/>
                    <a:pt x="20869" y="12020"/>
                  </a:cubicBezTo>
                  <a:close/>
                  <a:moveTo>
                    <a:pt x="20992" y="12420"/>
                  </a:moveTo>
                  <a:cubicBezTo>
                    <a:pt x="20914" y="12420"/>
                    <a:pt x="20834" y="12428"/>
                    <a:pt x="20774" y="12441"/>
                  </a:cubicBezTo>
                  <a:cubicBezTo>
                    <a:pt x="20655" y="12466"/>
                    <a:pt x="20754" y="12487"/>
                    <a:pt x="20992" y="12487"/>
                  </a:cubicBezTo>
                  <a:cubicBezTo>
                    <a:pt x="21230" y="12487"/>
                    <a:pt x="21326" y="12466"/>
                    <a:pt x="21207" y="12441"/>
                  </a:cubicBezTo>
                  <a:cubicBezTo>
                    <a:pt x="21148" y="12428"/>
                    <a:pt x="21071" y="12420"/>
                    <a:pt x="20992" y="12420"/>
                  </a:cubicBezTo>
                  <a:close/>
                  <a:moveTo>
                    <a:pt x="14481" y="12538"/>
                  </a:moveTo>
                  <a:cubicBezTo>
                    <a:pt x="13709" y="12539"/>
                    <a:pt x="12540" y="12554"/>
                    <a:pt x="11484" y="12563"/>
                  </a:cubicBezTo>
                  <a:cubicBezTo>
                    <a:pt x="11480" y="12563"/>
                    <a:pt x="11476" y="12563"/>
                    <a:pt x="11472" y="12563"/>
                  </a:cubicBezTo>
                  <a:cubicBezTo>
                    <a:pt x="11146" y="12574"/>
                    <a:pt x="10764" y="12588"/>
                    <a:pt x="10593" y="12596"/>
                  </a:cubicBezTo>
                  <a:cubicBezTo>
                    <a:pt x="10446" y="12603"/>
                    <a:pt x="9850" y="12605"/>
                    <a:pt x="9227" y="12606"/>
                  </a:cubicBezTo>
                  <a:cubicBezTo>
                    <a:pt x="8580" y="12608"/>
                    <a:pt x="7961" y="12607"/>
                    <a:pt x="7694" y="12601"/>
                  </a:cubicBezTo>
                  <a:cubicBezTo>
                    <a:pt x="7685" y="12601"/>
                    <a:pt x="7649" y="12602"/>
                    <a:pt x="7641" y="12601"/>
                  </a:cubicBezTo>
                  <a:cubicBezTo>
                    <a:pt x="6342" y="12620"/>
                    <a:pt x="5233" y="12639"/>
                    <a:pt x="4922" y="12657"/>
                  </a:cubicBezTo>
                  <a:cubicBezTo>
                    <a:pt x="4548" y="12679"/>
                    <a:pt x="3696" y="12700"/>
                    <a:pt x="3029" y="12703"/>
                  </a:cubicBezTo>
                  <a:cubicBezTo>
                    <a:pt x="2317" y="12706"/>
                    <a:pt x="1846" y="12748"/>
                    <a:pt x="1888" y="12803"/>
                  </a:cubicBezTo>
                  <a:cubicBezTo>
                    <a:pt x="1927" y="12854"/>
                    <a:pt x="2496" y="12876"/>
                    <a:pt x="3162" y="12854"/>
                  </a:cubicBezTo>
                  <a:cubicBezTo>
                    <a:pt x="3522" y="12842"/>
                    <a:pt x="4585" y="12823"/>
                    <a:pt x="5908" y="12803"/>
                  </a:cubicBezTo>
                  <a:cubicBezTo>
                    <a:pt x="5916" y="12803"/>
                    <a:pt x="5950" y="12800"/>
                    <a:pt x="5953" y="12800"/>
                  </a:cubicBezTo>
                  <a:cubicBezTo>
                    <a:pt x="5958" y="12801"/>
                    <a:pt x="6003" y="12802"/>
                    <a:pt x="6010" y="12803"/>
                  </a:cubicBezTo>
                  <a:cubicBezTo>
                    <a:pt x="7101" y="12786"/>
                    <a:pt x="8336" y="12769"/>
                    <a:pt x="9619" y="12754"/>
                  </a:cubicBezTo>
                  <a:cubicBezTo>
                    <a:pt x="14665" y="12695"/>
                    <a:pt x="15848" y="12658"/>
                    <a:pt x="16014" y="12561"/>
                  </a:cubicBezTo>
                  <a:cubicBezTo>
                    <a:pt x="16013" y="12560"/>
                    <a:pt x="16014" y="12559"/>
                    <a:pt x="16014" y="12558"/>
                  </a:cubicBezTo>
                  <a:cubicBezTo>
                    <a:pt x="16013" y="12557"/>
                    <a:pt x="16011" y="12554"/>
                    <a:pt x="16011" y="12553"/>
                  </a:cubicBezTo>
                  <a:cubicBezTo>
                    <a:pt x="15999" y="12540"/>
                    <a:pt x="15410" y="12536"/>
                    <a:pt x="14481" y="12538"/>
                  </a:cubicBezTo>
                  <a:close/>
                  <a:moveTo>
                    <a:pt x="16684" y="12581"/>
                  </a:moveTo>
                  <a:cubicBezTo>
                    <a:pt x="16443" y="12584"/>
                    <a:pt x="16281" y="12598"/>
                    <a:pt x="16245" y="12622"/>
                  </a:cubicBezTo>
                  <a:cubicBezTo>
                    <a:pt x="16249" y="12624"/>
                    <a:pt x="16246" y="12624"/>
                    <a:pt x="16251" y="12627"/>
                  </a:cubicBezTo>
                  <a:cubicBezTo>
                    <a:pt x="16266" y="12636"/>
                    <a:pt x="16275" y="12644"/>
                    <a:pt x="16283" y="12652"/>
                  </a:cubicBezTo>
                  <a:cubicBezTo>
                    <a:pt x="16421" y="12684"/>
                    <a:pt x="16868" y="12700"/>
                    <a:pt x="17474" y="12693"/>
                  </a:cubicBezTo>
                  <a:lnTo>
                    <a:pt x="18685" y="12680"/>
                  </a:lnTo>
                  <a:cubicBezTo>
                    <a:pt x="18697" y="12679"/>
                    <a:pt x="18704" y="12679"/>
                    <a:pt x="18713" y="12678"/>
                  </a:cubicBezTo>
                  <a:cubicBezTo>
                    <a:pt x="18722" y="12677"/>
                    <a:pt x="18730" y="12676"/>
                    <a:pt x="18739" y="12675"/>
                  </a:cubicBezTo>
                  <a:cubicBezTo>
                    <a:pt x="18741" y="12675"/>
                    <a:pt x="18745" y="12673"/>
                    <a:pt x="18748" y="12673"/>
                  </a:cubicBezTo>
                  <a:lnTo>
                    <a:pt x="17591" y="12606"/>
                  </a:lnTo>
                  <a:cubicBezTo>
                    <a:pt x="17251" y="12587"/>
                    <a:pt x="16929" y="12578"/>
                    <a:pt x="16684" y="12581"/>
                  </a:cubicBezTo>
                  <a:close/>
                  <a:moveTo>
                    <a:pt x="20976" y="12821"/>
                  </a:moveTo>
                  <a:cubicBezTo>
                    <a:pt x="20887" y="12820"/>
                    <a:pt x="20791" y="12826"/>
                    <a:pt x="20714" y="12838"/>
                  </a:cubicBezTo>
                  <a:cubicBezTo>
                    <a:pt x="20560" y="12862"/>
                    <a:pt x="20657" y="12883"/>
                    <a:pt x="20929" y="12884"/>
                  </a:cubicBezTo>
                  <a:cubicBezTo>
                    <a:pt x="21201" y="12885"/>
                    <a:pt x="21329" y="12866"/>
                    <a:pt x="21210" y="12841"/>
                  </a:cubicBezTo>
                  <a:cubicBezTo>
                    <a:pt x="21151" y="12828"/>
                    <a:pt x="21066" y="12821"/>
                    <a:pt x="20976" y="12821"/>
                  </a:cubicBezTo>
                  <a:close/>
                  <a:moveTo>
                    <a:pt x="17863" y="13078"/>
                  </a:moveTo>
                  <a:cubicBezTo>
                    <a:pt x="17191" y="13087"/>
                    <a:pt x="16404" y="13123"/>
                    <a:pt x="16314" y="13170"/>
                  </a:cubicBezTo>
                  <a:cubicBezTo>
                    <a:pt x="16318" y="13172"/>
                    <a:pt x="16325" y="13175"/>
                    <a:pt x="16330" y="13177"/>
                  </a:cubicBezTo>
                  <a:cubicBezTo>
                    <a:pt x="16382" y="13196"/>
                    <a:pt x="16868" y="13211"/>
                    <a:pt x="17503" y="13211"/>
                  </a:cubicBezTo>
                  <a:cubicBezTo>
                    <a:pt x="18190" y="13211"/>
                    <a:pt x="18783" y="13169"/>
                    <a:pt x="18821" y="13119"/>
                  </a:cubicBezTo>
                  <a:cubicBezTo>
                    <a:pt x="18837" y="13098"/>
                    <a:pt x="18697" y="13086"/>
                    <a:pt x="18473" y="13081"/>
                  </a:cubicBezTo>
                  <a:cubicBezTo>
                    <a:pt x="18305" y="13076"/>
                    <a:pt x="18091" y="13075"/>
                    <a:pt x="17863" y="13078"/>
                  </a:cubicBezTo>
                  <a:close/>
                  <a:moveTo>
                    <a:pt x="14693" y="13139"/>
                  </a:moveTo>
                  <a:cubicBezTo>
                    <a:pt x="14462" y="13142"/>
                    <a:pt x="14202" y="13146"/>
                    <a:pt x="13915" y="13155"/>
                  </a:cubicBezTo>
                  <a:cubicBezTo>
                    <a:pt x="13866" y="13156"/>
                    <a:pt x="13710" y="13158"/>
                    <a:pt x="13653" y="13160"/>
                  </a:cubicBezTo>
                  <a:cubicBezTo>
                    <a:pt x="13554" y="13163"/>
                    <a:pt x="13457" y="13164"/>
                    <a:pt x="13368" y="13167"/>
                  </a:cubicBezTo>
                  <a:cubicBezTo>
                    <a:pt x="12844" y="13187"/>
                    <a:pt x="12333" y="13195"/>
                    <a:pt x="11630" y="13198"/>
                  </a:cubicBezTo>
                  <a:cubicBezTo>
                    <a:pt x="11610" y="13198"/>
                    <a:pt x="11571" y="13198"/>
                    <a:pt x="11551" y="13198"/>
                  </a:cubicBezTo>
                  <a:cubicBezTo>
                    <a:pt x="11545" y="13198"/>
                    <a:pt x="11537" y="13198"/>
                    <a:pt x="11532" y="13198"/>
                  </a:cubicBezTo>
                  <a:cubicBezTo>
                    <a:pt x="10194" y="13220"/>
                    <a:pt x="8654" y="13245"/>
                    <a:pt x="7087" y="13262"/>
                  </a:cubicBezTo>
                  <a:cubicBezTo>
                    <a:pt x="4370" y="13290"/>
                    <a:pt x="2105" y="13346"/>
                    <a:pt x="2055" y="13387"/>
                  </a:cubicBezTo>
                  <a:cubicBezTo>
                    <a:pt x="1950" y="13471"/>
                    <a:pt x="10811" y="13444"/>
                    <a:pt x="13792" y="13351"/>
                  </a:cubicBezTo>
                  <a:cubicBezTo>
                    <a:pt x="14916" y="13316"/>
                    <a:pt x="15799" y="13246"/>
                    <a:pt x="15799" y="13193"/>
                  </a:cubicBezTo>
                  <a:cubicBezTo>
                    <a:pt x="15799" y="13164"/>
                    <a:pt x="15614" y="13146"/>
                    <a:pt x="15287" y="13139"/>
                  </a:cubicBezTo>
                  <a:cubicBezTo>
                    <a:pt x="15123" y="13136"/>
                    <a:pt x="14923" y="13137"/>
                    <a:pt x="14693" y="13139"/>
                  </a:cubicBezTo>
                  <a:close/>
                  <a:moveTo>
                    <a:pt x="20781" y="13211"/>
                  </a:moveTo>
                  <a:cubicBezTo>
                    <a:pt x="20539" y="13211"/>
                    <a:pt x="20482" y="13222"/>
                    <a:pt x="20521" y="13336"/>
                  </a:cubicBezTo>
                  <a:cubicBezTo>
                    <a:pt x="20522" y="13336"/>
                    <a:pt x="20524" y="13335"/>
                    <a:pt x="20524" y="13336"/>
                  </a:cubicBezTo>
                  <a:cubicBezTo>
                    <a:pt x="20533" y="13344"/>
                    <a:pt x="20547" y="13348"/>
                    <a:pt x="20562" y="13351"/>
                  </a:cubicBezTo>
                  <a:cubicBezTo>
                    <a:pt x="20590" y="13356"/>
                    <a:pt x="20627" y="13355"/>
                    <a:pt x="20695" y="13346"/>
                  </a:cubicBezTo>
                  <a:cubicBezTo>
                    <a:pt x="20844" y="13326"/>
                    <a:pt x="20943" y="13318"/>
                    <a:pt x="21046" y="13310"/>
                  </a:cubicBezTo>
                  <a:cubicBezTo>
                    <a:pt x="21002" y="13243"/>
                    <a:pt x="20918" y="13211"/>
                    <a:pt x="20781" y="13211"/>
                  </a:cubicBezTo>
                  <a:close/>
                  <a:moveTo>
                    <a:pt x="20929" y="13458"/>
                  </a:moveTo>
                  <a:cubicBezTo>
                    <a:pt x="20869" y="13458"/>
                    <a:pt x="20814" y="13469"/>
                    <a:pt x="20765" y="13483"/>
                  </a:cubicBezTo>
                  <a:cubicBezTo>
                    <a:pt x="20764" y="13484"/>
                    <a:pt x="20762" y="13483"/>
                    <a:pt x="20762" y="13483"/>
                  </a:cubicBezTo>
                  <a:cubicBezTo>
                    <a:pt x="20758" y="13484"/>
                    <a:pt x="20756" y="13485"/>
                    <a:pt x="20752" y="13486"/>
                  </a:cubicBezTo>
                  <a:cubicBezTo>
                    <a:pt x="20751" y="13486"/>
                    <a:pt x="20750" y="13488"/>
                    <a:pt x="20749" y="13488"/>
                  </a:cubicBezTo>
                  <a:cubicBezTo>
                    <a:pt x="20748" y="13489"/>
                    <a:pt x="20747" y="13488"/>
                    <a:pt x="20746" y="13488"/>
                  </a:cubicBezTo>
                  <a:cubicBezTo>
                    <a:pt x="20705" y="13502"/>
                    <a:pt x="20668" y="13521"/>
                    <a:pt x="20645" y="13539"/>
                  </a:cubicBezTo>
                  <a:cubicBezTo>
                    <a:pt x="20785" y="13653"/>
                    <a:pt x="21026" y="13627"/>
                    <a:pt x="21071" y="13478"/>
                  </a:cubicBezTo>
                  <a:cubicBezTo>
                    <a:pt x="21033" y="13468"/>
                    <a:pt x="20993" y="13458"/>
                    <a:pt x="20929" y="13458"/>
                  </a:cubicBezTo>
                  <a:close/>
                  <a:moveTo>
                    <a:pt x="18157" y="13524"/>
                  </a:moveTo>
                  <a:cubicBezTo>
                    <a:pt x="18104" y="13525"/>
                    <a:pt x="18093" y="13530"/>
                    <a:pt x="18037" y="13529"/>
                  </a:cubicBezTo>
                  <a:cubicBezTo>
                    <a:pt x="17926" y="13528"/>
                    <a:pt x="17880" y="13530"/>
                    <a:pt x="17816" y="13532"/>
                  </a:cubicBezTo>
                  <a:cubicBezTo>
                    <a:pt x="17713" y="13541"/>
                    <a:pt x="17623" y="13554"/>
                    <a:pt x="17575" y="13573"/>
                  </a:cubicBezTo>
                  <a:cubicBezTo>
                    <a:pt x="17563" y="13600"/>
                    <a:pt x="17576" y="13643"/>
                    <a:pt x="17604" y="13669"/>
                  </a:cubicBezTo>
                  <a:cubicBezTo>
                    <a:pt x="17608" y="13673"/>
                    <a:pt x="17617" y="13676"/>
                    <a:pt x="17623" y="13680"/>
                  </a:cubicBezTo>
                  <a:cubicBezTo>
                    <a:pt x="17737" y="13707"/>
                    <a:pt x="17963" y="13687"/>
                    <a:pt x="18334" y="13611"/>
                  </a:cubicBezTo>
                  <a:cubicBezTo>
                    <a:pt x="18649" y="13546"/>
                    <a:pt x="18613" y="13534"/>
                    <a:pt x="18160" y="13524"/>
                  </a:cubicBezTo>
                  <a:cubicBezTo>
                    <a:pt x="18160" y="13524"/>
                    <a:pt x="18158" y="13524"/>
                    <a:pt x="18157" y="13524"/>
                  </a:cubicBezTo>
                  <a:close/>
                  <a:moveTo>
                    <a:pt x="13668" y="13876"/>
                  </a:moveTo>
                  <a:cubicBezTo>
                    <a:pt x="12026" y="13872"/>
                    <a:pt x="9228" y="13881"/>
                    <a:pt x="4612" y="13904"/>
                  </a:cubicBezTo>
                  <a:cubicBezTo>
                    <a:pt x="3369" y="13910"/>
                    <a:pt x="2444" y="13936"/>
                    <a:pt x="1872" y="13970"/>
                  </a:cubicBezTo>
                  <a:cubicBezTo>
                    <a:pt x="1867" y="13983"/>
                    <a:pt x="1857" y="13993"/>
                    <a:pt x="1847" y="14001"/>
                  </a:cubicBezTo>
                  <a:cubicBezTo>
                    <a:pt x="1846" y="14001"/>
                    <a:pt x="1847" y="14003"/>
                    <a:pt x="1847" y="14003"/>
                  </a:cubicBezTo>
                  <a:cubicBezTo>
                    <a:pt x="1846" y="14004"/>
                    <a:pt x="1842" y="14003"/>
                    <a:pt x="1840" y="14003"/>
                  </a:cubicBezTo>
                  <a:cubicBezTo>
                    <a:pt x="1829" y="14010"/>
                    <a:pt x="1809" y="14015"/>
                    <a:pt x="1787" y="14019"/>
                  </a:cubicBezTo>
                  <a:cubicBezTo>
                    <a:pt x="1786" y="14019"/>
                    <a:pt x="1787" y="14021"/>
                    <a:pt x="1787" y="14021"/>
                  </a:cubicBezTo>
                  <a:cubicBezTo>
                    <a:pt x="1728" y="14030"/>
                    <a:pt x="1626" y="14029"/>
                    <a:pt x="1445" y="14029"/>
                  </a:cubicBezTo>
                  <a:cubicBezTo>
                    <a:pt x="1366" y="14029"/>
                    <a:pt x="1318" y="14034"/>
                    <a:pt x="1259" y="14037"/>
                  </a:cubicBezTo>
                  <a:cubicBezTo>
                    <a:pt x="1183" y="14060"/>
                    <a:pt x="1204" y="14085"/>
                    <a:pt x="1335" y="14113"/>
                  </a:cubicBezTo>
                  <a:cubicBezTo>
                    <a:pt x="1505" y="14149"/>
                    <a:pt x="1684" y="14162"/>
                    <a:pt x="1733" y="14141"/>
                  </a:cubicBezTo>
                  <a:cubicBezTo>
                    <a:pt x="1735" y="14140"/>
                    <a:pt x="1863" y="14139"/>
                    <a:pt x="1875" y="14139"/>
                  </a:cubicBezTo>
                  <a:cubicBezTo>
                    <a:pt x="1906" y="14123"/>
                    <a:pt x="1929" y="14107"/>
                    <a:pt x="1935" y="14093"/>
                  </a:cubicBezTo>
                  <a:cubicBezTo>
                    <a:pt x="1944" y="14075"/>
                    <a:pt x="1960" y="14064"/>
                    <a:pt x="1979" y="14057"/>
                  </a:cubicBezTo>
                  <a:cubicBezTo>
                    <a:pt x="1999" y="14049"/>
                    <a:pt x="2022" y="14047"/>
                    <a:pt x="2046" y="14049"/>
                  </a:cubicBezTo>
                  <a:cubicBezTo>
                    <a:pt x="2093" y="14054"/>
                    <a:pt x="2140" y="14077"/>
                    <a:pt x="2166" y="14116"/>
                  </a:cubicBezTo>
                  <a:cubicBezTo>
                    <a:pt x="2171" y="14123"/>
                    <a:pt x="2177" y="14125"/>
                    <a:pt x="2182" y="14131"/>
                  </a:cubicBezTo>
                  <a:cubicBezTo>
                    <a:pt x="3399" y="14093"/>
                    <a:pt x="10873" y="14019"/>
                    <a:pt x="14408" y="14014"/>
                  </a:cubicBezTo>
                  <a:cubicBezTo>
                    <a:pt x="15173" y="14012"/>
                    <a:pt x="15799" y="13975"/>
                    <a:pt x="15799" y="13932"/>
                  </a:cubicBezTo>
                  <a:cubicBezTo>
                    <a:pt x="15799" y="13898"/>
                    <a:pt x="15311" y="13880"/>
                    <a:pt x="13668" y="13876"/>
                  </a:cubicBezTo>
                  <a:close/>
                  <a:moveTo>
                    <a:pt x="20622" y="13922"/>
                  </a:moveTo>
                  <a:cubicBezTo>
                    <a:pt x="20522" y="13922"/>
                    <a:pt x="20418" y="13928"/>
                    <a:pt x="20341" y="13940"/>
                  </a:cubicBezTo>
                  <a:cubicBezTo>
                    <a:pt x="20188" y="13964"/>
                    <a:pt x="20317" y="13983"/>
                    <a:pt x="20622" y="13983"/>
                  </a:cubicBezTo>
                  <a:cubicBezTo>
                    <a:pt x="20928" y="13983"/>
                    <a:pt x="21050" y="13964"/>
                    <a:pt x="20897" y="13940"/>
                  </a:cubicBezTo>
                  <a:cubicBezTo>
                    <a:pt x="20821" y="13928"/>
                    <a:pt x="20723" y="13922"/>
                    <a:pt x="20622" y="13922"/>
                  </a:cubicBezTo>
                  <a:close/>
                  <a:moveTo>
                    <a:pt x="20752" y="14312"/>
                  </a:moveTo>
                  <a:cubicBezTo>
                    <a:pt x="20690" y="14312"/>
                    <a:pt x="20609" y="14354"/>
                    <a:pt x="20566" y="14406"/>
                  </a:cubicBezTo>
                  <a:cubicBezTo>
                    <a:pt x="20563" y="14409"/>
                    <a:pt x="20558" y="14411"/>
                    <a:pt x="20556" y="14414"/>
                  </a:cubicBezTo>
                  <a:cubicBezTo>
                    <a:pt x="20520" y="14467"/>
                    <a:pt x="20573" y="14511"/>
                    <a:pt x="20676" y="14511"/>
                  </a:cubicBezTo>
                  <a:cubicBezTo>
                    <a:pt x="20782" y="14511"/>
                    <a:pt x="20869" y="14466"/>
                    <a:pt x="20869" y="14411"/>
                  </a:cubicBezTo>
                  <a:cubicBezTo>
                    <a:pt x="20869" y="14356"/>
                    <a:pt x="20816" y="14312"/>
                    <a:pt x="20752" y="14312"/>
                  </a:cubicBezTo>
                  <a:close/>
                  <a:moveTo>
                    <a:pt x="13789" y="14483"/>
                  </a:moveTo>
                  <a:cubicBezTo>
                    <a:pt x="13764" y="14484"/>
                    <a:pt x="13709" y="14484"/>
                    <a:pt x="13681" y="14485"/>
                  </a:cubicBezTo>
                  <a:cubicBezTo>
                    <a:pt x="13664" y="14486"/>
                    <a:pt x="13636" y="14485"/>
                    <a:pt x="13618" y="14485"/>
                  </a:cubicBezTo>
                  <a:cubicBezTo>
                    <a:pt x="13324" y="14493"/>
                    <a:pt x="13024" y="14500"/>
                    <a:pt x="12452" y="14506"/>
                  </a:cubicBezTo>
                  <a:cubicBezTo>
                    <a:pt x="12443" y="14506"/>
                    <a:pt x="12441" y="14506"/>
                    <a:pt x="12433" y="14506"/>
                  </a:cubicBezTo>
                  <a:cubicBezTo>
                    <a:pt x="12427" y="14506"/>
                    <a:pt x="12419" y="14506"/>
                    <a:pt x="12414" y="14506"/>
                  </a:cubicBezTo>
                  <a:cubicBezTo>
                    <a:pt x="11739" y="14513"/>
                    <a:pt x="10895" y="14518"/>
                    <a:pt x="9844" y="14521"/>
                  </a:cubicBezTo>
                  <a:cubicBezTo>
                    <a:pt x="9559" y="14522"/>
                    <a:pt x="9398" y="14525"/>
                    <a:pt x="9133" y="14526"/>
                  </a:cubicBezTo>
                  <a:cubicBezTo>
                    <a:pt x="9125" y="14526"/>
                    <a:pt x="9121" y="14526"/>
                    <a:pt x="9114" y="14526"/>
                  </a:cubicBezTo>
                  <a:cubicBezTo>
                    <a:pt x="9108" y="14526"/>
                    <a:pt x="9103" y="14526"/>
                    <a:pt x="9098" y="14526"/>
                  </a:cubicBezTo>
                  <a:cubicBezTo>
                    <a:pt x="9091" y="14526"/>
                    <a:pt x="9086" y="14526"/>
                    <a:pt x="9079" y="14526"/>
                  </a:cubicBezTo>
                  <a:cubicBezTo>
                    <a:pt x="5734" y="14572"/>
                    <a:pt x="2356" y="14643"/>
                    <a:pt x="2232" y="14699"/>
                  </a:cubicBezTo>
                  <a:cubicBezTo>
                    <a:pt x="2108" y="14756"/>
                    <a:pt x="3939" y="14773"/>
                    <a:pt x="6967" y="14748"/>
                  </a:cubicBezTo>
                  <a:cubicBezTo>
                    <a:pt x="12883" y="14698"/>
                    <a:pt x="16029" y="14615"/>
                    <a:pt x="15789" y="14513"/>
                  </a:cubicBezTo>
                  <a:cubicBezTo>
                    <a:pt x="15731" y="14489"/>
                    <a:pt x="14930" y="14481"/>
                    <a:pt x="13789" y="14483"/>
                  </a:cubicBezTo>
                  <a:close/>
                  <a:moveTo>
                    <a:pt x="18081" y="14812"/>
                  </a:moveTo>
                  <a:cubicBezTo>
                    <a:pt x="17779" y="14812"/>
                    <a:pt x="17531" y="14856"/>
                    <a:pt x="17531" y="14911"/>
                  </a:cubicBezTo>
                  <a:cubicBezTo>
                    <a:pt x="17531" y="14966"/>
                    <a:pt x="17813" y="15010"/>
                    <a:pt x="18157" y="15010"/>
                  </a:cubicBezTo>
                  <a:cubicBezTo>
                    <a:pt x="18542" y="15010"/>
                    <a:pt x="18751" y="14973"/>
                    <a:pt x="18704" y="14911"/>
                  </a:cubicBezTo>
                  <a:cubicBezTo>
                    <a:pt x="18662" y="14856"/>
                    <a:pt x="18383" y="14812"/>
                    <a:pt x="18081" y="14812"/>
                  </a:cubicBezTo>
                  <a:close/>
                  <a:moveTo>
                    <a:pt x="15445" y="15031"/>
                  </a:moveTo>
                  <a:cubicBezTo>
                    <a:pt x="15236" y="15030"/>
                    <a:pt x="14951" y="15044"/>
                    <a:pt x="14576" y="15072"/>
                  </a:cubicBezTo>
                  <a:cubicBezTo>
                    <a:pt x="14210" y="15099"/>
                    <a:pt x="13651" y="15118"/>
                    <a:pt x="13065" y="15130"/>
                  </a:cubicBezTo>
                  <a:cubicBezTo>
                    <a:pt x="13062" y="15130"/>
                    <a:pt x="13058" y="15130"/>
                    <a:pt x="13055" y="15130"/>
                  </a:cubicBezTo>
                  <a:cubicBezTo>
                    <a:pt x="12548" y="15161"/>
                    <a:pt x="11602" y="15168"/>
                    <a:pt x="10918" y="15146"/>
                  </a:cubicBezTo>
                  <a:cubicBezTo>
                    <a:pt x="10917" y="15146"/>
                    <a:pt x="10917" y="15146"/>
                    <a:pt x="10915" y="15146"/>
                  </a:cubicBezTo>
                  <a:cubicBezTo>
                    <a:pt x="7920" y="15143"/>
                    <a:pt x="2000" y="15252"/>
                    <a:pt x="2571" y="15309"/>
                  </a:cubicBezTo>
                  <a:cubicBezTo>
                    <a:pt x="3267" y="15378"/>
                    <a:pt x="11218" y="15339"/>
                    <a:pt x="13912" y="15253"/>
                  </a:cubicBezTo>
                  <a:cubicBezTo>
                    <a:pt x="15227" y="15210"/>
                    <a:pt x="15891" y="15154"/>
                    <a:pt x="15840" y="15087"/>
                  </a:cubicBezTo>
                  <a:cubicBezTo>
                    <a:pt x="15816" y="15056"/>
                    <a:pt x="15706" y="15038"/>
                    <a:pt x="15527" y="15033"/>
                  </a:cubicBezTo>
                  <a:cubicBezTo>
                    <a:pt x="15499" y="15033"/>
                    <a:pt x="15476" y="15031"/>
                    <a:pt x="15445" y="15031"/>
                  </a:cubicBezTo>
                  <a:close/>
                  <a:moveTo>
                    <a:pt x="16611" y="15556"/>
                  </a:moveTo>
                  <a:cubicBezTo>
                    <a:pt x="16564" y="15550"/>
                    <a:pt x="16493" y="15557"/>
                    <a:pt x="16412" y="15571"/>
                  </a:cubicBezTo>
                  <a:cubicBezTo>
                    <a:pt x="16411" y="15572"/>
                    <a:pt x="16407" y="15571"/>
                    <a:pt x="16406" y="15571"/>
                  </a:cubicBezTo>
                  <a:cubicBezTo>
                    <a:pt x="16404" y="15572"/>
                    <a:pt x="16405" y="15573"/>
                    <a:pt x="16403" y="15574"/>
                  </a:cubicBezTo>
                  <a:cubicBezTo>
                    <a:pt x="16398" y="15575"/>
                    <a:pt x="16395" y="15575"/>
                    <a:pt x="16390" y="15576"/>
                  </a:cubicBezTo>
                  <a:cubicBezTo>
                    <a:pt x="16274" y="15608"/>
                    <a:pt x="16181" y="15642"/>
                    <a:pt x="16150" y="15668"/>
                  </a:cubicBezTo>
                  <a:cubicBezTo>
                    <a:pt x="16141" y="15678"/>
                    <a:pt x="16136" y="15688"/>
                    <a:pt x="16143" y="15696"/>
                  </a:cubicBezTo>
                  <a:cubicBezTo>
                    <a:pt x="16154" y="15707"/>
                    <a:pt x="16188" y="15715"/>
                    <a:pt x="16232" y="15722"/>
                  </a:cubicBezTo>
                  <a:cubicBezTo>
                    <a:pt x="16453" y="15705"/>
                    <a:pt x="16613" y="15687"/>
                    <a:pt x="16633" y="15671"/>
                  </a:cubicBezTo>
                  <a:cubicBezTo>
                    <a:pt x="16645" y="15661"/>
                    <a:pt x="16651" y="15651"/>
                    <a:pt x="16659" y="15643"/>
                  </a:cubicBezTo>
                  <a:lnTo>
                    <a:pt x="16662" y="15620"/>
                  </a:lnTo>
                  <a:cubicBezTo>
                    <a:pt x="16665" y="15592"/>
                    <a:pt x="16659" y="15586"/>
                    <a:pt x="16659" y="15571"/>
                  </a:cubicBezTo>
                  <a:cubicBezTo>
                    <a:pt x="16659" y="15571"/>
                    <a:pt x="16659" y="15569"/>
                    <a:pt x="16659" y="15569"/>
                  </a:cubicBezTo>
                  <a:cubicBezTo>
                    <a:pt x="16647" y="15562"/>
                    <a:pt x="16631" y="15559"/>
                    <a:pt x="16611" y="15556"/>
                  </a:cubicBezTo>
                  <a:close/>
                  <a:moveTo>
                    <a:pt x="15714" y="15663"/>
                  </a:moveTo>
                  <a:cubicBezTo>
                    <a:pt x="15236" y="15690"/>
                    <a:pt x="14436" y="15708"/>
                    <a:pt x="13387" y="15714"/>
                  </a:cubicBezTo>
                  <a:cubicBezTo>
                    <a:pt x="13382" y="15714"/>
                    <a:pt x="13373" y="15714"/>
                    <a:pt x="13368" y="15714"/>
                  </a:cubicBezTo>
                  <a:cubicBezTo>
                    <a:pt x="12969" y="15731"/>
                    <a:pt x="12460" y="15744"/>
                    <a:pt x="11920" y="15747"/>
                  </a:cubicBezTo>
                  <a:cubicBezTo>
                    <a:pt x="11385" y="15750"/>
                    <a:pt x="10849" y="15745"/>
                    <a:pt x="10451" y="15732"/>
                  </a:cubicBezTo>
                  <a:cubicBezTo>
                    <a:pt x="10366" y="15729"/>
                    <a:pt x="10287" y="15729"/>
                    <a:pt x="10201" y="15727"/>
                  </a:cubicBezTo>
                  <a:cubicBezTo>
                    <a:pt x="10195" y="15727"/>
                    <a:pt x="10191" y="15727"/>
                    <a:pt x="10185" y="15727"/>
                  </a:cubicBezTo>
                  <a:cubicBezTo>
                    <a:pt x="6400" y="15749"/>
                    <a:pt x="2694" y="15831"/>
                    <a:pt x="2751" y="15905"/>
                  </a:cubicBezTo>
                  <a:cubicBezTo>
                    <a:pt x="2869" y="16060"/>
                    <a:pt x="13218" y="15904"/>
                    <a:pt x="15970" y="15740"/>
                  </a:cubicBezTo>
                  <a:lnTo>
                    <a:pt x="15960" y="15663"/>
                  </a:lnTo>
                  <a:lnTo>
                    <a:pt x="15714" y="15663"/>
                  </a:lnTo>
                  <a:close/>
                  <a:moveTo>
                    <a:pt x="17790" y="15683"/>
                  </a:moveTo>
                  <a:cubicBezTo>
                    <a:pt x="17656" y="15684"/>
                    <a:pt x="17540" y="15697"/>
                    <a:pt x="17471" y="15719"/>
                  </a:cubicBezTo>
                  <a:cubicBezTo>
                    <a:pt x="17303" y="15774"/>
                    <a:pt x="17465" y="15799"/>
                    <a:pt x="17964" y="15796"/>
                  </a:cubicBezTo>
                  <a:cubicBezTo>
                    <a:pt x="18661" y="15791"/>
                    <a:pt x="18674" y="15786"/>
                    <a:pt x="18211" y="15714"/>
                  </a:cubicBezTo>
                  <a:cubicBezTo>
                    <a:pt x="18075" y="15693"/>
                    <a:pt x="17925" y="15683"/>
                    <a:pt x="17790" y="15683"/>
                  </a:cubicBezTo>
                  <a:close/>
                  <a:moveTo>
                    <a:pt x="19516" y="15921"/>
                  </a:moveTo>
                  <a:cubicBezTo>
                    <a:pt x="19500" y="15922"/>
                    <a:pt x="19485" y="15922"/>
                    <a:pt x="19466" y="15926"/>
                  </a:cubicBezTo>
                  <a:cubicBezTo>
                    <a:pt x="19454" y="15928"/>
                    <a:pt x="19450" y="15931"/>
                    <a:pt x="19440" y="15933"/>
                  </a:cubicBezTo>
                  <a:cubicBezTo>
                    <a:pt x="19404" y="15967"/>
                    <a:pt x="19397" y="16038"/>
                    <a:pt x="19428" y="16132"/>
                  </a:cubicBezTo>
                  <a:cubicBezTo>
                    <a:pt x="19432" y="16147"/>
                    <a:pt x="19431" y="16163"/>
                    <a:pt x="19434" y="16178"/>
                  </a:cubicBezTo>
                  <a:cubicBezTo>
                    <a:pt x="19434" y="16178"/>
                    <a:pt x="19434" y="16180"/>
                    <a:pt x="19434" y="16181"/>
                  </a:cubicBezTo>
                  <a:cubicBezTo>
                    <a:pt x="19454" y="16197"/>
                    <a:pt x="19471" y="16213"/>
                    <a:pt x="19481" y="16229"/>
                  </a:cubicBezTo>
                  <a:cubicBezTo>
                    <a:pt x="19492" y="16245"/>
                    <a:pt x="19498" y="16260"/>
                    <a:pt x="19500" y="16277"/>
                  </a:cubicBezTo>
                  <a:cubicBezTo>
                    <a:pt x="19500" y="16278"/>
                    <a:pt x="19500" y="16279"/>
                    <a:pt x="19500" y="16280"/>
                  </a:cubicBezTo>
                  <a:cubicBezTo>
                    <a:pt x="19500" y="16281"/>
                    <a:pt x="19500" y="16282"/>
                    <a:pt x="19500" y="16283"/>
                  </a:cubicBezTo>
                  <a:cubicBezTo>
                    <a:pt x="19500" y="16284"/>
                    <a:pt x="19500" y="16286"/>
                    <a:pt x="19500" y="16288"/>
                  </a:cubicBezTo>
                  <a:cubicBezTo>
                    <a:pt x="19500" y="16289"/>
                    <a:pt x="19500" y="16292"/>
                    <a:pt x="19500" y="16293"/>
                  </a:cubicBezTo>
                  <a:cubicBezTo>
                    <a:pt x="19501" y="16307"/>
                    <a:pt x="19502" y="16319"/>
                    <a:pt x="19497" y="16336"/>
                  </a:cubicBezTo>
                  <a:cubicBezTo>
                    <a:pt x="19491" y="16358"/>
                    <a:pt x="19483" y="16383"/>
                    <a:pt x="19469" y="16413"/>
                  </a:cubicBezTo>
                  <a:cubicBezTo>
                    <a:pt x="19457" y="16437"/>
                    <a:pt x="19441" y="16458"/>
                    <a:pt x="19421" y="16471"/>
                  </a:cubicBezTo>
                  <a:cubicBezTo>
                    <a:pt x="19402" y="16486"/>
                    <a:pt x="19379" y="16492"/>
                    <a:pt x="19355" y="16494"/>
                  </a:cubicBezTo>
                  <a:cubicBezTo>
                    <a:pt x="19261" y="16588"/>
                    <a:pt x="19263" y="16652"/>
                    <a:pt x="19361" y="16734"/>
                  </a:cubicBezTo>
                  <a:cubicBezTo>
                    <a:pt x="19414" y="16741"/>
                    <a:pt x="19439" y="16801"/>
                    <a:pt x="19466" y="16917"/>
                  </a:cubicBezTo>
                  <a:cubicBezTo>
                    <a:pt x="19469" y="16928"/>
                    <a:pt x="19472" y="16941"/>
                    <a:pt x="19475" y="16953"/>
                  </a:cubicBezTo>
                  <a:cubicBezTo>
                    <a:pt x="19485" y="16988"/>
                    <a:pt x="19492" y="17023"/>
                    <a:pt x="19497" y="17060"/>
                  </a:cubicBezTo>
                  <a:cubicBezTo>
                    <a:pt x="19501" y="17080"/>
                    <a:pt x="19503" y="17078"/>
                    <a:pt x="19507" y="17101"/>
                  </a:cubicBezTo>
                  <a:cubicBezTo>
                    <a:pt x="19540" y="17293"/>
                    <a:pt x="19580" y="17461"/>
                    <a:pt x="19598" y="17491"/>
                  </a:cubicBezTo>
                  <a:cubicBezTo>
                    <a:pt x="19614" y="17505"/>
                    <a:pt x="19628" y="17514"/>
                    <a:pt x="19646" y="17514"/>
                  </a:cubicBezTo>
                  <a:cubicBezTo>
                    <a:pt x="19729" y="17514"/>
                    <a:pt x="19754" y="17425"/>
                    <a:pt x="19709" y="17290"/>
                  </a:cubicBezTo>
                  <a:cubicBezTo>
                    <a:pt x="19668" y="17166"/>
                    <a:pt x="19634" y="16806"/>
                    <a:pt x="19633" y="16489"/>
                  </a:cubicBezTo>
                  <a:cubicBezTo>
                    <a:pt x="19632" y="16164"/>
                    <a:pt x="19589" y="15955"/>
                    <a:pt x="19516" y="15921"/>
                  </a:cubicBezTo>
                  <a:close/>
                  <a:moveTo>
                    <a:pt x="17035" y="16028"/>
                  </a:moveTo>
                  <a:cubicBezTo>
                    <a:pt x="16979" y="16028"/>
                    <a:pt x="16926" y="16034"/>
                    <a:pt x="16883" y="16048"/>
                  </a:cubicBezTo>
                  <a:cubicBezTo>
                    <a:pt x="16798" y="16076"/>
                    <a:pt x="16865" y="16096"/>
                    <a:pt x="17035" y="16096"/>
                  </a:cubicBezTo>
                  <a:cubicBezTo>
                    <a:pt x="17205" y="16096"/>
                    <a:pt x="17275" y="16076"/>
                    <a:pt x="17190" y="16048"/>
                  </a:cubicBezTo>
                  <a:cubicBezTo>
                    <a:pt x="17147" y="16034"/>
                    <a:pt x="17091" y="16028"/>
                    <a:pt x="17035" y="16028"/>
                  </a:cubicBezTo>
                  <a:close/>
                  <a:moveTo>
                    <a:pt x="13175" y="16308"/>
                  </a:moveTo>
                  <a:cubicBezTo>
                    <a:pt x="12168" y="16312"/>
                    <a:pt x="10944" y="16327"/>
                    <a:pt x="9679" y="16346"/>
                  </a:cubicBezTo>
                  <a:cubicBezTo>
                    <a:pt x="9528" y="16351"/>
                    <a:pt x="9258" y="16358"/>
                    <a:pt x="9240" y="16362"/>
                  </a:cubicBezTo>
                  <a:cubicBezTo>
                    <a:pt x="9169" y="16377"/>
                    <a:pt x="8951" y="16380"/>
                    <a:pt x="8750" y="16369"/>
                  </a:cubicBezTo>
                  <a:cubicBezTo>
                    <a:pt x="8708" y="16367"/>
                    <a:pt x="8609" y="16366"/>
                    <a:pt x="8551" y="16364"/>
                  </a:cubicBezTo>
                  <a:cubicBezTo>
                    <a:pt x="8550" y="16364"/>
                    <a:pt x="8549" y="16364"/>
                    <a:pt x="8548" y="16364"/>
                  </a:cubicBezTo>
                  <a:cubicBezTo>
                    <a:pt x="8201" y="16370"/>
                    <a:pt x="7864" y="16375"/>
                    <a:pt x="7517" y="16382"/>
                  </a:cubicBezTo>
                  <a:cubicBezTo>
                    <a:pt x="7043" y="16392"/>
                    <a:pt x="6527" y="16401"/>
                    <a:pt x="5959" y="16413"/>
                  </a:cubicBezTo>
                  <a:cubicBezTo>
                    <a:pt x="5959" y="16413"/>
                    <a:pt x="5956" y="16412"/>
                    <a:pt x="5956" y="16413"/>
                  </a:cubicBezTo>
                  <a:cubicBezTo>
                    <a:pt x="5921" y="16423"/>
                    <a:pt x="5877" y="16433"/>
                    <a:pt x="5826" y="16433"/>
                  </a:cubicBezTo>
                  <a:cubicBezTo>
                    <a:pt x="5754" y="16433"/>
                    <a:pt x="5652" y="16445"/>
                    <a:pt x="5599" y="16461"/>
                  </a:cubicBezTo>
                  <a:cubicBezTo>
                    <a:pt x="5541" y="16479"/>
                    <a:pt x="5252" y="16479"/>
                    <a:pt x="4878" y="16461"/>
                  </a:cubicBezTo>
                  <a:cubicBezTo>
                    <a:pt x="4680" y="16451"/>
                    <a:pt x="4566" y="16451"/>
                    <a:pt x="4417" y="16446"/>
                  </a:cubicBezTo>
                  <a:cubicBezTo>
                    <a:pt x="4314" y="16448"/>
                    <a:pt x="4144" y="16452"/>
                    <a:pt x="4056" y="16453"/>
                  </a:cubicBezTo>
                  <a:cubicBezTo>
                    <a:pt x="2149" y="16492"/>
                    <a:pt x="2077" y="16496"/>
                    <a:pt x="2077" y="16588"/>
                  </a:cubicBezTo>
                  <a:cubicBezTo>
                    <a:pt x="2077" y="16630"/>
                    <a:pt x="2593" y="16653"/>
                    <a:pt x="3222" y="16642"/>
                  </a:cubicBezTo>
                  <a:cubicBezTo>
                    <a:pt x="3558" y="16636"/>
                    <a:pt x="5523" y="16605"/>
                    <a:pt x="6907" y="16581"/>
                  </a:cubicBezTo>
                  <a:cubicBezTo>
                    <a:pt x="6982" y="16577"/>
                    <a:pt x="7202" y="16564"/>
                    <a:pt x="7230" y="16563"/>
                  </a:cubicBezTo>
                  <a:cubicBezTo>
                    <a:pt x="7239" y="16563"/>
                    <a:pt x="7457" y="16567"/>
                    <a:pt x="7530" y="16568"/>
                  </a:cubicBezTo>
                  <a:cubicBezTo>
                    <a:pt x="8571" y="16550"/>
                    <a:pt x="8927" y="16545"/>
                    <a:pt x="10112" y="16525"/>
                  </a:cubicBezTo>
                  <a:cubicBezTo>
                    <a:pt x="16634" y="16413"/>
                    <a:pt x="15991" y="16433"/>
                    <a:pt x="15881" y="16344"/>
                  </a:cubicBezTo>
                  <a:cubicBezTo>
                    <a:pt x="15841" y="16311"/>
                    <a:pt x="14753" y="16301"/>
                    <a:pt x="13175" y="16308"/>
                  </a:cubicBezTo>
                  <a:close/>
                  <a:moveTo>
                    <a:pt x="15442" y="16905"/>
                  </a:moveTo>
                  <a:cubicBezTo>
                    <a:pt x="15019" y="16899"/>
                    <a:pt x="14211" y="16906"/>
                    <a:pt x="13330" y="16915"/>
                  </a:cubicBezTo>
                  <a:cubicBezTo>
                    <a:pt x="13328" y="16915"/>
                    <a:pt x="13320" y="16914"/>
                    <a:pt x="13318" y="16915"/>
                  </a:cubicBezTo>
                  <a:cubicBezTo>
                    <a:pt x="13304" y="16915"/>
                    <a:pt x="13287" y="16916"/>
                    <a:pt x="13277" y="16917"/>
                  </a:cubicBezTo>
                  <a:cubicBezTo>
                    <a:pt x="13207" y="16923"/>
                    <a:pt x="13123" y="16928"/>
                    <a:pt x="13002" y="16930"/>
                  </a:cubicBezTo>
                  <a:cubicBezTo>
                    <a:pt x="12859" y="16933"/>
                    <a:pt x="12694" y="16933"/>
                    <a:pt x="12537" y="16930"/>
                  </a:cubicBezTo>
                  <a:cubicBezTo>
                    <a:pt x="12409" y="16928"/>
                    <a:pt x="12352" y="16932"/>
                    <a:pt x="12246" y="16930"/>
                  </a:cubicBezTo>
                  <a:cubicBezTo>
                    <a:pt x="11618" y="16939"/>
                    <a:pt x="10813" y="16952"/>
                    <a:pt x="10037" y="16966"/>
                  </a:cubicBezTo>
                  <a:cubicBezTo>
                    <a:pt x="10036" y="16966"/>
                    <a:pt x="10034" y="16966"/>
                    <a:pt x="10033" y="16966"/>
                  </a:cubicBezTo>
                  <a:cubicBezTo>
                    <a:pt x="10026" y="16966"/>
                    <a:pt x="10019" y="16968"/>
                    <a:pt x="10011" y="16968"/>
                  </a:cubicBezTo>
                  <a:cubicBezTo>
                    <a:pt x="9716" y="16979"/>
                    <a:pt x="9430" y="16985"/>
                    <a:pt x="9136" y="16991"/>
                  </a:cubicBezTo>
                  <a:cubicBezTo>
                    <a:pt x="9096" y="16992"/>
                    <a:pt x="9058" y="16993"/>
                    <a:pt x="9019" y="16994"/>
                  </a:cubicBezTo>
                  <a:cubicBezTo>
                    <a:pt x="8920" y="16997"/>
                    <a:pt x="8820" y="17000"/>
                    <a:pt x="8728" y="17001"/>
                  </a:cubicBezTo>
                  <a:cubicBezTo>
                    <a:pt x="8365" y="17006"/>
                    <a:pt x="8034" y="17008"/>
                    <a:pt x="7789" y="17004"/>
                  </a:cubicBezTo>
                  <a:cubicBezTo>
                    <a:pt x="6044" y="17036"/>
                    <a:pt x="4294" y="17054"/>
                    <a:pt x="3746" y="17042"/>
                  </a:cubicBezTo>
                  <a:cubicBezTo>
                    <a:pt x="3560" y="17038"/>
                    <a:pt x="3414" y="17040"/>
                    <a:pt x="3253" y="17040"/>
                  </a:cubicBezTo>
                  <a:cubicBezTo>
                    <a:pt x="3197" y="17040"/>
                    <a:pt x="3130" y="17042"/>
                    <a:pt x="3079" y="17042"/>
                  </a:cubicBezTo>
                  <a:cubicBezTo>
                    <a:pt x="3022" y="17042"/>
                    <a:pt x="2958" y="17042"/>
                    <a:pt x="2915" y="17042"/>
                  </a:cubicBezTo>
                  <a:cubicBezTo>
                    <a:pt x="2877" y="17042"/>
                    <a:pt x="2837" y="17044"/>
                    <a:pt x="2811" y="17045"/>
                  </a:cubicBezTo>
                  <a:cubicBezTo>
                    <a:pt x="2802" y="17045"/>
                    <a:pt x="2784" y="17045"/>
                    <a:pt x="2776" y="17045"/>
                  </a:cubicBezTo>
                  <a:cubicBezTo>
                    <a:pt x="2170" y="17063"/>
                    <a:pt x="1831" y="17119"/>
                    <a:pt x="1831" y="17216"/>
                  </a:cubicBezTo>
                  <a:cubicBezTo>
                    <a:pt x="1831" y="17267"/>
                    <a:pt x="1982" y="17290"/>
                    <a:pt x="2169" y="17267"/>
                  </a:cubicBezTo>
                  <a:cubicBezTo>
                    <a:pt x="2356" y="17243"/>
                    <a:pt x="5069" y="17199"/>
                    <a:pt x="8197" y="17167"/>
                  </a:cubicBezTo>
                  <a:cubicBezTo>
                    <a:pt x="13675" y="17112"/>
                    <a:pt x="16119" y="17038"/>
                    <a:pt x="15992" y="16935"/>
                  </a:cubicBezTo>
                  <a:cubicBezTo>
                    <a:pt x="15974" y="16920"/>
                    <a:pt x="15785" y="16909"/>
                    <a:pt x="15442" y="16905"/>
                  </a:cubicBezTo>
                  <a:close/>
                  <a:moveTo>
                    <a:pt x="16415" y="17014"/>
                  </a:moveTo>
                  <a:cubicBezTo>
                    <a:pt x="16340" y="17014"/>
                    <a:pt x="16289" y="17044"/>
                    <a:pt x="16254" y="17119"/>
                  </a:cubicBezTo>
                  <a:cubicBezTo>
                    <a:pt x="16295" y="17131"/>
                    <a:pt x="16334" y="17142"/>
                    <a:pt x="16406" y="17149"/>
                  </a:cubicBezTo>
                  <a:cubicBezTo>
                    <a:pt x="16554" y="17165"/>
                    <a:pt x="16571" y="17176"/>
                    <a:pt x="16592" y="17284"/>
                  </a:cubicBezTo>
                  <a:cubicBezTo>
                    <a:pt x="16605" y="17349"/>
                    <a:pt x="16603" y="17427"/>
                    <a:pt x="16589" y="17458"/>
                  </a:cubicBezTo>
                  <a:cubicBezTo>
                    <a:pt x="16572" y="17497"/>
                    <a:pt x="16572" y="19664"/>
                    <a:pt x="16589" y="19790"/>
                  </a:cubicBezTo>
                  <a:cubicBezTo>
                    <a:pt x="16593" y="19818"/>
                    <a:pt x="16647" y="19788"/>
                    <a:pt x="16712" y="19724"/>
                  </a:cubicBezTo>
                  <a:cubicBezTo>
                    <a:pt x="16783" y="19655"/>
                    <a:pt x="16786" y="19574"/>
                    <a:pt x="16782" y="18401"/>
                  </a:cubicBezTo>
                  <a:cubicBezTo>
                    <a:pt x="16780" y="17898"/>
                    <a:pt x="16778" y="17584"/>
                    <a:pt x="16769" y="17392"/>
                  </a:cubicBezTo>
                  <a:cubicBezTo>
                    <a:pt x="16761" y="17199"/>
                    <a:pt x="16747" y="17128"/>
                    <a:pt x="16725" y="17114"/>
                  </a:cubicBezTo>
                  <a:cubicBezTo>
                    <a:pt x="16723" y="17112"/>
                    <a:pt x="16721" y="17110"/>
                    <a:pt x="16719" y="17109"/>
                  </a:cubicBezTo>
                  <a:cubicBezTo>
                    <a:pt x="16662" y="17072"/>
                    <a:pt x="16586" y="17047"/>
                    <a:pt x="16507" y="17032"/>
                  </a:cubicBezTo>
                  <a:cubicBezTo>
                    <a:pt x="16497" y="17031"/>
                    <a:pt x="16484" y="17027"/>
                    <a:pt x="16472" y="17024"/>
                  </a:cubicBezTo>
                  <a:cubicBezTo>
                    <a:pt x="16472" y="17024"/>
                    <a:pt x="16470" y="17025"/>
                    <a:pt x="16469" y="17024"/>
                  </a:cubicBezTo>
                  <a:cubicBezTo>
                    <a:pt x="16450" y="17022"/>
                    <a:pt x="16432" y="17014"/>
                    <a:pt x="16415" y="17014"/>
                  </a:cubicBezTo>
                  <a:close/>
                  <a:moveTo>
                    <a:pt x="17136" y="17045"/>
                  </a:moveTo>
                  <a:cubicBezTo>
                    <a:pt x="17125" y="17072"/>
                    <a:pt x="17117" y="17128"/>
                    <a:pt x="17111" y="17188"/>
                  </a:cubicBezTo>
                  <a:cubicBezTo>
                    <a:pt x="17099" y="17294"/>
                    <a:pt x="17094" y="17434"/>
                    <a:pt x="17092" y="17690"/>
                  </a:cubicBezTo>
                  <a:cubicBezTo>
                    <a:pt x="17088" y="18046"/>
                    <a:pt x="17065" y="18371"/>
                    <a:pt x="17038" y="18452"/>
                  </a:cubicBezTo>
                  <a:cubicBezTo>
                    <a:pt x="17001" y="18561"/>
                    <a:pt x="17001" y="18604"/>
                    <a:pt x="17038" y="18641"/>
                  </a:cubicBezTo>
                  <a:cubicBezTo>
                    <a:pt x="17072" y="18673"/>
                    <a:pt x="17078" y="18745"/>
                    <a:pt x="17057" y="18875"/>
                  </a:cubicBezTo>
                  <a:cubicBezTo>
                    <a:pt x="17040" y="18978"/>
                    <a:pt x="17025" y="19143"/>
                    <a:pt x="17022" y="19242"/>
                  </a:cubicBezTo>
                  <a:cubicBezTo>
                    <a:pt x="17019" y="19341"/>
                    <a:pt x="16997" y="19442"/>
                    <a:pt x="16978" y="19467"/>
                  </a:cubicBezTo>
                  <a:cubicBezTo>
                    <a:pt x="16958" y="19491"/>
                    <a:pt x="16937" y="19564"/>
                    <a:pt x="16927" y="19630"/>
                  </a:cubicBezTo>
                  <a:cubicBezTo>
                    <a:pt x="16917" y="19697"/>
                    <a:pt x="16873" y="19768"/>
                    <a:pt x="16829" y="19793"/>
                  </a:cubicBezTo>
                  <a:cubicBezTo>
                    <a:pt x="16771" y="19827"/>
                    <a:pt x="16750" y="19879"/>
                    <a:pt x="16750" y="19997"/>
                  </a:cubicBezTo>
                  <a:cubicBezTo>
                    <a:pt x="16750" y="20045"/>
                    <a:pt x="16747" y="20081"/>
                    <a:pt x="16741" y="20109"/>
                  </a:cubicBezTo>
                  <a:cubicBezTo>
                    <a:pt x="16734" y="20138"/>
                    <a:pt x="16725" y="20157"/>
                    <a:pt x="16712" y="20165"/>
                  </a:cubicBezTo>
                  <a:cubicBezTo>
                    <a:pt x="16700" y="20173"/>
                    <a:pt x="16684" y="20172"/>
                    <a:pt x="16665" y="20160"/>
                  </a:cubicBezTo>
                  <a:cubicBezTo>
                    <a:pt x="16647" y="20148"/>
                    <a:pt x="16626" y="20126"/>
                    <a:pt x="16602" y="20094"/>
                  </a:cubicBezTo>
                  <a:cubicBezTo>
                    <a:pt x="16524" y="19988"/>
                    <a:pt x="16470" y="19971"/>
                    <a:pt x="16393" y="20033"/>
                  </a:cubicBezTo>
                  <a:cubicBezTo>
                    <a:pt x="16353" y="20065"/>
                    <a:pt x="16317" y="20060"/>
                    <a:pt x="16298" y="20038"/>
                  </a:cubicBezTo>
                  <a:cubicBezTo>
                    <a:pt x="16280" y="20015"/>
                    <a:pt x="16278" y="19975"/>
                    <a:pt x="16311" y="19933"/>
                  </a:cubicBezTo>
                  <a:cubicBezTo>
                    <a:pt x="16356" y="19876"/>
                    <a:pt x="16355" y="19856"/>
                    <a:pt x="16305" y="19816"/>
                  </a:cubicBezTo>
                  <a:cubicBezTo>
                    <a:pt x="16292" y="19806"/>
                    <a:pt x="16283" y="19793"/>
                    <a:pt x="16276" y="19775"/>
                  </a:cubicBezTo>
                  <a:cubicBezTo>
                    <a:pt x="16269" y="19757"/>
                    <a:pt x="16266" y="19734"/>
                    <a:pt x="16264" y="19701"/>
                  </a:cubicBezTo>
                  <a:cubicBezTo>
                    <a:pt x="16260" y="19636"/>
                    <a:pt x="16263" y="19533"/>
                    <a:pt x="16276" y="19365"/>
                  </a:cubicBezTo>
                  <a:cubicBezTo>
                    <a:pt x="16313" y="18915"/>
                    <a:pt x="16313" y="18834"/>
                    <a:pt x="16279" y="18615"/>
                  </a:cubicBezTo>
                  <a:cubicBezTo>
                    <a:pt x="16262" y="18503"/>
                    <a:pt x="16277" y="18443"/>
                    <a:pt x="16324" y="18388"/>
                  </a:cubicBezTo>
                  <a:cubicBezTo>
                    <a:pt x="16344" y="18365"/>
                    <a:pt x="16357" y="18330"/>
                    <a:pt x="16368" y="18291"/>
                  </a:cubicBezTo>
                  <a:cubicBezTo>
                    <a:pt x="16371" y="18282"/>
                    <a:pt x="16372" y="18271"/>
                    <a:pt x="16374" y="18261"/>
                  </a:cubicBezTo>
                  <a:cubicBezTo>
                    <a:pt x="16375" y="18259"/>
                    <a:pt x="16374" y="18258"/>
                    <a:pt x="16374" y="18256"/>
                  </a:cubicBezTo>
                  <a:cubicBezTo>
                    <a:pt x="16378" y="18235"/>
                    <a:pt x="16382" y="18212"/>
                    <a:pt x="16384" y="18189"/>
                  </a:cubicBezTo>
                  <a:cubicBezTo>
                    <a:pt x="16384" y="18189"/>
                    <a:pt x="16384" y="18188"/>
                    <a:pt x="16384" y="18187"/>
                  </a:cubicBezTo>
                  <a:cubicBezTo>
                    <a:pt x="16388" y="18126"/>
                    <a:pt x="16385" y="18062"/>
                    <a:pt x="16371" y="18014"/>
                  </a:cubicBezTo>
                  <a:cubicBezTo>
                    <a:pt x="16360" y="17976"/>
                    <a:pt x="16345" y="17947"/>
                    <a:pt x="16324" y="17932"/>
                  </a:cubicBezTo>
                  <a:cubicBezTo>
                    <a:pt x="16265" y="17893"/>
                    <a:pt x="16263" y="17886"/>
                    <a:pt x="16324" y="17850"/>
                  </a:cubicBezTo>
                  <a:cubicBezTo>
                    <a:pt x="16336" y="17843"/>
                    <a:pt x="16347" y="17831"/>
                    <a:pt x="16355" y="17815"/>
                  </a:cubicBezTo>
                  <a:cubicBezTo>
                    <a:pt x="16365" y="17796"/>
                    <a:pt x="16369" y="17769"/>
                    <a:pt x="16374" y="17741"/>
                  </a:cubicBezTo>
                  <a:cubicBezTo>
                    <a:pt x="16374" y="17740"/>
                    <a:pt x="16374" y="17739"/>
                    <a:pt x="16374" y="17738"/>
                  </a:cubicBezTo>
                  <a:cubicBezTo>
                    <a:pt x="16382" y="17694"/>
                    <a:pt x="16386" y="17642"/>
                    <a:pt x="16384" y="17590"/>
                  </a:cubicBezTo>
                  <a:cubicBezTo>
                    <a:pt x="16377" y="17475"/>
                    <a:pt x="16346" y="17361"/>
                    <a:pt x="16295" y="17335"/>
                  </a:cubicBezTo>
                  <a:cubicBezTo>
                    <a:pt x="16278" y="17327"/>
                    <a:pt x="16263" y="17324"/>
                    <a:pt x="16248" y="17325"/>
                  </a:cubicBezTo>
                  <a:cubicBezTo>
                    <a:pt x="16232" y="17327"/>
                    <a:pt x="16217" y="17332"/>
                    <a:pt x="16204" y="17341"/>
                  </a:cubicBezTo>
                  <a:cubicBezTo>
                    <a:pt x="16196" y="17399"/>
                    <a:pt x="16189" y="17457"/>
                    <a:pt x="16185" y="17537"/>
                  </a:cubicBezTo>
                  <a:cubicBezTo>
                    <a:pt x="16179" y="17629"/>
                    <a:pt x="16172" y="17701"/>
                    <a:pt x="16166" y="17779"/>
                  </a:cubicBezTo>
                  <a:cubicBezTo>
                    <a:pt x="16166" y="17780"/>
                    <a:pt x="16165" y="17781"/>
                    <a:pt x="16166" y="17782"/>
                  </a:cubicBezTo>
                  <a:cubicBezTo>
                    <a:pt x="16174" y="17810"/>
                    <a:pt x="16172" y="17849"/>
                    <a:pt x="16156" y="17899"/>
                  </a:cubicBezTo>
                  <a:cubicBezTo>
                    <a:pt x="16156" y="17900"/>
                    <a:pt x="16156" y="17900"/>
                    <a:pt x="16156" y="17901"/>
                  </a:cubicBezTo>
                  <a:cubicBezTo>
                    <a:pt x="16148" y="17974"/>
                    <a:pt x="16141" y="18003"/>
                    <a:pt x="16134" y="18031"/>
                  </a:cubicBezTo>
                  <a:cubicBezTo>
                    <a:pt x="16134" y="18032"/>
                    <a:pt x="16134" y="18033"/>
                    <a:pt x="16134" y="18034"/>
                  </a:cubicBezTo>
                  <a:cubicBezTo>
                    <a:pt x="16134" y="18034"/>
                    <a:pt x="16134" y="18036"/>
                    <a:pt x="16134" y="18036"/>
                  </a:cubicBezTo>
                  <a:cubicBezTo>
                    <a:pt x="16104" y="18203"/>
                    <a:pt x="16081" y="18609"/>
                    <a:pt x="16074" y="18975"/>
                  </a:cubicBezTo>
                  <a:cubicBezTo>
                    <a:pt x="16070" y="19153"/>
                    <a:pt x="16070" y="19318"/>
                    <a:pt x="16074" y="19446"/>
                  </a:cubicBezTo>
                  <a:cubicBezTo>
                    <a:pt x="16074" y="19449"/>
                    <a:pt x="16074" y="19452"/>
                    <a:pt x="16074" y="19454"/>
                  </a:cubicBezTo>
                  <a:cubicBezTo>
                    <a:pt x="16075" y="19489"/>
                    <a:pt x="16078" y="19515"/>
                    <a:pt x="16080" y="19543"/>
                  </a:cubicBezTo>
                  <a:cubicBezTo>
                    <a:pt x="16081" y="19548"/>
                    <a:pt x="16080" y="19553"/>
                    <a:pt x="16080" y="19558"/>
                  </a:cubicBezTo>
                  <a:cubicBezTo>
                    <a:pt x="16081" y="19577"/>
                    <a:pt x="16085" y="19596"/>
                    <a:pt x="16087" y="19609"/>
                  </a:cubicBezTo>
                  <a:cubicBezTo>
                    <a:pt x="16092" y="19651"/>
                    <a:pt x="16098" y="19680"/>
                    <a:pt x="16106" y="19683"/>
                  </a:cubicBezTo>
                  <a:cubicBezTo>
                    <a:pt x="16133" y="19697"/>
                    <a:pt x="16108" y="19738"/>
                    <a:pt x="16042" y="19790"/>
                  </a:cubicBezTo>
                  <a:cubicBezTo>
                    <a:pt x="16027" y="19803"/>
                    <a:pt x="16019" y="19813"/>
                    <a:pt x="16008" y="19824"/>
                  </a:cubicBezTo>
                  <a:cubicBezTo>
                    <a:pt x="15997" y="19870"/>
                    <a:pt x="15979" y="19918"/>
                    <a:pt x="15954" y="19966"/>
                  </a:cubicBezTo>
                  <a:cubicBezTo>
                    <a:pt x="15951" y="19995"/>
                    <a:pt x="15946" y="20016"/>
                    <a:pt x="15947" y="20061"/>
                  </a:cubicBezTo>
                  <a:cubicBezTo>
                    <a:pt x="15951" y="20163"/>
                    <a:pt x="15942" y="20262"/>
                    <a:pt x="15929" y="20280"/>
                  </a:cubicBezTo>
                  <a:cubicBezTo>
                    <a:pt x="15915" y="20298"/>
                    <a:pt x="15806" y="20321"/>
                    <a:pt x="15685" y="20331"/>
                  </a:cubicBezTo>
                  <a:cubicBezTo>
                    <a:pt x="15564" y="20341"/>
                    <a:pt x="15403" y="20375"/>
                    <a:pt x="15328" y="20407"/>
                  </a:cubicBezTo>
                  <a:cubicBezTo>
                    <a:pt x="15296" y="20421"/>
                    <a:pt x="15262" y="20430"/>
                    <a:pt x="15202" y="20438"/>
                  </a:cubicBezTo>
                  <a:cubicBezTo>
                    <a:pt x="15129" y="20447"/>
                    <a:pt x="14937" y="20453"/>
                    <a:pt x="14740" y="20456"/>
                  </a:cubicBezTo>
                  <a:cubicBezTo>
                    <a:pt x="14445" y="20460"/>
                    <a:pt x="14015" y="20459"/>
                    <a:pt x="13235" y="20456"/>
                  </a:cubicBezTo>
                  <a:cubicBezTo>
                    <a:pt x="13114" y="20455"/>
                    <a:pt x="13052" y="20459"/>
                    <a:pt x="12938" y="20458"/>
                  </a:cubicBezTo>
                  <a:cubicBezTo>
                    <a:pt x="12286" y="20476"/>
                    <a:pt x="11598" y="20492"/>
                    <a:pt x="10789" y="20507"/>
                  </a:cubicBezTo>
                  <a:cubicBezTo>
                    <a:pt x="10785" y="20507"/>
                    <a:pt x="10786" y="20507"/>
                    <a:pt x="10783" y="20507"/>
                  </a:cubicBezTo>
                  <a:cubicBezTo>
                    <a:pt x="10505" y="20518"/>
                    <a:pt x="10131" y="20521"/>
                    <a:pt x="9771" y="20522"/>
                  </a:cubicBezTo>
                  <a:cubicBezTo>
                    <a:pt x="9733" y="20522"/>
                    <a:pt x="9698" y="20525"/>
                    <a:pt x="9660" y="20525"/>
                  </a:cubicBezTo>
                  <a:cubicBezTo>
                    <a:pt x="9011" y="20534"/>
                    <a:pt x="8386" y="20541"/>
                    <a:pt x="7704" y="20548"/>
                  </a:cubicBezTo>
                  <a:cubicBezTo>
                    <a:pt x="7702" y="20548"/>
                    <a:pt x="7699" y="20547"/>
                    <a:pt x="7698" y="20548"/>
                  </a:cubicBezTo>
                  <a:cubicBezTo>
                    <a:pt x="7343" y="20565"/>
                    <a:pt x="6972" y="20577"/>
                    <a:pt x="6522" y="20588"/>
                  </a:cubicBezTo>
                  <a:cubicBezTo>
                    <a:pt x="6119" y="20598"/>
                    <a:pt x="5748" y="20607"/>
                    <a:pt x="5362" y="20611"/>
                  </a:cubicBezTo>
                  <a:cubicBezTo>
                    <a:pt x="5353" y="20611"/>
                    <a:pt x="5345" y="20611"/>
                    <a:pt x="5336" y="20611"/>
                  </a:cubicBezTo>
                  <a:cubicBezTo>
                    <a:pt x="5334" y="20612"/>
                    <a:pt x="5333" y="20611"/>
                    <a:pt x="5330" y="20611"/>
                  </a:cubicBezTo>
                  <a:cubicBezTo>
                    <a:pt x="5216" y="20612"/>
                    <a:pt x="5118" y="20613"/>
                    <a:pt x="5011" y="20614"/>
                  </a:cubicBezTo>
                  <a:cubicBezTo>
                    <a:pt x="4725" y="20615"/>
                    <a:pt x="4436" y="20617"/>
                    <a:pt x="4227" y="20614"/>
                  </a:cubicBezTo>
                  <a:cubicBezTo>
                    <a:pt x="4181" y="20613"/>
                    <a:pt x="4148" y="20610"/>
                    <a:pt x="4107" y="20609"/>
                  </a:cubicBezTo>
                  <a:cubicBezTo>
                    <a:pt x="4026" y="20607"/>
                    <a:pt x="3941" y="20607"/>
                    <a:pt x="3882" y="20604"/>
                  </a:cubicBezTo>
                  <a:cubicBezTo>
                    <a:pt x="3881" y="20604"/>
                    <a:pt x="3880" y="20604"/>
                    <a:pt x="3879" y="20604"/>
                  </a:cubicBezTo>
                  <a:cubicBezTo>
                    <a:pt x="3781" y="20599"/>
                    <a:pt x="3709" y="20591"/>
                    <a:pt x="3683" y="20583"/>
                  </a:cubicBezTo>
                  <a:cubicBezTo>
                    <a:pt x="3665" y="20578"/>
                    <a:pt x="3625" y="20577"/>
                    <a:pt x="3598" y="20573"/>
                  </a:cubicBezTo>
                  <a:cubicBezTo>
                    <a:pt x="3597" y="20573"/>
                    <a:pt x="3595" y="20573"/>
                    <a:pt x="3595" y="20573"/>
                  </a:cubicBezTo>
                  <a:cubicBezTo>
                    <a:pt x="2679" y="20585"/>
                    <a:pt x="2238" y="20610"/>
                    <a:pt x="2087" y="20657"/>
                  </a:cubicBezTo>
                  <a:cubicBezTo>
                    <a:pt x="2116" y="20669"/>
                    <a:pt x="2129" y="20674"/>
                    <a:pt x="2169" y="20690"/>
                  </a:cubicBezTo>
                  <a:cubicBezTo>
                    <a:pt x="2225" y="20713"/>
                    <a:pt x="2284" y="20727"/>
                    <a:pt x="2371" y="20736"/>
                  </a:cubicBezTo>
                  <a:cubicBezTo>
                    <a:pt x="2459" y="20746"/>
                    <a:pt x="2571" y="20751"/>
                    <a:pt x="2735" y="20752"/>
                  </a:cubicBezTo>
                  <a:cubicBezTo>
                    <a:pt x="2967" y="20752"/>
                    <a:pt x="3393" y="20770"/>
                    <a:pt x="3683" y="20792"/>
                  </a:cubicBezTo>
                  <a:cubicBezTo>
                    <a:pt x="4224" y="20834"/>
                    <a:pt x="5031" y="20838"/>
                    <a:pt x="6136" y="20800"/>
                  </a:cubicBezTo>
                  <a:cubicBezTo>
                    <a:pt x="6481" y="20788"/>
                    <a:pt x="7711" y="20762"/>
                    <a:pt x="8870" y="20744"/>
                  </a:cubicBezTo>
                  <a:cubicBezTo>
                    <a:pt x="10029" y="20726"/>
                    <a:pt x="11069" y="20696"/>
                    <a:pt x="11181" y="20678"/>
                  </a:cubicBezTo>
                  <a:cubicBezTo>
                    <a:pt x="11303" y="20657"/>
                    <a:pt x="11979" y="20643"/>
                    <a:pt x="12881" y="20644"/>
                  </a:cubicBezTo>
                  <a:cubicBezTo>
                    <a:pt x="13722" y="20646"/>
                    <a:pt x="14468" y="20632"/>
                    <a:pt x="14582" y="20614"/>
                  </a:cubicBezTo>
                  <a:cubicBezTo>
                    <a:pt x="14693" y="20596"/>
                    <a:pt x="14969" y="20566"/>
                    <a:pt x="15192" y="20548"/>
                  </a:cubicBezTo>
                  <a:cubicBezTo>
                    <a:pt x="15415" y="20529"/>
                    <a:pt x="15677" y="20507"/>
                    <a:pt x="15774" y="20497"/>
                  </a:cubicBezTo>
                  <a:cubicBezTo>
                    <a:pt x="15881" y="20485"/>
                    <a:pt x="15964" y="20490"/>
                    <a:pt x="15992" y="20512"/>
                  </a:cubicBezTo>
                  <a:cubicBezTo>
                    <a:pt x="16020" y="20534"/>
                    <a:pt x="16118" y="20547"/>
                    <a:pt x="16210" y="20548"/>
                  </a:cubicBezTo>
                  <a:cubicBezTo>
                    <a:pt x="16301" y="20549"/>
                    <a:pt x="16387" y="20539"/>
                    <a:pt x="16387" y="20517"/>
                  </a:cubicBezTo>
                  <a:cubicBezTo>
                    <a:pt x="16387" y="20499"/>
                    <a:pt x="16350" y="20457"/>
                    <a:pt x="16308" y="20423"/>
                  </a:cubicBezTo>
                  <a:cubicBezTo>
                    <a:pt x="16249" y="20375"/>
                    <a:pt x="16239" y="20334"/>
                    <a:pt x="16260" y="20249"/>
                  </a:cubicBezTo>
                  <a:cubicBezTo>
                    <a:pt x="16277" y="20185"/>
                    <a:pt x="16314" y="20142"/>
                    <a:pt x="16349" y="20142"/>
                  </a:cubicBezTo>
                  <a:cubicBezTo>
                    <a:pt x="16381" y="20142"/>
                    <a:pt x="16403" y="20161"/>
                    <a:pt x="16396" y="20186"/>
                  </a:cubicBezTo>
                  <a:cubicBezTo>
                    <a:pt x="16390" y="20210"/>
                    <a:pt x="16409" y="20256"/>
                    <a:pt x="16441" y="20285"/>
                  </a:cubicBezTo>
                  <a:cubicBezTo>
                    <a:pt x="16472" y="20314"/>
                    <a:pt x="16508" y="20399"/>
                    <a:pt x="16523" y="20476"/>
                  </a:cubicBezTo>
                  <a:cubicBezTo>
                    <a:pt x="16535" y="20543"/>
                    <a:pt x="16541" y="20581"/>
                    <a:pt x="16529" y="20604"/>
                  </a:cubicBezTo>
                  <a:cubicBezTo>
                    <a:pt x="16517" y="20626"/>
                    <a:pt x="16486" y="20636"/>
                    <a:pt x="16428" y="20652"/>
                  </a:cubicBezTo>
                  <a:cubicBezTo>
                    <a:pt x="16325" y="20681"/>
                    <a:pt x="16305" y="20704"/>
                    <a:pt x="16305" y="20795"/>
                  </a:cubicBezTo>
                  <a:cubicBezTo>
                    <a:pt x="16305" y="20855"/>
                    <a:pt x="16316" y="20929"/>
                    <a:pt x="16330" y="20958"/>
                  </a:cubicBezTo>
                  <a:cubicBezTo>
                    <a:pt x="16332" y="20962"/>
                    <a:pt x="16342" y="20962"/>
                    <a:pt x="16346" y="20966"/>
                  </a:cubicBezTo>
                  <a:cubicBezTo>
                    <a:pt x="16390" y="20938"/>
                    <a:pt x="16434" y="20920"/>
                    <a:pt x="16475" y="20920"/>
                  </a:cubicBezTo>
                  <a:cubicBezTo>
                    <a:pt x="16579" y="20920"/>
                    <a:pt x="16665" y="20850"/>
                    <a:pt x="16665" y="20767"/>
                  </a:cubicBezTo>
                  <a:cubicBezTo>
                    <a:pt x="16665" y="20683"/>
                    <a:pt x="16717" y="20539"/>
                    <a:pt x="16782" y="20443"/>
                  </a:cubicBezTo>
                  <a:cubicBezTo>
                    <a:pt x="17101" y="19974"/>
                    <a:pt x="17288" y="19062"/>
                    <a:pt x="17272" y="18065"/>
                  </a:cubicBezTo>
                  <a:cubicBezTo>
                    <a:pt x="17262" y="17433"/>
                    <a:pt x="17219" y="17119"/>
                    <a:pt x="17136" y="17045"/>
                  </a:cubicBezTo>
                  <a:close/>
                  <a:moveTo>
                    <a:pt x="14955" y="17547"/>
                  </a:moveTo>
                  <a:cubicBezTo>
                    <a:pt x="14741" y="17550"/>
                    <a:pt x="14468" y="17557"/>
                    <a:pt x="14130" y="17567"/>
                  </a:cubicBezTo>
                  <a:cubicBezTo>
                    <a:pt x="13989" y="17572"/>
                    <a:pt x="13537" y="17574"/>
                    <a:pt x="13308" y="17578"/>
                  </a:cubicBezTo>
                  <a:cubicBezTo>
                    <a:pt x="13306" y="17578"/>
                    <a:pt x="13304" y="17578"/>
                    <a:pt x="13302" y="17578"/>
                  </a:cubicBezTo>
                  <a:cubicBezTo>
                    <a:pt x="13155" y="17596"/>
                    <a:pt x="12715" y="17608"/>
                    <a:pt x="12316" y="17603"/>
                  </a:cubicBezTo>
                  <a:cubicBezTo>
                    <a:pt x="12157" y="17601"/>
                    <a:pt x="11823" y="17604"/>
                    <a:pt x="11614" y="17603"/>
                  </a:cubicBezTo>
                  <a:cubicBezTo>
                    <a:pt x="11561" y="17603"/>
                    <a:pt x="11495" y="17603"/>
                    <a:pt x="11440" y="17603"/>
                  </a:cubicBezTo>
                  <a:cubicBezTo>
                    <a:pt x="11427" y="17603"/>
                    <a:pt x="11409" y="17603"/>
                    <a:pt x="11396" y="17603"/>
                  </a:cubicBezTo>
                  <a:cubicBezTo>
                    <a:pt x="10103" y="17615"/>
                    <a:pt x="8627" y="17626"/>
                    <a:pt x="7116" y="17629"/>
                  </a:cubicBezTo>
                  <a:cubicBezTo>
                    <a:pt x="3698" y="17635"/>
                    <a:pt x="1831" y="17674"/>
                    <a:pt x="1831" y="17738"/>
                  </a:cubicBezTo>
                  <a:cubicBezTo>
                    <a:pt x="1831" y="17882"/>
                    <a:pt x="14996" y="17776"/>
                    <a:pt x="15489" y="17629"/>
                  </a:cubicBezTo>
                  <a:cubicBezTo>
                    <a:pt x="15652" y="17580"/>
                    <a:pt x="15632" y="17553"/>
                    <a:pt x="15341" y="17547"/>
                  </a:cubicBezTo>
                  <a:cubicBezTo>
                    <a:pt x="15243" y="17545"/>
                    <a:pt x="15115" y="17545"/>
                    <a:pt x="14955" y="17547"/>
                  </a:cubicBezTo>
                  <a:close/>
                  <a:moveTo>
                    <a:pt x="15660" y="18121"/>
                  </a:moveTo>
                  <a:cubicBezTo>
                    <a:pt x="15319" y="18135"/>
                    <a:pt x="14722" y="18150"/>
                    <a:pt x="14032" y="18164"/>
                  </a:cubicBezTo>
                  <a:cubicBezTo>
                    <a:pt x="14030" y="18164"/>
                    <a:pt x="14031" y="18164"/>
                    <a:pt x="14029" y="18164"/>
                  </a:cubicBezTo>
                  <a:cubicBezTo>
                    <a:pt x="13696" y="18176"/>
                    <a:pt x="12976" y="18183"/>
                    <a:pt x="12173" y="18192"/>
                  </a:cubicBezTo>
                  <a:cubicBezTo>
                    <a:pt x="11934" y="18195"/>
                    <a:pt x="11591" y="18197"/>
                    <a:pt x="11339" y="18200"/>
                  </a:cubicBezTo>
                  <a:cubicBezTo>
                    <a:pt x="10995" y="18202"/>
                    <a:pt x="10740" y="18208"/>
                    <a:pt x="10368" y="18210"/>
                  </a:cubicBezTo>
                  <a:cubicBezTo>
                    <a:pt x="9386" y="18220"/>
                    <a:pt x="8476" y="18232"/>
                    <a:pt x="7299" y="18238"/>
                  </a:cubicBezTo>
                  <a:cubicBezTo>
                    <a:pt x="4326" y="18253"/>
                    <a:pt x="1954" y="18304"/>
                    <a:pt x="1954" y="18353"/>
                  </a:cubicBezTo>
                  <a:cubicBezTo>
                    <a:pt x="1954" y="18403"/>
                    <a:pt x="4972" y="18425"/>
                    <a:pt x="8968" y="18404"/>
                  </a:cubicBezTo>
                  <a:cubicBezTo>
                    <a:pt x="11431" y="18390"/>
                    <a:pt x="12836" y="18387"/>
                    <a:pt x="13874" y="18391"/>
                  </a:cubicBezTo>
                  <a:cubicBezTo>
                    <a:pt x="14174" y="18380"/>
                    <a:pt x="14369" y="18369"/>
                    <a:pt x="14696" y="18360"/>
                  </a:cubicBezTo>
                  <a:cubicBezTo>
                    <a:pt x="15360" y="18343"/>
                    <a:pt x="15920" y="18320"/>
                    <a:pt x="15941" y="18309"/>
                  </a:cubicBezTo>
                  <a:cubicBezTo>
                    <a:pt x="15957" y="18301"/>
                    <a:pt x="15970" y="18289"/>
                    <a:pt x="15976" y="18274"/>
                  </a:cubicBezTo>
                  <a:cubicBezTo>
                    <a:pt x="15982" y="18259"/>
                    <a:pt x="15982" y="18240"/>
                    <a:pt x="15979" y="18223"/>
                  </a:cubicBezTo>
                  <a:cubicBezTo>
                    <a:pt x="15976" y="18205"/>
                    <a:pt x="15968" y="18187"/>
                    <a:pt x="15957" y="18172"/>
                  </a:cubicBezTo>
                  <a:cubicBezTo>
                    <a:pt x="15957" y="18171"/>
                    <a:pt x="15954" y="18172"/>
                    <a:pt x="15954" y="18172"/>
                  </a:cubicBezTo>
                  <a:cubicBezTo>
                    <a:pt x="15942" y="18156"/>
                    <a:pt x="15929" y="18142"/>
                    <a:pt x="15910" y="18133"/>
                  </a:cubicBezTo>
                  <a:cubicBezTo>
                    <a:pt x="15894" y="18127"/>
                    <a:pt x="15791" y="18123"/>
                    <a:pt x="15660" y="18121"/>
                  </a:cubicBezTo>
                  <a:close/>
                  <a:moveTo>
                    <a:pt x="14889" y="18753"/>
                  </a:moveTo>
                  <a:cubicBezTo>
                    <a:pt x="14617" y="18762"/>
                    <a:pt x="14309" y="18771"/>
                    <a:pt x="13883" y="18781"/>
                  </a:cubicBezTo>
                  <a:cubicBezTo>
                    <a:pt x="13833" y="18782"/>
                    <a:pt x="13688" y="18782"/>
                    <a:pt x="13631" y="18783"/>
                  </a:cubicBezTo>
                  <a:cubicBezTo>
                    <a:pt x="13624" y="18784"/>
                    <a:pt x="13597" y="18783"/>
                    <a:pt x="13589" y="18783"/>
                  </a:cubicBezTo>
                  <a:cubicBezTo>
                    <a:pt x="13450" y="18791"/>
                    <a:pt x="13172" y="18798"/>
                    <a:pt x="12796" y="18804"/>
                  </a:cubicBezTo>
                  <a:cubicBezTo>
                    <a:pt x="12794" y="18804"/>
                    <a:pt x="12795" y="18804"/>
                    <a:pt x="12793" y="18804"/>
                  </a:cubicBezTo>
                  <a:cubicBezTo>
                    <a:pt x="12398" y="18810"/>
                    <a:pt x="11926" y="18815"/>
                    <a:pt x="11443" y="18817"/>
                  </a:cubicBezTo>
                  <a:cubicBezTo>
                    <a:pt x="11263" y="18817"/>
                    <a:pt x="11201" y="18821"/>
                    <a:pt x="11023" y="18822"/>
                  </a:cubicBezTo>
                  <a:cubicBezTo>
                    <a:pt x="11011" y="18822"/>
                    <a:pt x="11006" y="18822"/>
                    <a:pt x="10994" y="18822"/>
                  </a:cubicBezTo>
                  <a:cubicBezTo>
                    <a:pt x="10956" y="18822"/>
                    <a:pt x="10943" y="18821"/>
                    <a:pt x="10906" y="18822"/>
                  </a:cubicBezTo>
                  <a:cubicBezTo>
                    <a:pt x="10207" y="18826"/>
                    <a:pt x="9436" y="18831"/>
                    <a:pt x="9234" y="18837"/>
                  </a:cubicBezTo>
                  <a:cubicBezTo>
                    <a:pt x="8966" y="18845"/>
                    <a:pt x="8421" y="18854"/>
                    <a:pt x="8020" y="18860"/>
                  </a:cubicBezTo>
                  <a:cubicBezTo>
                    <a:pt x="7619" y="18865"/>
                    <a:pt x="7052" y="18880"/>
                    <a:pt x="6762" y="18893"/>
                  </a:cubicBezTo>
                  <a:cubicBezTo>
                    <a:pt x="6058" y="18924"/>
                    <a:pt x="5162" y="18921"/>
                    <a:pt x="4616" y="18885"/>
                  </a:cubicBezTo>
                  <a:cubicBezTo>
                    <a:pt x="4559" y="18882"/>
                    <a:pt x="4543" y="18881"/>
                    <a:pt x="4489" y="18878"/>
                  </a:cubicBezTo>
                  <a:cubicBezTo>
                    <a:pt x="3176" y="18898"/>
                    <a:pt x="2153" y="18921"/>
                    <a:pt x="2119" y="18949"/>
                  </a:cubicBezTo>
                  <a:cubicBezTo>
                    <a:pt x="2064" y="18993"/>
                    <a:pt x="2379" y="19026"/>
                    <a:pt x="2820" y="19021"/>
                  </a:cubicBezTo>
                  <a:cubicBezTo>
                    <a:pt x="2844" y="19020"/>
                    <a:pt x="3064" y="19018"/>
                    <a:pt x="3095" y="19018"/>
                  </a:cubicBezTo>
                  <a:cubicBezTo>
                    <a:pt x="3104" y="19014"/>
                    <a:pt x="3120" y="19014"/>
                    <a:pt x="3127" y="19010"/>
                  </a:cubicBezTo>
                  <a:cubicBezTo>
                    <a:pt x="3201" y="18968"/>
                    <a:pt x="3255" y="18964"/>
                    <a:pt x="3392" y="18990"/>
                  </a:cubicBezTo>
                  <a:cubicBezTo>
                    <a:pt x="3453" y="19001"/>
                    <a:pt x="3568" y="19007"/>
                    <a:pt x="3674" y="19015"/>
                  </a:cubicBezTo>
                  <a:cubicBezTo>
                    <a:pt x="5533" y="19001"/>
                    <a:pt x="12354" y="18969"/>
                    <a:pt x="14380" y="18967"/>
                  </a:cubicBezTo>
                  <a:cubicBezTo>
                    <a:pt x="14421" y="18967"/>
                    <a:pt x="14435" y="18967"/>
                    <a:pt x="14475" y="18967"/>
                  </a:cubicBezTo>
                  <a:cubicBezTo>
                    <a:pt x="14487" y="18967"/>
                    <a:pt x="14510" y="18967"/>
                    <a:pt x="14522" y="18967"/>
                  </a:cubicBezTo>
                  <a:cubicBezTo>
                    <a:pt x="14734" y="18964"/>
                    <a:pt x="15130" y="18958"/>
                    <a:pt x="15404" y="18954"/>
                  </a:cubicBezTo>
                  <a:cubicBezTo>
                    <a:pt x="15813" y="18949"/>
                    <a:pt x="15909" y="18940"/>
                    <a:pt x="15929" y="18898"/>
                  </a:cubicBezTo>
                  <a:cubicBezTo>
                    <a:pt x="15939" y="18877"/>
                    <a:pt x="15937" y="18858"/>
                    <a:pt x="15929" y="18842"/>
                  </a:cubicBezTo>
                  <a:cubicBezTo>
                    <a:pt x="15928" y="18842"/>
                    <a:pt x="15929" y="18840"/>
                    <a:pt x="15929" y="18840"/>
                  </a:cubicBezTo>
                  <a:cubicBezTo>
                    <a:pt x="15902" y="18797"/>
                    <a:pt x="15784" y="18775"/>
                    <a:pt x="15549" y="18763"/>
                  </a:cubicBezTo>
                  <a:cubicBezTo>
                    <a:pt x="15548" y="18763"/>
                    <a:pt x="15547" y="18763"/>
                    <a:pt x="15546" y="18763"/>
                  </a:cubicBezTo>
                  <a:cubicBezTo>
                    <a:pt x="15523" y="18762"/>
                    <a:pt x="15508" y="18761"/>
                    <a:pt x="15483" y="18760"/>
                  </a:cubicBezTo>
                  <a:cubicBezTo>
                    <a:pt x="15468" y="18760"/>
                    <a:pt x="15458" y="18758"/>
                    <a:pt x="15442" y="18758"/>
                  </a:cubicBezTo>
                  <a:cubicBezTo>
                    <a:pt x="15439" y="18758"/>
                    <a:pt x="15438" y="18758"/>
                    <a:pt x="15435" y="18758"/>
                  </a:cubicBezTo>
                  <a:cubicBezTo>
                    <a:pt x="15292" y="18754"/>
                    <a:pt x="15113" y="18753"/>
                    <a:pt x="14889" y="18753"/>
                  </a:cubicBezTo>
                  <a:close/>
                  <a:moveTo>
                    <a:pt x="2185" y="19352"/>
                  </a:moveTo>
                  <a:cubicBezTo>
                    <a:pt x="2155" y="19343"/>
                    <a:pt x="2130" y="19344"/>
                    <a:pt x="2112" y="19354"/>
                  </a:cubicBezTo>
                  <a:cubicBezTo>
                    <a:pt x="2094" y="19365"/>
                    <a:pt x="2083" y="19384"/>
                    <a:pt x="2081" y="19411"/>
                  </a:cubicBezTo>
                  <a:cubicBezTo>
                    <a:pt x="2080" y="19416"/>
                    <a:pt x="2086" y="19425"/>
                    <a:pt x="2087" y="19431"/>
                  </a:cubicBezTo>
                  <a:cubicBezTo>
                    <a:pt x="2097" y="19478"/>
                    <a:pt x="2140" y="19518"/>
                    <a:pt x="2201" y="19518"/>
                  </a:cubicBezTo>
                  <a:cubicBezTo>
                    <a:pt x="2257" y="19518"/>
                    <a:pt x="2296" y="19483"/>
                    <a:pt x="2311" y="19441"/>
                  </a:cubicBezTo>
                  <a:cubicBezTo>
                    <a:pt x="2302" y="19431"/>
                    <a:pt x="2303" y="19428"/>
                    <a:pt x="2286" y="19413"/>
                  </a:cubicBezTo>
                  <a:cubicBezTo>
                    <a:pt x="2249" y="19381"/>
                    <a:pt x="2215" y="19361"/>
                    <a:pt x="2185" y="19352"/>
                  </a:cubicBezTo>
                  <a:close/>
                  <a:moveTo>
                    <a:pt x="14648" y="19380"/>
                  </a:moveTo>
                  <a:cubicBezTo>
                    <a:pt x="14175" y="19382"/>
                    <a:pt x="13715" y="19394"/>
                    <a:pt x="13681" y="19416"/>
                  </a:cubicBezTo>
                  <a:cubicBezTo>
                    <a:pt x="13649" y="19436"/>
                    <a:pt x="13277" y="19438"/>
                    <a:pt x="12670" y="19423"/>
                  </a:cubicBezTo>
                  <a:cubicBezTo>
                    <a:pt x="12379" y="19416"/>
                    <a:pt x="11697" y="19414"/>
                    <a:pt x="11168" y="19411"/>
                  </a:cubicBezTo>
                  <a:cubicBezTo>
                    <a:pt x="11156" y="19410"/>
                    <a:pt x="11146" y="19411"/>
                    <a:pt x="11133" y="19411"/>
                  </a:cubicBezTo>
                  <a:cubicBezTo>
                    <a:pt x="11132" y="19411"/>
                    <a:pt x="11132" y="19411"/>
                    <a:pt x="11130" y="19411"/>
                  </a:cubicBezTo>
                  <a:cubicBezTo>
                    <a:pt x="10986" y="19412"/>
                    <a:pt x="10903" y="19414"/>
                    <a:pt x="10732" y="19416"/>
                  </a:cubicBezTo>
                  <a:cubicBezTo>
                    <a:pt x="7842" y="19443"/>
                    <a:pt x="5615" y="19496"/>
                    <a:pt x="5785" y="19533"/>
                  </a:cubicBezTo>
                  <a:cubicBezTo>
                    <a:pt x="5955" y="19569"/>
                    <a:pt x="8314" y="19593"/>
                    <a:pt x="11023" y="19584"/>
                  </a:cubicBezTo>
                  <a:cubicBezTo>
                    <a:pt x="13101" y="19577"/>
                    <a:pt x="14875" y="19585"/>
                    <a:pt x="15609" y="19602"/>
                  </a:cubicBezTo>
                  <a:cubicBezTo>
                    <a:pt x="15729" y="19595"/>
                    <a:pt x="15816" y="19589"/>
                    <a:pt x="15831" y="19581"/>
                  </a:cubicBezTo>
                  <a:cubicBezTo>
                    <a:pt x="15847" y="19573"/>
                    <a:pt x="15859" y="19537"/>
                    <a:pt x="15859" y="19502"/>
                  </a:cubicBezTo>
                  <a:cubicBezTo>
                    <a:pt x="15859" y="19458"/>
                    <a:pt x="15815" y="19431"/>
                    <a:pt x="15707" y="19408"/>
                  </a:cubicBezTo>
                  <a:cubicBezTo>
                    <a:pt x="15610" y="19387"/>
                    <a:pt x="15122" y="19378"/>
                    <a:pt x="14648" y="19380"/>
                  </a:cubicBezTo>
                  <a:close/>
                  <a:moveTo>
                    <a:pt x="3671" y="19951"/>
                  </a:moveTo>
                  <a:cubicBezTo>
                    <a:pt x="2853" y="19956"/>
                    <a:pt x="2242" y="19965"/>
                    <a:pt x="2169" y="19982"/>
                  </a:cubicBezTo>
                  <a:cubicBezTo>
                    <a:pt x="2050" y="20008"/>
                    <a:pt x="1954" y="20077"/>
                    <a:pt x="1954" y="20135"/>
                  </a:cubicBezTo>
                  <a:cubicBezTo>
                    <a:pt x="1954" y="20192"/>
                    <a:pt x="2050" y="20209"/>
                    <a:pt x="2166" y="20173"/>
                  </a:cubicBezTo>
                  <a:cubicBezTo>
                    <a:pt x="2177" y="20169"/>
                    <a:pt x="2283" y="20168"/>
                    <a:pt x="2349" y="20165"/>
                  </a:cubicBezTo>
                  <a:cubicBezTo>
                    <a:pt x="2350" y="20165"/>
                    <a:pt x="2351" y="20165"/>
                    <a:pt x="2352" y="20165"/>
                  </a:cubicBezTo>
                  <a:cubicBezTo>
                    <a:pt x="2408" y="20156"/>
                    <a:pt x="2479" y="20148"/>
                    <a:pt x="2561" y="20150"/>
                  </a:cubicBezTo>
                  <a:cubicBezTo>
                    <a:pt x="2688" y="20153"/>
                    <a:pt x="2819" y="20141"/>
                    <a:pt x="2852" y="20124"/>
                  </a:cubicBezTo>
                  <a:cubicBezTo>
                    <a:pt x="2892" y="20104"/>
                    <a:pt x="2931" y="20110"/>
                    <a:pt x="2972" y="20140"/>
                  </a:cubicBezTo>
                  <a:cubicBezTo>
                    <a:pt x="2976" y="20142"/>
                    <a:pt x="2990" y="20145"/>
                    <a:pt x="2997" y="20147"/>
                  </a:cubicBezTo>
                  <a:cubicBezTo>
                    <a:pt x="4879" y="20114"/>
                    <a:pt x="9485" y="20099"/>
                    <a:pt x="10112" y="20137"/>
                  </a:cubicBezTo>
                  <a:cubicBezTo>
                    <a:pt x="10787" y="20178"/>
                    <a:pt x="13477" y="20106"/>
                    <a:pt x="13406" y="20048"/>
                  </a:cubicBezTo>
                  <a:cubicBezTo>
                    <a:pt x="13353" y="20005"/>
                    <a:pt x="10135" y="19964"/>
                    <a:pt x="7160" y="19951"/>
                  </a:cubicBezTo>
                  <a:cubicBezTo>
                    <a:pt x="7147" y="19951"/>
                    <a:pt x="7138" y="19951"/>
                    <a:pt x="7125" y="19951"/>
                  </a:cubicBezTo>
                  <a:cubicBezTo>
                    <a:pt x="7077" y="19951"/>
                    <a:pt x="7012" y="19951"/>
                    <a:pt x="6964" y="19951"/>
                  </a:cubicBezTo>
                  <a:cubicBezTo>
                    <a:pt x="6955" y="19951"/>
                    <a:pt x="6954" y="19951"/>
                    <a:pt x="6945" y="19951"/>
                  </a:cubicBezTo>
                  <a:cubicBezTo>
                    <a:pt x="6120" y="19953"/>
                    <a:pt x="5430" y="19959"/>
                    <a:pt x="5245" y="19966"/>
                  </a:cubicBezTo>
                  <a:cubicBezTo>
                    <a:pt x="5046" y="19974"/>
                    <a:pt x="4825" y="19976"/>
                    <a:pt x="4568" y="19974"/>
                  </a:cubicBezTo>
                  <a:cubicBezTo>
                    <a:pt x="4320" y="19972"/>
                    <a:pt x="4015" y="19963"/>
                    <a:pt x="3677" y="19951"/>
                  </a:cubicBezTo>
                  <a:cubicBezTo>
                    <a:pt x="3674" y="19951"/>
                    <a:pt x="3673" y="19951"/>
                    <a:pt x="3671" y="19951"/>
                  </a:cubicBezTo>
                  <a:close/>
                  <a:moveTo>
                    <a:pt x="15900" y="20706"/>
                  </a:moveTo>
                  <a:cubicBezTo>
                    <a:pt x="15778" y="20711"/>
                    <a:pt x="15622" y="20730"/>
                    <a:pt x="15556" y="20746"/>
                  </a:cubicBezTo>
                  <a:cubicBezTo>
                    <a:pt x="15402" y="20783"/>
                    <a:pt x="13483" y="20841"/>
                    <a:pt x="12679" y="20833"/>
                  </a:cubicBezTo>
                  <a:cubicBezTo>
                    <a:pt x="12345" y="20830"/>
                    <a:pt x="12035" y="20836"/>
                    <a:pt x="11990" y="20848"/>
                  </a:cubicBezTo>
                  <a:cubicBezTo>
                    <a:pt x="11945" y="20860"/>
                    <a:pt x="11525" y="20880"/>
                    <a:pt x="11058" y="20892"/>
                  </a:cubicBezTo>
                  <a:cubicBezTo>
                    <a:pt x="8713" y="20949"/>
                    <a:pt x="7658" y="20979"/>
                    <a:pt x="7290" y="21004"/>
                  </a:cubicBezTo>
                  <a:cubicBezTo>
                    <a:pt x="7155" y="21013"/>
                    <a:pt x="6769" y="21018"/>
                    <a:pt x="6329" y="21019"/>
                  </a:cubicBezTo>
                  <a:cubicBezTo>
                    <a:pt x="6142" y="21020"/>
                    <a:pt x="6019" y="21020"/>
                    <a:pt x="5814" y="21019"/>
                  </a:cubicBezTo>
                  <a:cubicBezTo>
                    <a:pt x="5796" y="21019"/>
                    <a:pt x="5781" y="21019"/>
                    <a:pt x="5763" y="21019"/>
                  </a:cubicBezTo>
                  <a:cubicBezTo>
                    <a:pt x="5329" y="21018"/>
                    <a:pt x="4896" y="21015"/>
                    <a:pt x="4549" y="21009"/>
                  </a:cubicBezTo>
                  <a:cubicBezTo>
                    <a:pt x="4253" y="21004"/>
                    <a:pt x="4030" y="20999"/>
                    <a:pt x="3949" y="20991"/>
                  </a:cubicBezTo>
                  <a:cubicBezTo>
                    <a:pt x="3848" y="20982"/>
                    <a:pt x="3432" y="20966"/>
                    <a:pt x="3023" y="20958"/>
                  </a:cubicBezTo>
                  <a:cubicBezTo>
                    <a:pt x="2614" y="20950"/>
                    <a:pt x="2258" y="20929"/>
                    <a:pt x="2232" y="20912"/>
                  </a:cubicBezTo>
                  <a:cubicBezTo>
                    <a:pt x="2207" y="20895"/>
                    <a:pt x="2045" y="20871"/>
                    <a:pt x="1872" y="20859"/>
                  </a:cubicBezTo>
                  <a:cubicBezTo>
                    <a:pt x="1729" y="20848"/>
                    <a:pt x="1652" y="20844"/>
                    <a:pt x="1610" y="20848"/>
                  </a:cubicBezTo>
                  <a:cubicBezTo>
                    <a:pt x="1606" y="20867"/>
                    <a:pt x="1631" y="20896"/>
                    <a:pt x="1689" y="20943"/>
                  </a:cubicBezTo>
                  <a:cubicBezTo>
                    <a:pt x="1801" y="21034"/>
                    <a:pt x="2623" y="21076"/>
                    <a:pt x="4710" y="21098"/>
                  </a:cubicBezTo>
                  <a:cubicBezTo>
                    <a:pt x="6539" y="21118"/>
                    <a:pt x="7360" y="21135"/>
                    <a:pt x="7679" y="21185"/>
                  </a:cubicBezTo>
                  <a:cubicBezTo>
                    <a:pt x="7679" y="21185"/>
                    <a:pt x="7684" y="21185"/>
                    <a:pt x="7685" y="21185"/>
                  </a:cubicBezTo>
                  <a:cubicBezTo>
                    <a:pt x="7739" y="21175"/>
                    <a:pt x="7910" y="21162"/>
                    <a:pt x="8187" y="21147"/>
                  </a:cubicBezTo>
                  <a:cubicBezTo>
                    <a:pt x="8428" y="21133"/>
                    <a:pt x="8749" y="21120"/>
                    <a:pt x="9085" y="21106"/>
                  </a:cubicBezTo>
                  <a:cubicBezTo>
                    <a:pt x="9093" y="21106"/>
                    <a:pt x="9100" y="21104"/>
                    <a:pt x="9107" y="21103"/>
                  </a:cubicBezTo>
                  <a:cubicBezTo>
                    <a:pt x="9880" y="21071"/>
                    <a:pt x="10790" y="21041"/>
                    <a:pt x="11402" y="21032"/>
                  </a:cubicBezTo>
                  <a:cubicBezTo>
                    <a:pt x="15008" y="20978"/>
                    <a:pt x="15997" y="20973"/>
                    <a:pt x="16036" y="21004"/>
                  </a:cubicBezTo>
                  <a:cubicBezTo>
                    <a:pt x="16054" y="21018"/>
                    <a:pt x="16075" y="21029"/>
                    <a:pt x="16096" y="21034"/>
                  </a:cubicBezTo>
                  <a:cubicBezTo>
                    <a:pt x="16117" y="21040"/>
                    <a:pt x="16137" y="21042"/>
                    <a:pt x="16156" y="21040"/>
                  </a:cubicBezTo>
                  <a:cubicBezTo>
                    <a:pt x="16162" y="21039"/>
                    <a:pt x="16166" y="21034"/>
                    <a:pt x="16172" y="21032"/>
                  </a:cubicBezTo>
                  <a:cubicBezTo>
                    <a:pt x="16184" y="21028"/>
                    <a:pt x="16199" y="21026"/>
                    <a:pt x="16207" y="21019"/>
                  </a:cubicBezTo>
                  <a:cubicBezTo>
                    <a:pt x="16219" y="21009"/>
                    <a:pt x="16226" y="20996"/>
                    <a:pt x="16226" y="20978"/>
                  </a:cubicBezTo>
                  <a:cubicBezTo>
                    <a:pt x="16226" y="20961"/>
                    <a:pt x="16219" y="20944"/>
                    <a:pt x="16210" y="20930"/>
                  </a:cubicBezTo>
                  <a:cubicBezTo>
                    <a:pt x="16201" y="20916"/>
                    <a:pt x="16189" y="20906"/>
                    <a:pt x="16175" y="20902"/>
                  </a:cubicBezTo>
                  <a:cubicBezTo>
                    <a:pt x="16148" y="20895"/>
                    <a:pt x="16125" y="20845"/>
                    <a:pt x="16125" y="20792"/>
                  </a:cubicBezTo>
                  <a:cubicBezTo>
                    <a:pt x="16124" y="20745"/>
                    <a:pt x="16124" y="20722"/>
                    <a:pt x="16096" y="20711"/>
                  </a:cubicBezTo>
                  <a:cubicBezTo>
                    <a:pt x="16068" y="20700"/>
                    <a:pt x="16011" y="20700"/>
                    <a:pt x="15900" y="20706"/>
                  </a:cubicBezTo>
                  <a:close/>
                  <a:moveTo>
                    <a:pt x="16181" y="21147"/>
                  </a:moveTo>
                  <a:cubicBezTo>
                    <a:pt x="16172" y="21148"/>
                    <a:pt x="16164" y="21150"/>
                    <a:pt x="16153" y="21152"/>
                  </a:cubicBezTo>
                  <a:cubicBezTo>
                    <a:pt x="16092" y="21164"/>
                    <a:pt x="15989" y="21204"/>
                    <a:pt x="15925" y="21241"/>
                  </a:cubicBezTo>
                  <a:cubicBezTo>
                    <a:pt x="15820" y="21302"/>
                    <a:pt x="15794" y="21305"/>
                    <a:pt x="15644" y="21269"/>
                  </a:cubicBezTo>
                  <a:cubicBezTo>
                    <a:pt x="15583" y="21254"/>
                    <a:pt x="15449" y="21246"/>
                    <a:pt x="15208" y="21241"/>
                  </a:cubicBezTo>
                  <a:cubicBezTo>
                    <a:pt x="14966" y="21236"/>
                    <a:pt x="14613" y="21235"/>
                    <a:pt x="14117" y="21238"/>
                  </a:cubicBezTo>
                  <a:cubicBezTo>
                    <a:pt x="13340" y="21244"/>
                    <a:pt x="12966" y="21248"/>
                    <a:pt x="12553" y="21249"/>
                  </a:cubicBezTo>
                  <a:cubicBezTo>
                    <a:pt x="12139" y="21249"/>
                    <a:pt x="11688" y="21246"/>
                    <a:pt x="10764" y="21241"/>
                  </a:cubicBezTo>
                  <a:cubicBezTo>
                    <a:pt x="9999" y="21237"/>
                    <a:pt x="9352" y="21245"/>
                    <a:pt x="9325" y="21259"/>
                  </a:cubicBezTo>
                  <a:cubicBezTo>
                    <a:pt x="9312" y="21266"/>
                    <a:pt x="9253" y="21276"/>
                    <a:pt x="9171" y="21284"/>
                  </a:cubicBezTo>
                  <a:cubicBezTo>
                    <a:pt x="9088" y="21293"/>
                    <a:pt x="8981" y="21301"/>
                    <a:pt x="8870" y="21307"/>
                  </a:cubicBezTo>
                  <a:cubicBezTo>
                    <a:pt x="8647" y="21320"/>
                    <a:pt x="8254" y="21345"/>
                    <a:pt x="7998" y="21363"/>
                  </a:cubicBezTo>
                  <a:cubicBezTo>
                    <a:pt x="7742" y="21381"/>
                    <a:pt x="7314" y="21404"/>
                    <a:pt x="7046" y="21417"/>
                  </a:cubicBezTo>
                  <a:cubicBezTo>
                    <a:pt x="6913" y="21423"/>
                    <a:pt x="6788" y="21431"/>
                    <a:pt x="6692" y="21440"/>
                  </a:cubicBezTo>
                  <a:cubicBezTo>
                    <a:pt x="6597" y="21448"/>
                    <a:pt x="6533" y="21459"/>
                    <a:pt x="6522" y="21465"/>
                  </a:cubicBezTo>
                  <a:cubicBezTo>
                    <a:pt x="6499" y="21479"/>
                    <a:pt x="6360" y="21477"/>
                    <a:pt x="6215" y="21463"/>
                  </a:cubicBezTo>
                  <a:cubicBezTo>
                    <a:pt x="6118" y="21453"/>
                    <a:pt x="5822" y="21446"/>
                    <a:pt x="5498" y="21442"/>
                  </a:cubicBezTo>
                  <a:cubicBezTo>
                    <a:pt x="5491" y="21442"/>
                    <a:pt x="5485" y="21440"/>
                    <a:pt x="5479" y="21440"/>
                  </a:cubicBezTo>
                  <a:cubicBezTo>
                    <a:pt x="5468" y="21440"/>
                    <a:pt x="5457" y="21440"/>
                    <a:pt x="5447" y="21440"/>
                  </a:cubicBezTo>
                  <a:cubicBezTo>
                    <a:pt x="5446" y="21440"/>
                    <a:pt x="5445" y="21440"/>
                    <a:pt x="5444" y="21440"/>
                  </a:cubicBezTo>
                  <a:cubicBezTo>
                    <a:pt x="5430" y="21440"/>
                    <a:pt x="5418" y="21442"/>
                    <a:pt x="5403" y="21442"/>
                  </a:cubicBezTo>
                  <a:cubicBezTo>
                    <a:pt x="3875" y="21449"/>
                    <a:pt x="3371" y="21475"/>
                    <a:pt x="3870" y="21521"/>
                  </a:cubicBezTo>
                  <a:cubicBezTo>
                    <a:pt x="4715" y="21600"/>
                    <a:pt x="7498" y="21548"/>
                    <a:pt x="8877" y="21430"/>
                  </a:cubicBezTo>
                  <a:cubicBezTo>
                    <a:pt x="9386" y="21386"/>
                    <a:pt x="11215" y="21358"/>
                    <a:pt x="12938" y="21366"/>
                  </a:cubicBezTo>
                  <a:lnTo>
                    <a:pt x="16071" y="21381"/>
                  </a:lnTo>
                  <a:lnTo>
                    <a:pt x="16178" y="21149"/>
                  </a:lnTo>
                  <a:cubicBezTo>
                    <a:pt x="16179" y="21148"/>
                    <a:pt x="16181" y="21147"/>
                    <a:pt x="16181" y="21147"/>
                  </a:cubicBezTo>
                  <a:close/>
                </a:path>
              </a:pathLst>
            </a:custGeom>
            <a:ln w="12700" cap="flat">
              <a:noFill/>
              <a:miter lim="400000"/>
            </a:ln>
            <a:effectLst/>
          </p:spPr>
        </p:pic>
      </p:gr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3" name="Text Placeholder 2"/>
          <p:cNvSpPr txBox="1"/>
          <p:nvPr>
            <p:ph type="body" sz="quarter" idx="1"/>
          </p:nvPr>
        </p:nvSpPr>
        <p:spPr>
          <a:xfrm>
            <a:off x="117816" y="1818496"/>
            <a:ext cx="4666440" cy="1735111"/>
          </a:xfrm>
          <a:prstGeom prst="rect">
            <a:avLst/>
          </a:prstGeom>
        </p:spPr>
        <p:txBody>
          <a:bodyPr/>
          <a:lstStyle/>
          <a:p>
            <a:pPr>
              <a:spcBef>
                <a:spcPts val="400"/>
              </a:spcBef>
              <a:defRPr spc="283" sz="1700"/>
            </a:pPr>
            <a:r>
              <a:t>text line extraction</a:t>
            </a:r>
          </a:p>
          <a:p>
            <a:pPr>
              <a:spcBef>
                <a:spcPts val="400"/>
              </a:spcBef>
              <a:defRPr spc="283" sz="1700"/>
            </a:pPr>
            <a:r>
              <a:t>using </a:t>
            </a:r>
          </a:p>
          <a:p>
            <a:pPr>
              <a:spcBef>
                <a:spcPts val="400"/>
              </a:spcBef>
              <a:defRPr spc="283" sz="1700"/>
            </a:pPr>
            <a:r>
              <a:t>fully convolutional network</a:t>
            </a:r>
          </a:p>
          <a:p>
            <a:pPr>
              <a:spcBef>
                <a:spcPts val="400"/>
              </a:spcBef>
              <a:defRPr spc="283" sz="1700"/>
            </a:pPr>
            <a:r>
              <a:t>and</a:t>
            </a:r>
          </a:p>
          <a:p>
            <a:pPr>
              <a:spcBef>
                <a:spcPts val="400"/>
              </a:spcBef>
              <a:defRPr spc="283" sz="1700"/>
            </a:pPr>
            <a:r>
              <a:t>energy minimization</a:t>
            </a:r>
          </a:p>
        </p:txBody>
      </p:sp>
      <p:pic>
        <p:nvPicPr>
          <p:cNvPr id="584" name="moc_test_10.png" descr="moc_test_10.png"/>
          <p:cNvPicPr>
            <a:picLocks noChangeAspect="1"/>
          </p:cNvPicPr>
          <p:nvPr/>
        </p:nvPicPr>
        <p:blipFill>
          <a:blip r:embed="rId3">
            <a:extLst/>
          </a:blip>
          <a:srcRect l="24551" t="10703" r="7656" b="13933"/>
          <a:stretch>
            <a:fillRect/>
          </a:stretch>
        </p:blipFill>
        <p:spPr>
          <a:xfrm>
            <a:off x="4890481" y="1489671"/>
            <a:ext cx="1615415" cy="2392774"/>
          </a:xfrm>
          <a:prstGeom prst="rect">
            <a:avLst/>
          </a:prstGeom>
          <a:ln w="12700">
            <a:miter lim="400000"/>
          </a:ln>
        </p:spPr>
      </p:pic>
      <p:pic>
        <p:nvPicPr>
          <p:cNvPr id="585" name="moc_test_2.png" descr="moc_test_2.png"/>
          <p:cNvPicPr>
            <a:picLocks noChangeAspect="1"/>
          </p:cNvPicPr>
          <p:nvPr/>
        </p:nvPicPr>
        <p:blipFill>
          <a:blip r:embed="rId4">
            <a:extLst/>
          </a:blip>
          <a:stretch>
            <a:fillRect/>
          </a:stretch>
        </p:blipFill>
        <p:spPr>
          <a:xfrm>
            <a:off x="6615163" y="984250"/>
            <a:ext cx="2379837" cy="3175000"/>
          </a:xfrm>
          <a:prstGeom prst="rect">
            <a:avLst/>
          </a:prstGeom>
          <a:ln w="6350">
            <a:solidFill>
              <a:srgbClr val="006FA1"/>
            </a:solidFill>
          </a:ln>
        </p:spPr>
      </p:pic>
      <p:sp>
        <p:nvSpPr>
          <p:cNvPr id="586" name="TextBox 17"/>
          <p:cNvSpPr txBox="1"/>
          <p:nvPr/>
        </p:nvSpPr>
        <p:spPr>
          <a:xfrm>
            <a:off x="7658930" y="4125119"/>
            <a:ext cx="1342441" cy="21559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800"/>
            </a:lvl1pPr>
          </a:lstStyle>
          <a:p>
            <a:pPr/>
            <a:r>
              <a:t>Annotation by Gunes Cevik</a:t>
            </a:r>
          </a:p>
        </p:txBody>
      </p:sp>
      <p:sp>
        <p:nvSpPr>
          <p:cNvPr id="587" name="Berat Kurar Barakat, Ahmad Droby, Rym Alasam, Boraq Madi, Irina Rabaev, and Jihad El-Sana…"/>
          <p:cNvSpPr txBox="1"/>
          <p:nvPr/>
        </p:nvSpPr>
        <p:spPr>
          <a:xfrm>
            <a:off x="-4370" y="4414221"/>
            <a:ext cx="4381114" cy="345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0" sz="800">
                <a:solidFill>
                  <a:srgbClr val="222222"/>
                </a:solidFill>
                <a:latin typeface="+mj-lt"/>
                <a:ea typeface="+mj-ea"/>
                <a:cs typeface="+mj-cs"/>
                <a:sym typeface="Helvetica"/>
              </a:defRPr>
            </a:pPr>
            <a:r>
              <a:t>Berat Kurar Barakat, Ahmad Droby, Rym Alasam, Boraq Madi, Irina Rabaev, and Jihad El-Sana</a:t>
            </a:r>
          </a:p>
          <a:p>
            <a:pPr>
              <a:defRPr b="0" sz="800">
                <a:solidFill>
                  <a:srgbClr val="222222"/>
                </a:solidFill>
                <a:latin typeface="+mj-lt"/>
                <a:ea typeface="+mj-ea"/>
                <a:cs typeface="+mj-cs"/>
                <a:sym typeface="Helvetica"/>
              </a:defRPr>
            </a:pPr>
            <a:r>
              <a:t>2020 PatReCH International Workshop on Pattern Recognition for Cultural Heritage</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1"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92" name="Image" descr="Image"/>
          <p:cNvPicPr>
            <a:picLocks noChangeAspect="1"/>
          </p:cNvPicPr>
          <p:nvPr/>
        </p:nvPicPr>
        <p:blipFill>
          <a:blip r:embed="rId3">
            <a:extLst/>
          </a:blip>
          <a:stretch>
            <a:fillRect/>
          </a:stretch>
        </p:blipFill>
        <p:spPr>
          <a:xfrm>
            <a:off x="114300" y="584200"/>
            <a:ext cx="8915400" cy="3975100"/>
          </a:xfrm>
          <a:prstGeom prst="rect">
            <a:avLst/>
          </a:prstGeom>
          <a:ln w="12700">
            <a:miter lim="400000"/>
          </a:ln>
        </p:spPr>
      </p:pic>
      <p:sp>
        <p:nvSpPr>
          <p:cNvPr id="593" name="Rectangle 9"/>
          <p:cNvSpPr txBox="1"/>
          <p:nvPr/>
        </p:nvSpPr>
        <p:spPr>
          <a:xfrm>
            <a:off x="3757841" y="77397"/>
            <a:ext cx="1628318" cy="4952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Text line detection</a:t>
            </a:r>
          </a:p>
          <a:p>
            <a:pPr/>
            <a:r>
              <a:t>using FCN</a:t>
            </a:r>
          </a:p>
        </p:txBody>
      </p:sp>
      <p:sp>
        <p:nvSpPr>
          <p:cNvPr id="594" name="Rectangle 9"/>
          <p:cNvSpPr txBox="1"/>
          <p:nvPr/>
        </p:nvSpPr>
        <p:spPr>
          <a:xfrm>
            <a:off x="6831500" y="77397"/>
            <a:ext cx="1684325" cy="4952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Text line extraction</a:t>
            </a:r>
          </a:p>
          <a:p>
            <a:pPr/>
            <a:r>
              <a:t>using EM</a:t>
            </a:r>
          </a:p>
        </p:txBody>
      </p:sp>
      <p:sp>
        <p:nvSpPr>
          <p:cNvPr id="595" name="Rectangle 9"/>
          <p:cNvSpPr txBox="1"/>
          <p:nvPr/>
        </p:nvSpPr>
        <p:spPr>
          <a:xfrm>
            <a:off x="1318726" y="185347"/>
            <a:ext cx="515824" cy="2793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9"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00" name="Title 1"/>
          <p:cNvSpPr txBox="1"/>
          <p:nvPr>
            <p:ph type="title"/>
          </p:nvPr>
        </p:nvSpPr>
        <p:spPr>
          <a:xfrm>
            <a:off x="948776" y="324090"/>
            <a:ext cx="7707863" cy="416691"/>
          </a:xfrm>
          <a:prstGeom prst="rect">
            <a:avLst/>
          </a:prstGeom>
        </p:spPr>
        <p:txBody>
          <a:bodyPr/>
          <a:lstStyle/>
          <a:p>
            <a:pPr/>
            <a:r>
              <a:t>Energy minimization</a:t>
            </a:r>
          </a:p>
        </p:txBody>
      </p:sp>
      <p:sp>
        <p:nvSpPr>
          <p:cNvPr id="601" name="Content Placeholder 2"/>
          <p:cNvSpPr txBox="1"/>
          <p:nvPr>
            <p:ph type="body" sz="half" idx="1"/>
          </p:nvPr>
        </p:nvSpPr>
        <p:spPr>
          <a:xfrm>
            <a:off x="1044014" y="2424808"/>
            <a:ext cx="7055972" cy="2205995"/>
          </a:xfrm>
          <a:prstGeom prst="rect">
            <a:avLst/>
          </a:prstGeom>
        </p:spPr>
        <p:txBody>
          <a:bodyPr/>
          <a:lstStyle/>
          <a:p>
            <a:pPr marL="305180" indent="-305180" defTabSz="406908">
              <a:spcBef>
                <a:spcPts val="300"/>
              </a:spcBef>
              <a:buClr>
                <a:srgbClr val="006FA1"/>
              </a:buClr>
              <a:buSzPct val="100000"/>
              <a:buChar char="▪"/>
              <a:defRPr spc="0" sz="1602"/>
            </a:pPr>
            <a14:m>
              <m:oMath>
                <m:r>
                  <m:rPr>
                    <m:scr m:val="script"/>
                  </m:rPr>
                  <a:rPr xmlns:a="http://schemas.openxmlformats.org/drawingml/2006/main" sz="1900" i="1">
                    <a:solidFill>
                      <a:srgbClr val="000000"/>
                    </a:solidFill>
                    <a:latin typeface="Cambria Math" panose="02040503050406030204" pitchFamily="18" charset="0"/>
                  </a:rPr>
                  <m:t>L</m:t>
                </m:r>
              </m:oMath>
            </a14:m>
            <a:r>
              <a:t> = Set of binary blob lines</a:t>
            </a:r>
          </a:p>
          <a:p>
            <a:pPr marL="305180" indent="-305180" defTabSz="406908">
              <a:spcBef>
                <a:spcPts val="300"/>
              </a:spcBef>
              <a:buClr>
                <a:srgbClr val="006FA1"/>
              </a:buClr>
              <a:buSzPct val="100000"/>
              <a:buChar char="▪"/>
              <a:defRPr spc="0" sz="1602"/>
            </a:pPr>
            <a14:m>
              <m:oMath>
                <m:r>
                  <m:rPr>
                    <m:scr m:val="script"/>
                  </m:rPr>
                  <a:rPr xmlns:a="http://schemas.openxmlformats.org/drawingml/2006/main" sz="1900" i="1">
                    <a:solidFill>
                      <a:srgbClr val="000000"/>
                    </a:solidFill>
                    <a:latin typeface="Cambria Math" panose="02040503050406030204" pitchFamily="18" charset="0"/>
                  </a:rPr>
                  <m:t>E</m:t>
                </m:r>
              </m:oMath>
            </a14:m>
            <a:r>
              <a:t> = Set of binary elements</a:t>
            </a:r>
          </a:p>
          <a:p>
            <a:pPr marL="305180" indent="-305180" defTabSz="406908">
              <a:spcBef>
                <a:spcPts val="300"/>
              </a:spcBef>
              <a:buClr>
                <a:srgbClr val="006FA1"/>
              </a:buClr>
              <a:buSzPct val="100000"/>
              <a:buChar char="▪"/>
              <a:defRPr spc="0" sz="1602"/>
            </a:pPr>
            <a14:m>
              <m:oMath>
                <m:r>
                  <m:rPr>
                    <m:scr m:val="script"/>
                  </m:rPr>
                  <a:rPr xmlns:a="http://schemas.openxmlformats.org/drawingml/2006/main" sz="1900" i="1">
                    <a:solidFill>
                      <a:srgbClr val="000000"/>
                    </a:solidFill>
                    <a:latin typeface="Cambria Math" panose="02040503050406030204" pitchFamily="18" charset="0"/>
                  </a:rPr>
                  <m:t>N</m:t>
                </m:r>
              </m:oMath>
            </a14:m>
            <a:r>
              <a:t> = Set of nearest element pairs</a:t>
            </a:r>
          </a:p>
          <a:p>
            <a:pPr marL="305180" indent="-305180" defTabSz="406908">
              <a:spcBef>
                <a:spcPts val="300"/>
              </a:spcBef>
              <a:buClr>
                <a:srgbClr val="006FA1"/>
              </a:buClr>
              <a:buSzPct val="100000"/>
              <a:buChar char="▪"/>
              <a:defRPr spc="0" sz="1602"/>
            </a:pPr>
            <a14:m>
              <m:oMath>
                <m:r>
                  <a:rPr xmlns:a="http://schemas.openxmlformats.org/drawingml/2006/main" sz="1900" i="1">
                    <a:solidFill>
                      <a:srgbClr val="000000"/>
                    </a:solidFill>
                    <a:latin typeface="Cambria Math" panose="02040503050406030204" pitchFamily="18" charset="0"/>
                  </a:rPr>
                  <m:t>D</m:t>
                </m:r>
              </m:oMath>
            </a14:m>
            <a:r>
              <a:t> = Cost of assigning element </a:t>
            </a:r>
            <a14:m>
              <m:oMath>
                <m:r>
                  <a:rPr xmlns:a="http://schemas.openxmlformats.org/drawingml/2006/main" sz="1900" i="1">
                    <a:solidFill>
                      <a:srgbClr val="000000"/>
                    </a:solidFill>
                    <a:latin typeface="Cambria Math" panose="02040503050406030204" pitchFamily="18" charset="0"/>
                  </a:rPr>
                  <m:t>e</m:t>
                </m:r>
              </m:oMath>
            </a14:m>
            <a:r>
              <a:t> to label </a:t>
            </a:r>
            <a14:m>
              <m:oMath>
                <m:sSub>
                  <m:e>
                    <m:r>
                      <a:rPr xmlns:a="http://schemas.openxmlformats.org/drawingml/2006/main" sz="1900" i="1">
                        <a:solidFill>
                          <a:srgbClr val="000000"/>
                        </a:solidFill>
                        <a:latin typeface="Cambria Math" panose="02040503050406030204" pitchFamily="18" charset="0"/>
                      </a:rPr>
                      <m:t>l</m:t>
                    </m:r>
                  </m:e>
                  <m:sub>
                    <m:r>
                      <a:rPr xmlns:a="http://schemas.openxmlformats.org/drawingml/2006/main" sz="1900" i="1">
                        <a:solidFill>
                          <a:srgbClr val="000000"/>
                        </a:solidFill>
                        <a:latin typeface="Cambria Math" panose="02040503050406030204" pitchFamily="18" charset="0"/>
                      </a:rPr>
                      <m:t>e</m:t>
                    </m:r>
                  </m:sub>
                </m:sSub>
              </m:oMath>
            </a14:m>
          </a:p>
          <a:p>
            <a:pPr marL="305180" indent="-305180" defTabSz="406908">
              <a:spcBef>
                <a:spcPts val="300"/>
              </a:spcBef>
              <a:buClr>
                <a:srgbClr val="006FA1"/>
              </a:buClr>
              <a:buSzPct val="100000"/>
              <a:buChar char="▪"/>
              <a:defRPr spc="0" sz="1602"/>
            </a:pPr>
            <a14:m>
              <m:oMath>
                <m:sSub>
                  <m:e>
                    <m:r>
                      <a:rPr xmlns:a="http://schemas.openxmlformats.org/drawingml/2006/main" sz="1900" i="1">
                        <a:solidFill>
                          <a:srgbClr val="000000"/>
                        </a:solidFill>
                        <a:latin typeface="Cambria Math" panose="02040503050406030204" pitchFamily="18" charset="0"/>
                      </a:rPr>
                      <m:t>d</m:t>
                    </m:r>
                  </m:e>
                  <m:sub>
                    <m:r>
                      <a:rPr xmlns:a="http://schemas.openxmlformats.org/drawingml/2006/main" sz="1900" i="1">
                        <a:solidFill>
                          <a:srgbClr val="000000"/>
                        </a:solidFill>
                        <a:latin typeface="Cambria Math" panose="02040503050406030204" pitchFamily="18" charset="0"/>
                      </a:rPr>
                      <m:t>n</m:t>
                    </m:r>
                  </m:sub>
                </m:sSub>
              </m:oMath>
            </a14:m>
            <a:r>
              <a:t> = Profit of assigning neighbour elements to different labels</a:t>
            </a:r>
          </a:p>
          <a:p>
            <a:pPr marL="305180" indent="-305180" defTabSz="406908">
              <a:spcBef>
                <a:spcPts val="300"/>
              </a:spcBef>
              <a:buClr>
                <a:srgbClr val="006FA1"/>
              </a:buClr>
              <a:buSzPct val="100000"/>
              <a:buChar char="▪"/>
              <a:defRPr spc="0" sz="1602"/>
            </a:pPr>
            <a14:m>
              <m:oMath>
                <m:r>
                  <a:rPr xmlns:a="http://schemas.openxmlformats.org/drawingml/2006/main" sz="1900" i="1">
                    <a:solidFill>
                      <a:srgbClr val="000000"/>
                    </a:solidFill>
                    <a:latin typeface="Cambria Math" panose="02040503050406030204" pitchFamily="18" charset="0"/>
                  </a:rPr>
                  <m:t>δ</m:t>
                </m:r>
              </m:oMath>
            </a14:m>
            <a:r>
              <a:t> = Indicator function = Is 1 when neighbour elements have different labels</a:t>
            </a:r>
            <a:endParaRPr sz="1800"/>
          </a:p>
        </p:txBody>
      </p:sp>
      <p:sp>
        <p:nvSpPr>
          <p:cNvPr id="602" name="Equation"/>
          <p:cNvSpPr txBox="1"/>
          <p:nvPr/>
        </p:nvSpPr>
        <p:spPr>
          <a:xfrm>
            <a:off x="2328551" y="1310240"/>
            <a:ext cx="4903100" cy="637235"/>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m:rPr>
                      <m:nor/>
                      <m:sty m:val="b"/>
                    </m:rPr>
                    <a:rPr xmlns:a="http://schemas.openxmlformats.org/drawingml/2006/main" sz="1800" i="1">
                      <a:solidFill>
                        <a:srgbClr val="000000"/>
                      </a:solidFill>
                      <a:latin typeface="Cambria Math" panose="02040503050406030204" pitchFamily="18" charset="0"/>
                    </a:rPr>
                    <m:t>E</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f</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limLow>
                    <m:e>
                      <m:r>
                        <a:rPr xmlns:a="http://schemas.openxmlformats.org/drawingml/2006/main" sz="1800" i="1">
                          <a:solidFill>
                            <a:srgbClr val="000000"/>
                          </a:solidFill>
                          <a:latin typeface="Cambria Math" panose="02040503050406030204" pitchFamily="18" charset="0"/>
                        </a:rPr>
                        <m:t>∑</m:t>
                      </m:r>
                    </m:e>
                    <m:lim>
                      <m:r>
                        <a:rPr xmlns:a="http://schemas.openxmlformats.org/drawingml/2006/main" sz="1800" i="1">
                          <a:solidFill>
                            <a:srgbClr val="000000"/>
                          </a:solidFill>
                          <a:latin typeface="Cambria Math" panose="02040503050406030204" pitchFamily="18" charset="0"/>
                        </a:rPr>
                        <m:t>e</m:t>
                      </m:r>
                      <m:r>
                        <a:rPr xmlns:a="http://schemas.openxmlformats.org/drawingml/2006/main" sz="1800" i="1">
                          <a:solidFill>
                            <a:srgbClr val="000000"/>
                          </a:solidFill>
                          <a:latin typeface="Cambria Math" panose="02040503050406030204" pitchFamily="18" charset="0"/>
                        </a:rPr>
                        <m:t>∈</m:t>
                      </m:r>
                      <m:r>
                        <m:rPr>
                          <m:scr m:val="script"/>
                        </m:rPr>
                        <a:rPr xmlns:a="http://schemas.openxmlformats.org/drawingml/2006/main" sz="1800" i="1">
                          <a:solidFill>
                            <a:srgbClr val="000000"/>
                          </a:solidFill>
                          <a:latin typeface="Cambria Math" panose="02040503050406030204" pitchFamily="18" charset="0"/>
                        </a:rPr>
                        <m:t>E</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l</m:t>
                          </m:r>
                        </m:e>
                        <m:sub>
                          <m:r>
                            <a:rPr xmlns:a="http://schemas.openxmlformats.org/drawingml/2006/main" sz="1800" i="1">
                              <a:solidFill>
                                <a:srgbClr val="000000"/>
                              </a:solidFill>
                              <a:latin typeface="Cambria Math" panose="02040503050406030204" pitchFamily="18" charset="0"/>
                            </a:rPr>
                            <m:t>e</m:t>
                          </m:r>
                        </m:sub>
                      </m:sSub>
                      <m:r>
                        <a:rPr xmlns:a="http://schemas.openxmlformats.org/drawingml/2006/main" sz="1800" i="1">
                          <a:solidFill>
                            <a:srgbClr val="000000"/>
                          </a:solidFill>
                          <a:latin typeface="Cambria Math" panose="02040503050406030204" pitchFamily="18" charset="0"/>
                        </a:rPr>
                        <m:t>∈</m:t>
                      </m:r>
                      <m:r>
                        <m:rPr>
                          <m:scr m:val="script"/>
                        </m:rPr>
                        <a:rPr xmlns:a="http://schemas.openxmlformats.org/drawingml/2006/main" sz="1800" i="1">
                          <a:solidFill>
                            <a:srgbClr val="000000"/>
                          </a:solidFill>
                          <a:latin typeface="Cambria Math" panose="02040503050406030204" pitchFamily="18" charset="0"/>
                        </a:rPr>
                        <m:t>L</m:t>
                      </m:r>
                    </m:lim>
                  </m:limLow>
                  <m:r>
                    <a:rPr xmlns:a="http://schemas.openxmlformats.org/drawingml/2006/main" sz="1800" i="1">
                      <a:solidFill>
                        <a:srgbClr val="000000"/>
                      </a:solidFill>
                      <a:latin typeface="Cambria Math" panose="02040503050406030204" pitchFamily="18" charset="0"/>
                    </a:rPr>
                    <m:t>D</m:t>
                  </m:r>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e</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ℓ</m:t>
                      </m:r>
                    </m:e>
                    <m:sub>
                      <m:r>
                        <a:rPr xmlns:a="http://schemas.openxmlformats.org/drawingml/2006/main" sz="1800" i="1">
                          <a:solidFill>
                            <a:srgbClr val="000000"/>
                          </a:solidFill>
                          <a:latin typeface="Cambria Math" panose="02040503050406030204" pitchFamily="18" charset="0"/>
                        </a:rPr>
                        <m:t>e</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limLow>
                    <m:e>
                      <m:r>
                        <a:rPr xmlns:a="http://schemas.openxmlformats.org/drawingml/2006/main" sz="1800" i="1">
                          <a:solidFill>
                            <a:srgbClr val="000000"/>
                          </a:solidFill>
                          <a:latin typeface="Cambria Math" panose="02040503050406030204" pitchFamily="18" charset="0"/>
                        </a:rPr>
                        <m:t>∑</m:t>
                      </m:r>
                    </m:e>
                    <m:lim>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e</m:t>
                      </m:r>
                      <m:r>
                        <a:rPr xmlns:a="http://schemas.openxmlformats.org/drawingml/2006/main" sz="1800" i="1">
                          <a:solidFill>
                            <a:srgbClr val="000000"/>
                          </a:solidFill>
                          <a:latin typeface="Cambria Math" panose="02040503050406030204" pitchFamily="18" charset="0"/>
                        </a:rPr>
                        <m:t>,</m:t>
                      </m:r>
                      <m:sSup>
                        <m:e>
                          <m:r>
                            <a:rPr xmlns:a="http://schemas.openxmlformats.org/drawingml/2006/main" sz="1800" i="1">
                              <a:solidFill>
                                <a:srgbClr val="000000"/>
                              </a:solidFill>
                              <a:latin typeface="Cambria Math" panose="02040503050406030204" pitchFamily="18" charset="0"/>
                            </a:rPr>
                            <m:t>e</m:t>
                          </m:r>
                        </m:e>
                        <m:sup>
                          <m:r>
                            <a:rPr xmlns:a="http://schemas.openxmlformats.org/drawingml/2006/main" sz="1800" i="1">
                              <a:solidFill>
                                <a:srgbClr val="000000"/>
                              </a:solidFill>
                              <a:latin typeface="Cambria Math" panose="02040503050406030204" pitchFamily="18" charset="0"/>
                            </a:rPr>
                            <m:t>′</m:t>
                          </m:r>
                        </m:sup>
                      </m:sSup>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m:t>
                      </m:r>
                      <m:r>
                        <m:rPr>
                          <m:scr m:val="script"/>
                        </m:rPr>
                        <a:rPr xmlns:a="http://schemas.openxmlformats.org/drawingml/2006/main" sz="1800" i="1">
                          <a:solidFill>
                            <a:srgbClr val="000000"/>
                          </a:solidFill>
                          <a:latin typeface="Cambria Math" panose="02040503050406030204" pitchFamily="18" charset="0"/>
                        </a:rPr>
                        <m:t>N</m:t>
                      </m:r>
                    </m:lim>
                  </m:limLow>
                  <m:f>
                    <m:fPr>
                      <m:ctrlPr>
                        <a:rPr xmlns:a="http://schemas.openxmlformats.org/drawingml/2006/main" sz="1800" i="1">
                          <a:solidFill>
                            <a:srgbClr val="000000"/>
                          </a:solidFill>
                          <a:latin typeface="Cambria Math" panose="02040503050406030204" pitchFamily="18" charset="0"/>
                        </a:rPr>
                      </m:ctrlPr>
                      <m:type m:val="bar"/>
                    </m:fPr>
                    <m:num>
                      <m:r>
                        <a:rPr xmlns:a="http://schemas.openxmlformats.org/drawingml/2006/main" sz="1800" i="1">
                          <a:solidFill>
                            <a:srgbClr val="000000"/>
                          </a:solidFill>
                          <a:latin typeface="Cambria Math" panose="02040503050406030204" pitchFamily="18" charset="0"/>
                        </a:rPr>
                        <m:t>1</m:t>
                      </m:r>
                    </m:num>
                    <m:den>
                      <m:sSup>
                        <m:e>
                          <m:r>
                            <a:rPr xmlns:a="http://schemas.openxmlformats.org/drawingml/2006/main" sz="1800" i="1">
                              <a:solidFill>
                                <a:srgbClr val="000000"/>
                              </a:solidFill>
                              <a:latin typeface="Cambria Math" panose="02040503050406030204" pitchFamily="18" charset="0"/>
                            </a:rPr>
                            <m:t>e</m:t>
                          </m:r>
                        </m:e>
                        <m:sup>
                          <m:sSub>
                            <m:e>
                              <m:r>
                                <a:rPr xmlns:a="http://schemas.openxmlformats.org/drawingml/2006/main" sz="1800" i="1">
                                  <a:solidFill>
                                    <a:srgbClr val="000000"/>
                                  </a:solidFill>
                                  <a:latin typeface="Cambria Math" panose="02040503050406030204" pitchFamily="18" charset="0"/>
                                </a:rPr>
                                <m:t>d</m:t>
                              </m:r>
                            </m:e>
                            <m:sub>
                              <m:r>
                                <a:rPr xmlns:a="http://schemas.openxmlformats.org/drawingml/2006/main" sz="1800" i="1">
                                  <a:solidFill>
                                    <a:srgbClr val="000000"/>
                                  </a:solidFill>
                                  <a:latin typeface="Cambria Math" panose="02040503050406030204" pitchFamily="18" charset="0"/>
                                </a:rPr>
                                <m:t>n</m:t>
                              </m:r>
                            </m:sub>
                          </m:sSub>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e</m:t>
                          </m:r>
                          <m:r>
                            <a:rPr xmlns:a="http://schemas.openxmlformats.org/drawingml/2006/main" sz="1800" i="1">
                              <a:solidFill>
                                <a:srgbClr val="000000"/>
                              </a:solidFill>
                              <a:latin typeface="Cambria Math" panose="02040503050406030204" pitchFamily="18" charset="0"/>
                            </a:rPr>
                            <m:t>,</m:t>
                          </m:r>
                          <m:sSup>
                            <m:e>
                              <m:r>
                                <a:rPr xmlns:a="http://schemas.openxmlformats.org/drawingml/2006/main" sz="1800" i="1">
                                  <a:solidFill>
                                    <a:srgbClr val="000000"/>
                                  </a:solidFill>
                                  <a:latin typeface="Cambria Math" panose="02040503050406030204" pitchFamily="18" charset="0"/>
                                </a:rPr>
                                <m:t>e</m:t>
                              </m:r>
                            </m:e>
                            <m:sup>
                              <m:r>
                                <a:rPr xmlns:a="http://schemas.openxmlformats.org/drawingml/2006/main" sz="1800" i="1">
                                  <a:solidFill>
                                    <a:srgbClr val="000000"/>
                                  </a:solidFill>
                                  <a:latin typeface="Cambria Math" panose="02040503050406030204" pitchFamily="18" charset="0"/>
                                </a:rPr>
                                <m:t>′</m:t>
                              </m:r>
                            </m:sup>
                          </m:sSup>
                          <m:r>
                            <a:rPr xmlns:a="http://schemas.openxmlformats.org/drawingml/2006/main" sz="1800" i="1">
                              <a:solidFill>
                                <a:srgbClr val="000000"/>
                              </a:solidFill>
                              <a:latin typeface="Cambria Math" panose="02040503050406030204" pitchFamily="18" charset="0"/>
                            </a:rPr>
                            <m:t>)</m:t>
                          </m:r>
                        </m:sup>
                      </m:sSup>
                    </m:den>
                  </m:f>
                  <m:r>
                    <a:rPr xmlns:a="http://schemas.openxmlformats.org/drawingml/2006/main" sz="1800" i="1">
                      <a:solidFill>
                        <a:srgbClr val="000000"/>
                      </a:solidFill>
                      <a:latin typeface="Cambria Math" panose="02040503050406030204" pitchFamily="18" charset="0"/>
                    </a:rPr>
                    <m:t>⋅</m:t>
                  </m:r>
                  <m:r>
                    <a:rPr xmlns:a="http://schemas.openxmlformats.org/drawingml/2006/main" sz="1800" i="1">
                      <a:solidFill>
                        <a:srgbClr val="000000"/>
                      </a:solidFill>
                      <a:latin typeface="Cambria Math" panose="02040503050406030204" pitchFamily="18" charset="0"/>
                    </a:rPr>
                    <m:t>δ</m:t>
                  </m:r>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ℓ</m:t>
                      </m:r>
                    </m:e>
                    <m:sub>
                      <m:r>
                        <a:rPr xmlns:a="http://schemas.openxmlformats.org/drawingml/2006/main" sz="1800" i="1">
                          <a:solidFill>
                            <a:srgbClr val="000000"/>
                          </a:solidFill>
                          <a:latin typeface="Cambria Math" panose="02040503050406030204" pitchFamily="18" charset="0"/>
                        </a:rPr>
                        <m:t>e</m:t>
                      </m:r>
                    </m:sub>
                  </m:sSub>
                  <m:r>
                    <a:rPr xmlns:a="http://schemas.openxmlformats.org/drawingml/2006/main" sz="1800" i="1">
                      <a:solidFill>
                        <a:srgbClr val="000000"/>
                      </a:solidFill>
                      <a:latin typeface="Cambria Math" panose="02040503050406030204" pitchFamily="18" charset="0"/>
                    </a:rPr>
                    <m:t>≠</m:t>
                  </m:r>
                  <m:sSub>
                    <m:e>
                      <m:r>
                        <a:rPr xmlns:a="http://schemas.openxmlformats.org/drawingml/2006/main" sz="1800" i="1">
                          <a:solidFill>
                            <a:srgbClr val="000000"/>
                          </a:solidFill>
                          <a:latin typeface="Cambria Math" panose="02040503050406030204" pitchFamily="18" charset="0"/>
                        </a:rPr>
                        <m:t>ℓ</m:t>
                      </m:r>
                    </m:e>
                    <m:sub>
                      <m:sSup>
                        <m:e>
                          <m:r>
                            <a:rPr xmlns:a="http://schemas.openxmlformats.org/drawingml/2006/main" sz="1800" i="1">
                              <a:solidFill>
                                <a:srgbClr val="000000"/>
                              </a:solidFill>
                              <a:latin typeface="Cambria Math" panose="02040503050406030204" pitchFamily="18" charset="0"/>
                            </a:rPr>
                            <m:t>e</m:t>
                          </m:r>
                        </m:e>
                        <m:sup>
                          <m:r>
                            <a:rPr xmlns:a="http://schemas.openxmlformats.org/drawingml/2006/main" sz="1800" i="1">
                              <a:solidFill>
                                <a:srgbClr val="000000"/>
                              </a:solidFill>
                              <a:latin typeface="Cambria Math" panose="02040503050406030204" pitchFamily="18" charset="0"/>
                            </a:rPr>
                            <m:t>′</m:t>
                          </m:r>
                        </m:sup>
                      </m:sSup>
                    </m:sub>
                  </m:sSub>
                  <m:r>
                    <a:rPr xmlns:a="http://schemas.openxmlformats.org/drawingml/2006/main" sz="1800" i="1">
                      <a:solidFill>
                        <a:srgbClr val="000000"/>
                      </a:solidFill>
                      <a:latin typeface="Cambria Math" panose="02040503050406030204" pitchFamily="18" charset="0"/>
                    </a:rPr>
                    <m:t>)</m:t>
                  </m:r>
                </m:oMath>
              </m:oMathPara>
            </a14:m>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6"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07" name="Title 1"/>
          <p:cNvSpPr txBox="1"/>
          <p:nvPr>
            <p:ph type="title"/>
          </p:nvPr>
        </p:nvSpPr>
        <p:spPr>
          <a:xfrm>
            <a:off x="948776" y="324090"/>
            <a:ext cx="7707863" cy="416691"/>
          </a:xfrm>
          <a:prstGeom prst="rect">
            <a:avLst/>
          </a:prstGeom>
        </p:spPr>
        <p:txBody>
          <a:bodyPr/>
          <a:lstStyle/>
          <a:p>
            <a:pPr/>
            <a:r>
              <a:t>Smoothness cost from Gestalt principles</a:t>
            </a:r>
          </a:p>
        </p:txBody>
      </p:sp>
      <p:pic>
        <p:nvPicPr>
          <p:cNvPr id="608" name="Image" descr="Image"/>
          <p:cNvPicPr>
            <a:picLocks noChangeAspect="1"/>
          </p:cNvPicPr>
          <p:nvPr/>
        </p:nvPicPr>
        <p:blipFill>
          <a:blip r:embed="rId3">
            <a:extLst/>
          </a:blip>
          <a:stretch>
            <a:fillRect/>
          </a:stretch>
        </p:blipFill>
        <p:spPr>
          <a:xfrm>
            <a:off x="3107064" y="1599724"/>
            <a:ext cx="5191855" cy="1944052"/>
          </a:xfrm>
          <a:prstGeom prst="rect">
            <a:avLst/>
          </a:prstGeom>
          <a:ln w="12700">
            <a:miter lim="400000"/>
          </a:ln>
        </p:spPr>
      </p:pic>
      <p:sp>
        <p:nvSpPr>
          <p:cNvPr id="609" name="TextBox 5"/>
          <p:cNvSpPr txBox="1"/>
          <p:nvPr/>
        </p:nvSpPr>
        <p:spPr>
          <a:xfrm>
            <a:off x="959217" y="1925277"/>
            <a:ext cx="2239771" cy="5180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Correct segmentations with smoothness cost</a:t>
            </a:r>
          </a:p>
        </p:txBody>
      </p:sp>
      <p:sp>
        <p:nvSpPr>
          <p:cNvPr id="610" name="TextBox 5"/>
          <p:cNvSpPr txBox="1"/>
          <p:nvPr/>
        </p:nvSpPr>
        <p:spPr>
          <a:xfrm>
            <a:off x="959217" y="2852256"/>
            <a:ext cx="2239771" cy="5180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Wrong segmentations without smoothness cost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Image" descr="Image"/>
          <p:cNvPicPr>
            <a:picLocks noChangeAspect="1"/>
          </p:cNvPicPr>
          <p:nvPr/>
        </p:nvPicPr>
        <p:blipFill>
          <a:blip r:embed="rId3">
            <a:extLst/>
          </a:blip>
          <a:stretch>
            <a:fillRect/>
          </a:stretch>
        </p:blipFill>
        <p:spPr>
          <a:xfrm>
            <a:off x="33603" y="64334"/>
            <a:ext cx="2175332" cy="3329590"/>
          </a:xfrm>
          <a:prstGeom prst="rect">
            <a:avLst/>
          </a:prstGeom>
          <a:ln w="12700">
            <a:miter lim="400000"/>
          </a:ln>
        </p:spPr>
      </p:pic>
      <p:pic>
        <p:nvPicPr>
          <p:cNvPr id="208" name="Content Placeholder 4" descr="Content Placeholder 4"/>
          <p:cNvPicPr>
            <a:picLocks noChangeAspect="1"/>
          </p:cNvPicPr>
          <p:nvPr/>
        </p:nvPicPr>
        <p:blipFill>
          <a:blip r:embed="rId4">
            <a:extLst/>
          </a:blip>
          <a:stretch>
            <a:fillRect/>
          </a:stretch>
        </p:blipFill>
        <p:spPr>
          <a:xfrm>
            <a:off x="1751810" y="643070"/>
            <a:ext cx="2378482" cy="3170780"/>
          </a:xfrm>
          <a:prstGeom prst="rect">
            <a:avLst/>
          </a:prstGeom>
          <a:ln w="12700">
            <a:miter lim="400000"/>
          </a:ln>
        </p:spPr>
      </p:pic>
      <p:pic>
        <p:nvPicPr>
          <p:cNvPr id="209" name="Picture 2" descr="Picture 2"/>
          <p:cNvPicPr>
            <a:picLocks noChangeAspect="1"/>
          </p:cNvPicPr>
          <p:nvPr/>
        </p:nvPicPr>
        <p:blipFill>
          <a:blip r:embed="rId5">
            <a:extLst/>
          </a:blip>
          <a:stretch>
            <a:fillRect/>
          </a:stretch>
        </p:blipFill>
        <p:spPr>
          <a:xfrm>
            <a:off x="6395589" y="1406286"/>
            <a:ext cx="2690909" cy="3329590"/>
          </a:xfrm>
          <a:prstGeom prst="rect">
            <a:avLst/>
          </a:prstGeom>
          <a:ln w="12700">
            <a:miter lim="400000"/>
          </a:ln>
        </p:spPr>
      </p:pic>
      <p:pic>
        <p:nvPicPr>
          <p:cNvPr id="210" name="Picture 2" descr="Picture 2"/>
          <p:cNvPicPr>
            <a:picLocks noChangeAspect="1"/>
          </p:cNvPicPr>
          <p:nvPr/>
        </p:nvPicPr>
        <p:blipFill>
          <a:blip r:embed="rId6">
            <a:extLst/>
          </a:blip>
          <a:srcRect l="4142" t="8557" r="0" b="4499"/>
          <a:stretch>
            <a:fillRect/>
          </a:stretch>
        </p:blipFill>
        <p:spPr>
          <a:xfrm>
            <a:off x="4123106" y="-7571"/>
            <a:ext cx="3831361" cy="2693178"/>
          </a:xfrm>
          <a:prstGeom prst="rect">
            <a:avLst/>
          </a:prstGeom>
          <a:ln w="12700">
            <a:miter lim="400000"/>
          </a:ln>
        </p:spPr>
      </p:pic>
      <p:pic>
        <p:nvPicPr>
          <p:cNvPr id="211" name="book1_page6.jpeg" descr="book1_page6.jpeg"/>
          <p:cNvPicPr>
            <a:picLocks noChangeAspect="1"/>
          </p:cNvPicPr>
          <p:nvPr/>
        </p:nvPicPr>
        <p:blipFill>
          <a:blip r:embed="rId7">
            <a:extLst/>
          </a:blip>
          <a:stretch>
            <a:fillRect/>
          </a:stretch>
        </p:blipFill>
        <p:spPr>
          <a:xfrm>
            <a:off x="3445687" y="1002924"/>
            <a:ext cx="2975212" cy="3719015"/>
          </a:xfrm>
          <a:prstGeom prst="rect">
            <a:avLst/>
          </a:prstGeom>
          <a:ln w="12700">
            <a:miter lim="400000"/>
          </a:ln>
        </p:spPr>
      </p:pic>
      <p:pic>
        <p:nvPicPr>
          <p:cNvPr id="212" name="mer.png" descr="mer.png"/>
          <p:cNvPicPr>
            <a:picLocks noChangeAspect="1"/>
          </p:cNvPicPr>
          <p:nvPr/>
        </p:nvPicPr>
        <p:blipFill>
          <a:blip r:embed="rId8">
            <a:extLst/>
          </a:blip>
          <a:stretch>
            <a:fillRect/>
          </a:stretch>
        </p:blipFill>
        <p:spPr>
          <a:xfrm>
            <a:off x="4810571" y="941099"/>
            <a:ext cx="1576060" cy="1576060"/>
          </a:xfrm>
          <a:prstGeom prst="rect">
            <a:avLst/>
          </a:prstGeom>
          <a:ln w="12700">
            <a:miter lim="400000"/>
          </a:ln>
        </p:spPr>
      </p:pic>
      <p:sp>
        <p:nvSpPr>
          <p:cNvPr id="213" name="Slide Number"/>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614" name="Table 1"/>
          <p:cNvGraphicFramePr/>
          <p:nvPr/>
        </p:nvGraphicFramePr>
        <p:xfrm>
          <a:off x="799677" y="1951295"/>
          <a:ext cx="6370559" cy="125361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674316"/>
                <a:gridCol w="1390760"/>
                <a:gridCol w="1483519"/>
              </a:tblGrid>
              <a:tr h="405169">
                <a:tc>
                  <a:txBody>
                    <a:bodyPr/>
                    <a:lstStyle/>
                    <a:p>
                      <a:pPr algn="l" defTabSz="685800">
                        <a:defRPr sz="2400">
                          <a:latin typeface="Calibri"/>
                          <a:ea typeface="Calibri"/>
                          <a:cs typeface="Calibri"/>
                          <a:sym typeface="Calibri"/>
                        </a:defRPr>
                      </a:pP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LineIU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PixelIU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30569">
                <a:tc>
                  <a:txBody>
                    <a:bodyPr/>
                    <a:lstStyle/>
                    <a:p>
                      <a:pPr algn="l" defTabSz="685800">
                        <a:defRPr sz="1800"/>
                      </a:pPr>
                      <a:r>
                        <a:rPr sz="2400">
                          <a:latin typeface="Calibri"/>
                          <a:ea typeface="Calibri"/>
                          <a:cs typeface="Calibri"/>
                          <a:sym typeface="Calibri"/>
                        </a:rPr>
                        <a:t>FCN+EM</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35.12</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60.97</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05169">
                <a:tc>
                  <a:txBody>
                    <a:bodyPr/>
                    <a:lstStyle/>
                    <a:p>
                      <a:pPr algn="l" defTabSz="685800">
                        <a:defRPr sz="1800"/>
                      </a:pPr>
                      <a:r>
                        <a:rPr sz="2400">
                          <a:latin typeface="Calibri"/>
                          <a:ea typeface="Calibri"/>
                          <a:cs typeface="Calibri"/>
                          <a:sym typeface="Calibri"/>
                        </a:rPr>
                        <a:t>Cohen et al</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60.99</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80.96</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bl>
          </a:graphicData>
        </a:graphic>
      </p:graphicFrame>
      <p:sp>
        <p:nvSpPr>
          <p:cNvPr id="615" name="Rectangle 2"/>
          <p:cNvSpPr txBox="1"/>
          <p:nvPr/>
        </p:nvSpPr>
        <p:spPr>
          <a:xfrm>
            <a:off x="192876" y="1569680"/>
            <a:ext cx="5762199" cy="36961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VML-MOC dataset text line extraction results</a:t>
            </a:r>
          </a:p>
        </p:txBody>
      </p:sp>
      <p:sp>
        <p:nvSpPr>
          <p:cNvPr id="616"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17" name="Image" descr="Image"/>
          <p:cNvPicPr>
            <a:picLocks noChangeAspect="1"/>
          </p:cNvPicPr>
          <p:nvPr/>
        </p:nvPicPr>
        <p:blipFill>
          <a:blip r:embed="rId3">
            <a:extLst/>
          </a:blip>
          <a:stretch>
            <a:fillRect/>
          </a:stretch>
        </p:blipFill>
        <p:spPr>
          <a:xfrm>
            <a:off x="5960104" y="690627"/>
            <a:ext cx="2785663" cy="3762246"/>
          </a:xfrm>
          <a:prstGeom prst="rect">
            <a:avLst/>
          </a:prstGeom>
          <a:ln w="6350">
            <a:solidFill>
              <a:srgbClr val="006FA1"/>
            </a:solidFill>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621" name="Table 1"/>
          <p:cNvGraphicFramePr/>
          <p:nvPr/>
        </p:nvGraphicFramePr>
        <p:xfrm>
          <a:off x="628474" y="1972041"/>
          <a:ext cx="6370559" cy="125361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674316"/>
                <a:gridCol w="1390760"/>
                <a:gridCol w="1483519"/>
              </a:tblGrid>
              <a:tr h="405169">
                <a:tc>
                  <a:txBody>
                    <a:bodyPr/>
                    <a:lstStyle/>
                    <a:p>
                      <a:pPr algn="l" defTabSz="685800">
                        <a:defRPr sz="2400">
                          <a:latin typeface="Calibri"/>
                          <a:ea typeface="Calibri"/>
                          <a:cs typeface="Calibri"/>
                          <a:sym typeface="Calibri"/>
                        </a:defRPr>
                      </a:pP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LineIU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PixelIU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30569">
                <a:tc>
                  <a:txBody>
                    <a:bodyPr/>
                    <a:lstStyle/>
                    <a:p>
                      <a:pPr algn="l" defTabSz="685800">
                        <a:defRPr sz="1800"/>
                      </a:pPr>
                      <a:r>
                        <a:rPr sz="2400">
                          <a:latin typeface="Calibri"/>
                          <a:ea typeface="Calibri"/>
                          <a:cs typeface="Calibri"/>
                          <a:sym typeface="Calibri"/>
                        </a:rPr>
                        <a:t>FCN+EM</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94.52</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90.01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05169">
                <a:tc>
                  <a:txBody>
                    <a:bodyPr/>
                    <a:lstStyle/>
                    <a:p>
                      <a:pPr algn="l" defTabSz="685800">
                        <a:defRPr sz="1800"/>
                      </a:pPr>
                      <a:r>
                        <a:rPr sz="2400">
                          <a:latin typeface="Calibri"/>
                          <a:ea typeface="Calibri"/>
                          <a:cs typeface="Calibri"/>
                          <a:sym typeface="Calibri"/>
                        </a:rPr>
                        <a:t>Mask-RCNN</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93.08</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86.97</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bl>
          </a:graphicData>
        </a:graphic>
      </p:graphicFrame>
      <p:sp>
        <p:nvSpPr>
          <p:cNvPr id="622" name="Rectangle 2"/>
          <p:cNvSpPr txBox="1"/>
          <p:nvPr/>
        </p:nvSpPr>
        <p:spPr>
          <a:xfrm>
            <a:off x="67586" y="1589097"/>
            <a:ext cx="5804913" cy="36961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VML-AHTE dataset text line extraction results</a:t>
            </a:r>
          </a:p>
        </p:txBody>
      </p:sp>
      <p:sp>
        <p:nvSpPr>
          <p:cNvPr id="623"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24" name="Image" descr="Image"/>
          <p:cNvPicPr>
            <a:picLocks noChangeAspect="1"/>
          </p:cNvPicPr>
          <p:nvPr/>
        </p:nvPicPr>
        <p:blipFill>
          <a:blip r:embed="rId3">
            <a:extLst/>
          </a:blip>
          <a:stretch>
            <a:fillRect/>
          </a:stretch>
        </p:blipFill>
        <p:spPr>
          <a:xfrm>
            <a:off x="5835944" y="755215"/>
            <a:ext cx="2726723" cy="3633070"/>
          </a:xfrm>
          <a:prstGeom prst="rect">
            <a:avLst/>
          </a:prstGeom>
          <a:ln w="6350">
            <a:solidFill>
              <a:srgbClr val="006FA1"/>
            </a:solidFill>
          </a:ln>
        </p:spPr>
      </p:pic>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628" name="Table 1"/>
          <p:cNvGraphicFramePr/>
          <p:nvPr/>
        </p:nvGraphicFramePr>
        <p:xfrm>
          <a:off x="930006" y="2075578"/>
          <a:ext cx="4700112" cy="162191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847016"/>
                <a:gridCol w="1455774"/>
                <a:gridCol w="1384620"/>
              </a:tblGrid>
              <a:tr h="405169">
                <a:tc>
                  <a:txBody>
                    <a:bodyPr/>
                    <a:lstStyle/>
                    <a:p>
                      <a:pPr algn="l" defTabSz="685800">
                        <a:defRPr sz="2400">
                          <a:latin typeface="Calibri"/>
                          <a:ea typeface="Calibri"/>
                          <a:cs typeface="Calibri"/>
                          <a:sym typeface="Calibri"/>
                        </a:defRPr>
                      </a:pP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LineIU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PixelIU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30569">
                <a:tc>
                  <a:txBody>
                    <a:bodyPr/>
                    <a:lstStyle/>
                    <a:p>
                      <a:pPr algn="l" defTabSz="685800">
                        <a:defRPr sz="1800"/>
                      </a:pPr>
                      <a:r>
                        <a:rPr sz="2400">
                          <a:latin typeface="Calibri"/>
                          <a:ea typeface="Calibri"/>
                          <a:cs typeface="Calibri"/>
                          <a:sym typeface="Calibri"/>
                        </a:rPr>
                        <a:t>FCN+EM</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99.22</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sz="2400">
                          <a:latin typeface="Calibri"/>
                          <a:ea typeface="Calibri"/>
                          <a:cs typeface="Calibri"/>
                          <a:sym typeface="Calibri"/>
                        </a:rPr>
                        <a:t>97.54</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405169">
                <a:tc>
                  <a:txBody>
                    <a:bodyPr/>
                    <a:lstStyle/>
                    <a:p>
                      <a:pPr algn="l" defTabSz="685800">
                        <a:defRPr sz="1800"/>
                      </a:pPr>
                      <a:r>
                        <a:rPr sz="2400">
                          <a:latin typeface="Calibri"/>
                          <a:ea typeface="Calibri"/>
                          <a:cs typeface="Calibri"/>
                          <a:sym typeface="Calibri"/>
                        </a:rPr>
                        <a:t>System9+4.1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97.86</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sz="2400">
                          <a:latin typeface="Calibri"/>
                          <a:ea typeface="Calibri"/>
                          <a:cs typeface="Calibri"/>
                          <a:sym typeface="Calibri"/>
                        </a:rPr>
                        <a:t>97.05</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bl>
          </a:graphicData>
        </a:graphic>
      </p:graphicFrame>
      <p:sp>
        <p:nvSpPr>
          <p:cNvPr id="629" name="Rectangle 2"/>
          <p:cNvSpPr txBox="1"/>
          <p:nvPr/>
        </p:nvSpPr>
        <p:spPr>
          <a:xfrm>
            <a:off x="798169" y="1692634"/>
            <a:ext cx="5081608" cy="36961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DIVA dataset text line extraction results</a:t>
            </a:r>
          </a:p>
        </p:txBody>
      </p:sp>
      <p:sp>
        <p:nvSpPr>
          <p:cNvPr id="630"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31" name="Image" descr="Image"/>
          <p:cNvPicPr>
            <a:picLocks noChangeAspect="1"/>
          </p:cNvPicPr>
          <p:nvPr/>
        </p:nvPicPr>
        <p:blipFill>
          <a:blip r:embed="rId3">
            <a:extLst/>
          </a:blip>
          <a:stretch>
            <a:fillRect/>
          </a:stretch>
        </p:blipFill>
        <p:spPr>
          <a:xfrm>
            <a:off x="6137586" y="271599"/>
            <a:ext cx="2514453" cy="4258468"/>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5" name="Text Placeholder 2"/>
          <p:cNvSpPr txBox="1"/>
          <p:nvPr>
            <p:ph type="body" sz="quarter" idx="1"/>
          </p:nvPr>
        </p:nvSpPr>
        <p:spPr>
          <a:xfrm>
            <a:off x="125618" y="1869565"/>
            <a:ext cx="5405087" cy="1735111"/>
          </a:xfrm>
          <a:prstGeom prst="rect">
            <a:avLst/>
          </a:prstGeom>
        </p:spPr>
        <p:txBody>
          <a:bodyPr/>
          <a:lstStyle/>
          <a:p>
            <a:pPr>
              <a:spcBef>
                <a:spcPts val="400"/>
              </a:spcBef>
              <a:defRPr sz="1800"/>
            </a:pPr>
            <a:r>
              <a:t>text line extraction</a:t>
            </a:r>
          </a:p>
          <a:p>
            <a:pPr>
              <a:spcBef>
                <a:spcPts val="400"/>
              </a:spcBef>
              <a:defRPr sz="1800"/>
            </a:pPr>
            <a:r>
              <a:t>using </a:t>
            </a:r>
          </a:p>
          <a:p>
            <a:pPr>
              <a:spcBef>
                <a:spcPts val="400"/>
              </a:spcBef>
              <a:defRPr sz="1800"/>
            </a:pPr>
            <a:r>
              <a:t>unsupervised deep learning</a:t>
            </a:r>
          </a:p>
        </p:txBody>
      </p:sp>
      <p:pic>
        <p:nvPicPr>
          <p:cNvPr id="636" name="Image" descr="Image"/>
          <p:cNvPicPr>
            <a:picLocks noChangeAspect="1"/>
          </p:cNvPicPr>
          <p:nvPr/>
        </p:nvPicPr>
        <p:blipFill>
          <a:blip r:embed="rId3">
            <a:extLst/>
          </a:blip>
          <a:stretch>
            <a:fillRect/>
          </a:stretch>
        </p:blipFill>
        <p:spPr>
          <a:xfrm>
            <a:off x="5622521" y="263280"/>
            <a:ext cx="2968083" cy="4082315"/>
          </a:xfrm>
          <a:prstGeom prst="rect">
            <a:avLst/>
          </a:prstGeom>
          <a:ln w="12700">
            <a:miter lim="400000"/>
          </a:ln>
        </p:spPr>
      </p:pic>
      <p:sp>
        <p:nvSpPr>
          <p:cNvPr id="637" name="TextBox 17"/>
          <p:cNvSpPr txBox="1"/>
          <p:nvPr/>
        </p:nvSpPr>
        <p:spPr>
          <a:xfrm>
            <a:off x="7216745" y="4284305"/>
            <a:ext cx="1342442" cy="21559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800"/>
            </a:lvl1pPr>
          </a:lstStyle>
          <a:p>
            <a:pPr/>
            <a:r>
              <a:t>Annotation by Gunes Cevik</a:t>
            </a:r>
          </a:p>
        </p:txBody>
      </p:sp>
      <p:sp>
        <p:nvSpPr>
          <p:cNvPr id="638" name="Berat Kurar Barakat, Ahmad Droby, Rym Alasam, Boraq Madi, Irina Rabaev, Raed Shammes and Jihad El-Sana…"/>
          <p:cNvSpPr txBox="1"/>
          <p:nvPr/>
        </p:nvSpPr>
        <p:spPr>
          <a:xfrm>
            <a:off x="-12192" y="4417729"/>
            <a:ext cx="5137806" cy="345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0" sz="800">
                <a:solidFill>
                  <a:srgbClr val="222222"/>
                </a:solidFill>
                <a:latin typeface="+mj-lt"/>
                <a:ea typeface="+mj-ea"/>
                <a:cs typeface="+mj-cs"/>
                <a:sym typeface="Helvetica"/>
              </a:defRPr>
            </a:pPr>
            <a:r>
              <a:t>Berat Kurar Barakat, Ahmad Droby, Rym Alasam, Boraq Madi, Irina Rabaev, Raed Shammes and Jihad El-Sana</a:t>
            </a:r>
          </a:p>
          <a:p>
            <a:pPr>
              <a:defRPr b="0" sz="800">
                <a:solidFill>
                  <a:srgbClr val="222222"/>
                </a:solidFill>
                <a:latin typeface="+mj-lt"/>
                <a:ea typeface="+mj-ea"/>
                <a:cs typeface="+mj-cs"/>
                <a:sym typeface="Helvetica"/>
              </a:defRPr>
            </a:pPr>
            <a:r>
              <a:t>2020 ICPR International Conference on Pattern Recognition</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2"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43" name="Image" descr="Image"/>
          <p:cNvPicPr>
            <a:picLocks noChangeAspect="1"/>
          </p:cNvPicPr>
          <p:nvPr/>
        </p:nvPicPr>
        <p:blipFill>
          <a:blip r:embed="rId3">
            <a:extLst/>
          </a:blip>
          <a:srcRect l="0" t="0" r="0" b="10589"/>
          <a:stretch>
            <a:fillRect/>
          </a:stretch>
        </p:blipFill>
        <p:spPr>
          <a:xfrm>
            <a:off x="0" y="798034"/>
            <a:ext cx="9144000" cy="3171793"/>
          </a:xfrm>
          <a:prstGeom prst="rect">
            <a:avLst/>
          </a:prstGeom>
          <a:ln w="12700">
            <a:miter lim="400000"/>
          </a:ln>
        </p:spPr>
      </p:pic>
      <p:sp>
        <p:nvSpPr>
          <p:cNvPr id="644" name="Rectangle 9"/>
          <p:cNvSpPr txBox="1"/>
          <p:nvPr/>
        </p:nvSpPr>
        <p:spPr>
          <a:xfrm>
            <a:off x="940890" y="4026194"/>
            <a:ext cx="515824" cy="2793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sp>
        <p:nvSpPr>
          <p:cNvPr id="645" name="Rectangle 9"/>
          <p:cNvSpPr txBox="1"/>
          <p:nvPr/>
        </p:nvSpPr>
        <p:spPr>
          <a:xfrm>
            <a:off x="2647743" y="3918244"/>
            <a:ext cx="1633162" cy="4952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Pseudo rgb image </a:t>
            </a:r>
          </a:p>
          <a:p>
            <a:pPr/>
            <a:r>
              <a:t>of detected lines</a:t>
            </a:r>
          </a:p>
        </p:txBody>
      </p:sp>
      <p:sp>
        <p:nvSpPr>
          <p:cNvPr id="646" name="Rectangle 9"/>
          <p:cNvSpPr txBox="1"/>
          <p:nvPr/>
        </p:nvSpPr>
        <p:spPr>
          <a:xfrm>
            <a:off x="4897172" y="4026194"/>
            <a:ext cx="1633162" cy="2793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Binary blob lines</a:t>
            </a:r>
          </a:p>
        </p:txBody>
      </p:sp>
      <p:sp>
        <p:nvSpPr>
          <p:cNvPr id="647" name="Rectangle 9"/>
          <p:cNvSpPr txBox="1"/>
          <p:nvPr/>
        </p:nvSpPr>
        <p:spPr>
          <a:xfrm>
            <a:off x="7146601" y="4026194"/>
            <a:ext cx="1750978" cy="2793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Extracted text lines</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1"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52" name="Image" descr="Image"/>
          <p:cNvPicPr>
            <a:picLocks noChangeAspect="1"/>
          </p:cNvPicPr>
          <p:nvPr/>
        </p:nvPicPr>
        <p:blipFill>
          <a:blip r:embed="rId3">
            <a:extLst/>
          </a:blip>
          <a:stretch>
            <a:fillRect/>
          </a:stretch>
        </p:blipFill>
        <p:spPr>
          <a:xfrm>
            <a:off x="2507555" y="714072"/>
            <a:ext cx="4128890" cy="4045094"/>
          </a:xfrm>
          <a:prstGeom prst="rect">
            <a:avLst/>
          </a:prstGeom>
          <a:ln w="12700">
            <a:miter lim="400000"/>
          </a:ln>
        </p:spPr>
      </p:pic>
      <p:sp>
        <p:nvSpPr>
          <p:cNvPr id="653" name="Siamese network"/>
          <p:cNvSpPr txBox="1"/>
          <p:nvPr/>
        </p:nvSpPr>
        <p:spPr>
          <a:xfrm>
            <a:off x="256573" y="236422"/>
            <a:ext cx="2441933"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85000"/>
              </a:lnSpc>
              <a:defRPr b="0" sz="2400">
                <a:latin typeface="Arial"/>
                <a:ea typeface="Arial"/>
                <a:cs typeface="Arial"/>
                <a:sym typeface="Arial"/>
              </a:defRPr>
            </a:lvl1pPr>
          </a:lstStyle>
          <a:p>
            <a:pPr/>
            <a:r>
              <a:t>Siamese network</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7"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58" name="Similar pairs"/>
          <p:cNvSpPr txBox="1"/>
          <p:nvPr/>
        </p:nvSpPr>
        <p:spPr>
          <a:xfrm>
            <a:off x="256573" y="236422"/>
            <a:ext cx="1780838"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85000"/>
              </a:lnSpc>
              <a:defRPr b="0" sz="2400">
                <a:latin typeface="Arial"/>
                <a:ea typeface="Arial"/>
                <a:cs typeface="Arial"/>
                <a:sym typeface="Arial"/>
              </a:defRPr>
            </a:lvl1pPr>
          </a:lstStyle>
          <a:p>
            <a:pPr/>
            <a:r>
              <a:t>Similar pairs</a:t>
            </a:r>
          </a:p>
        </p:txBody>
      </p:sp>
      <p:sp>
        <p:nvSpPr>
          <p:cNvPr id="659" name="Equation"/>
          <p:cNvSpPr txBox="1"/>
          <p:nvPr/>
        </p:nvSpPr>
        <p:spPr>
          <a:xfrm>
            <a:off x="5645393" y="1684615"/>
            <a:ext cx="1857536" cy="698535"/>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a:rPr xmlns:a="http://schemas.openxmlformats.org/drawingml/2006/main" sz="2300" i="1">
                      <a:solidFill>
                        <a:srgbClr val="000000"/>
                      </a:solidFill>
                      <a:latin typeface="Cambria Math" panose="02040503050406030204" pitchFamily="18" charset="0"/>
                    </a:rPr>
                    <m:t>s</m:t>
                  </m:r>
                  <m:r>
                    <a:rPr xmlns:a="http://schemas.openxmlformats.org/drawingml/2006/main" sz="2300" i="1">
                      <a:solidFill>
                        <a:srgbClr val="000000"/>
                      </a:solidFill>
                      <a:latin typeface="Cambria Math" panose="02040503050406030204" pitchFamily="18" charset="0"/>
                    </a:rPr>
                    <m:t>=</m:t>
                  </m:r>
                  <m:f>
                    <m:fPr>
                      <m:ctrlPr>
                        <a:rPr xmlns:a="http://schemas.openxmlformats.org/drawingml/2006/main" sz="2300" i="1">
                          <a:solidFill>
                            <a:srgbClr val="000000"/>
                          </a:solidFill>
                          <a:latin typeface="Cambria Math" panose="02040503050406030204" pitchFamily="18" charset="0"/>
                        </a:rPr>
                      </m:ctrlPr>
                      <m:type m:val="bar"/>
                    </m:fPr>
                    <m:num>
                      <m:r>
                        <a:rPr xmlns:a="http://schemas.openxmlformats.org/drawingml/2006/main" sz="2300" i="1">
                          <a:solidFill>
                            <a:srgbClr val="000000"/>
                          </a:solidFill>
                          <a:latin typeface="Cambria Math" panose="02040503050406030204" pitchFamily="18" charset="0"/>
                        </a:rPr>
                        <m:t>min</m:t>
                      </m:r>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1</m:t>
                          </m:r>
                        </m:sub>
                      </m:sSub>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2</m:t>
                          </m:r>
                        </m:sub>
                      </m:sSub>
                      <m:r>
                        <a:rPr xmlns:a="http://schemas.openxmlformats.org/drawingml/2006/main" sz="2300" i="1">
                          <a:solidFill>
                            <a:srgbClr val="000000"/>
                          </a:solidFill>
                          <a:latin typeface="Cambria Math" panose="02040503050406030204" pitchFamily="18" charset="0"/>
                        </a:rPr>
                        <m:t>)</m:t>
                      </m:r>
                    </m:num>
                    <m:den>
                      <m:r>
                        <a:rPr xmlns:a="http://schemas.openxmlformats.org/drawingml/2006/main" sz="2300" i="1">
                          <a:solidFill>
                            <a:srgbClr val="000000"/>
                          </a:solidFill>
                          <a:latin typeface="Cambria Math" panose="02040503050406030204" pitchFamily="18" charset="0"/>
                        </a:rPr>
                        <m:t>max</m:t>
                      </m:r>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1</m:t>
                          </m:r>
                        </m:sub>
                      </m:sSub>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2</m:t>
                          </m:r>
                        </m:sub>
                      </m:sSub>
                      <m:r>
                        <a:rPr xmlns:a="http://schemas.openxmlformats.org/drawingml/2006/main" sz="2300" i="1">
                          <a:solidFill>
                            <a:srgbClr val="000000"/>
                          </a:solidFill>
                          <a:latin typeface="Cambria Math" panose="02040503050406030204" pitchFamily="18" charset="0"/>
                        </a:rPr>
                        <m:t>)</m:t>
                      </m:r>
                    </m:den>
                  </m:f>
                </m:oMath>
              </m:oMathPara>
            </a14:m>
            <a:endParaRPr sz="2300"/>
          </a:p>
        </p:txBody>
      </p:sp>
      <p:pic>
        <p:nvPicPr>
          <p:cNvPr id="660" name="Image" descr="Image"/>
          <p:cNvPicPr>
            <a:picLocks noChangeAspect="1"/>
          </p:cNvPicPr>
          <p:nvPr/>
        </p:nvPicPr>
        <p:blipFill>
          <a:blip r:embed="rId3">
            <a:extLst/>
          </a:blip>
          <a:stretch>
            <a:fillRect/>
          </a:stretch>
        </p:blipFill>
        <p:spPr>
          <a:xfrm>
            <a:off x="285788" y="1454072"/>
            <a:ext cx="3576569" cy="2235356"/>
          </a:xfrm>
          <a:prstGeom prst="rect">
            <a:avLst/>
          </a:prstGeom>
          <a:ln w="12700">
            <a:miter lim="400000"/>
          </a:ln>
        </p:spPr>
      </p:pic>
      <p:sp>
        <p:nvSpPr>
          <p:cNvPr id="661" name="= Number of foreground pixels,"/>
          <p:cNvSpPr txBox="1"/>
          <p:nvPr>
            <p:ph type="body" sz="quarter" idx="1"/>
          </p:nvPr>
        </p:nvSpPr>
        <p:spPr>
          <a:xfrm>
            <a:off x="3942105" y="2579934"/>
            <a:ext cx="5264112" cy="978653"/>
          </a:xfrm>
          <a:prstGeom prst="rect">
            <a:avLst/>
          </a:prstGeom>
        </p:spPr>
        <p:txBody>
          <a:bodyPr/>
          <a:lstStyle/>
          <a:p>
            <a:pPr>
              <a:buClr>
                <a:srgbClr val="006FA1"/>
              </a:buClr>
              <a:buSzPct val="100000"/>
              <a:buChar char="▪"/>
              <a:defRPr spc="0"/>
            </a:pPr>
            <a14:m>
              <m:oMath>
                <m:sSub>
                  <m:e>
                    <m:r>
                      <a:rPr xmlns:a="http://schemas.openxmlformats.org/drawingml/2006/main" sz="2150" i="1">
                        <a:solidFill>
                          <a:srgbClr val="000000"/>
                        </a:solidFill>
                        <a:latin typeface="Cambria Math" panose="02040503050406030204" pitchFamily="18" charset="0"/>
                      </a:rPr>
                      <m:t>a</m:t>
                    </m:r>
                  </m:e>
                  <m:sub>
                    <m:r>
                      <a:rPr xmlns:a="http://schemas.openxmlformats.org/drawingml/2006/main" sz="2150" i="1">
                        <a:solidFill>
                          <a:srgbClr val="000000"/>
                        </a:solidFill>
                        <a:latin typeface="Cambria Math" panose="02040503050406030204" pitchFamily="18" charset="0"/>
                      </a:rPr>
                      <m:t>i</m:t>
                    </m:r>
                  </m:sub>
                </m:sSub>
              </m:oMath>
            </a14:m>
            <a:r>
              <a:t> = Number of foreground pixels, </a:t>
            </a:r>
            <a14:m>
              <m:oMath>
                <m:r>
                  <a:rPr xmlns:a="http://schemas.openxmlformats.org/drawingml/2006/main" sz="2150" i="1">
                    <a:solidFill>
                      <a:srgbClr val="000000"/>
                    </a:solidFill>
                    <a:latin typeface="Cambria Math" panose="02040503050406030204" pitchFamily="18" charset="0"/>
                  </a:rPr>
                  <m:t>i</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1,2</m:t>
                </m:r>
                <m:r>
                  <a:rPr xmlns:a="http://schemas.openxmlformats.org/drawingml/2006/main" sz="2150" i="1">
                    <a:solidFill>
                      <a:srgbClr val="000000"/>
                    </a:solidFill>
                    <a:latin typeface="Cambria Math" panose="02040503050406030204" pitchFamily="18" charset="0"/>
                  </a:rPr>
                  <m:t>}</m:t>
                </m:r>
              </m:oMath>
            </a14:m>
          </a:p>
          <a:p>
            <a:pPr>
              <a:buClr>
                <a:srgbClr val="006FA1"/>
              </a:buClr>
              <a:buSzPct val="100000"/>
              <a:buChar char="▪"/>
              <a:defRPr spc="0"/>
            </a:pPr>
            <a14:m>
              <m:oMathPara>
                <m:oMathParaPr>
                  <m:jc m:val="left"/>
                </m:oMathParaPr>
                <m:oMath>
                  <m:r>
                    <a:rPr xmlns:a="http://schemas.openxmlformats.org/drawingml/2006/main" sz="2150" i="1">
                      <a:solidFill>
                        <a:srgbClr val="000000"/>
                      </a:solidFill>
                      <a:latin typeface="Cambria Math" panose="02040503050406030204" pitchFamily="18" charset="0"/>
                    </a:rPr>
                    <m:t>(</m:t>
                  </m:r>
                  <m:sSub>
                    <m:e>
                      <m:r>
                        <a:rPr xmlns:a="http://schemas.openxmlformats.org/drawingml/2006/main" sz="2150" i="1">
                          <a:solidFill>
                            <a:srgbClr val="000000"/>
                          </a:solidFill>
                          <a:latin typeface="Cambria Math" panose="02040503050406030204" pitchFamily="18" charset="0"/>
                        </a:rPr>
                        <m:t>a</m:t>
                      </m:r>
                    </m:e>
                    <m:sub>
                      <m:r>
                        <a:rPr xmlns:a="http://schemas.openxmlformats.org/drawingml/2006/main" sz="2150" i="1">
                          <a:solidFill>
                            <a:srgbClr val="000000"/>
                          </a:solidFill>
                          <a:latin typeface="Cambria Math" panose="02040503050406030204" pitchFamily="18" charset="0"/>
                        </a:rPr>
                        <m:t>2</m:t>
                      </m:r>
                    </m:sub>
                  </m:sSub>
                  <m:r>
                    <a:rPr xmlns:a="http://schemas.openxmlformats.org/drawingml/2006/main" sz="2150" i="1">
                      <a:solidFill>
                        <a:srgbClr val="000000"/>
                      </a:solidFill>
                      <a:latin typeface="Cambria Math" panose="02040503050406030204" pitchFamily="18" charset="0"/>
                    </a:rPr>
                    <m:t>-</m:t>
                  </m:r>
                  <m:sSub>
                    <m:e>
                      <m:r>
                        <a:rPr xmlns:a="http://schemas.openxmlformats.org/drawingml/2006/main" sz="2150" i="1">
                          <a:solidFill>
                            <a:srgbClr val="000000"/>
                          </a:solidFill>
                          <a:latin typeface="Cambria Math" panose="02040503050406030204" pitchFamily="18" charset="0"/>
                        </a:rPr>
                        <m:t>a</m:t>
                      </m:r>
                    </m:e>
                    <m:sub>
                      <m:r>
                        <a:rPr xmlns:a="http://schemas.openxmlformats.org/drawingml/2006/main" sz="2150" i="1">
                          <a:solidFill>
                            <a:srgbClr val="000000"/>
                          </a:solidFill>
                          <a:latin typeface="Cambria Math" panose="02040503050406030204" pitchFamily="18" charset="0"/>
                        </a:rPr>
                        <m:t>1</m:t>
                      </m:r>
                    </m:sub>
                  </m:sSub>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0</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s</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1</m:t>
                  </m:r>
                </m:oMath>
              </m:oMathPara>
            </a14:m>
          </a:p>
        </p:txBody>
      </p:sp>
      <p:sp>
        <p:nvSpPr>
          <p:cNvPr id="662" name="Rectangle 9"/>
          <p:cNvSpPr txBox="1"/>
          <p:nvPr/>
        </p:nvSpPr>
        <p:spPr>
          <a:xfrm>
            <a:off x="321831" y="1160836"/>
            <a:ext cx="2114424" cy="2793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Example of similar pairs</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6"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67" name="Different pairs"/>
          <p:cNvSpPr txBox="1"/>
          <p:nvPr/>
        </p:nvSpPr>
        <p:spPr>
          <a:xfrm>
            <a:off x="256573" y="236422"/>
            <a:ext cx="1995895"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85000"/>
              </a:lnSpc>
              <a:defRPr b="0" sz="2400">
                <a:latin typeface="Arial"/>
                <a:ea typeface="Arial"/>
                <a:cs typeface="Arial"/>
                <a:sym typeface="Arial"/>
              </a:defRPr>
            </a:lvl1pPr>
          </a:lstStyle>
          <a:p>
            <a:pPr/>
            <a:r>
              <a:t>Different pairs</a:t>
            </a:r>
          </a:p>
        </p:txBody>
      </p:sp>
      <p:sp>
        <p:nvSpPr>
          <p:cNvPr id="668" name="Equation"/>
          <p:cNvSpPr txBox="1"/>
          <p:nvPr/>
        </p:nvSpPr>
        <p:spPr>
          <a:xfrm>
            <a:off x="5627706" y="1690965"/>
            <a:ext cx="1857536" cy="698535"/>
          </a:xfrm>
          <a:prstGeom prst="rect">
            <a:avLst/>
          </a:prstGeom>
          <a:ln w="12700">
            <a:miter lim="400000"/>
          </a:ln>
        </p:spPr>
        <p:txBody>
          <a:bodyPr wrap="none" lIns="0" tIns="0" rIns="0" bIns="0">
            <a:spAutoFit/>
          </a:bodyPr>
          <a:lstStyle/>
          <a:p>
            <a:pPr defTabSz="914400" latinLnBrk="1">
              <a:defRPr b="0" sz="1800">
                <a:solidFill>
                  <a:srgbClr val="000000"/>
                </a:solidFill>
              </a:defRPr>
            </a:pPr>
            <a14:m>
              <m:oMathPara>
                <m:oMathParaPr>
                  <m:jc m:val="centerGroup"/>
                </m:oMathParaPr>
                <m:oMath>
                  <m:r>
                    <a:rPr xmlns:a="http://schemas.openxmlformats.org/drawingml/2006/main" sz="2300" i="1">
                      <a:solidFill>
                        <a:srgbClr val="000000"/>
                      </a:solidFill>
                      <a:latin typeface="Cambria Math" panose="02040503050406030204" pitchFamily="18" charset="0"/>
                    </a:rPr>
                    <m:t>s</m:t>
                  </m:r>
                  <m:r>
                    <a:rPr xmlns:a="http://schemas.openxmlformats.org/drawingml/2006/main" sz="2300" i="1">
                      <a:solidFill>
                        <a:srgbClr val="000000"/>
                      </a:solidFill>
                      <a:latin typeface="Cambria Math" panose="02040503050406030204" pitchFamily="18" charset="0"/>
                    </a:rPr>
                    <m:t>=</m:t>
                  </m:r>
                  <m:f>
                    <m:fPr>
                      <m:ctrlPr>
                        <a:rPr xmlns:a="http://schemas.openxmlformats.org/drawingml/2006/main" sz="2300" i="1">
                          <a:solidFill>
                            <a:srgbClr val="000000"/>
                          </a:solidFill>
                          <a:latin typeface="Cambria Math" panose="02040503050406030204" pitchFamily="18" charset="0"/>
                        </a:rPr>
                      </m:ctrlPr>
                      <m:type m:val="bar"/>
                    </m:fPr>
                    <m:num>
                      <m:r>
                        <a:rPr xmlns:a="http://schemas.openxmlformats.org/drawingml/2006/main" sz="2300" i="1">
                          <a:solidFill>
                            <a:srgbClr val="000000"/>
                          </a:solidFill>
                          <a:latin typeface="Cambria Math" panose="02040503050406030204" pitchFamily="18" charset="0"/>
                        </a:rPr>
                        <m:t>min</m:t>
                      </m:r>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1</m:t>
                          </m:r>
                        </m:sub>
                      </m:sSub>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2</m:t>
                          </m:r>
                        </m:sub>
                      </m:sSub>
                      <m:r>
                        <a:rPr xmlns:a="http://schemas.openxmlformats.org/drawingml/2006/main" sz="2300" i="1">
                          <a:solidFill>
                            <a:srgbClr val="000000"/>
                          </a:solidFill>
                          <a:latin typeface="Cambria Math" panose="02040503050406030204" pitchFamily="18" charset="0"/>
                        </a:rPr>
                        <m:t>)</m:t>
                      </m:r>
                    </m:num>
                    <m:den>
                      <m:r>
                        <a:rPr xmlns:a="http://schemas.openxmlformats.org/drawingml/2006/main" sz="2300" i="1">
                          <a:solidFill>
                            <a:srgbClr val="000000"/>
                          </a:solidFill>
                          <a:latin typeface="Cambria Math" panose="02040503050406030204" pitchFamily="18" charset="0"/>
                        </a:rPr>
                        <m:t>max</m:t>
                      </m:r>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1</m:t>
                          </m:r>
                        </m:sub>
                      </m:sSub>
                      <m:r>
                        <a:rPr xmlns:a="http://schemas.openxmlformats.org/drawingml/2006/main" sz="2300" i="1">
                          <a:solidFill>
                            <a:srgbClr val="000000"/>
                          </a:solidFill>
                          <a:latin typeface="Cambria Math" panose="02040503050406030204" pitchFamily="18" charset="0"/>
                        </a:rPr>
                        <m:t>,</m:t>
                      </m:r>
                      <m:sSub>
                        <m:e>
                          <m:r>
                            <a:rPr xmlns:a="http://schemas.openxmlformats.org/drawingml/2006/main" sz="2300" i="1">
                              <a:solidFill>
                                <a:srgbClr val="000000"/>
                              </a:solidFill>
                              <a:latin typeface="Cambria Math" panose="02040503050406030204" pitchFamily="18" charset="0"/>
                            </a:rPr>
                            <m:t>a</m:t>
                          </m:r>
                        </m:e>
                        <m:sub>
                          <m:r>
                            <a:rPr xmlns:a="http://schemas.openxmlformats.org/drawingml/2006/main" sz="2300" i="1">
                              <a:solidFill>
                                <a:srgbClr val="000000"/>
                              </a:solidFill>
                              <a:latin typeface="Cambria Math" panose="02040503050406030204" pitchFamily="18" charset="0"/>
                            </a:rPr>
                            <m:t>2</m:t>
                          </m:r>
                        </m:sub>
                      </m:sSub>
                      <m:r>
                        <a:rPr xmlns:a="http://schemas.openxmlformats.org/drawingml/2006/main" sz="2300" i="1">
                          <a:solidFill>
                            <a:srgbClr val="000000"/>
                          </a:solidFill>
                          <a:latin typeface="Cambria Math" panose="02040503050406030204" pitchFamily="18" charset="0"/>
                        </a:rPr>
                        <m:t>)</m:t>
                      </m:r>
                    </m:den>
                  </m:f>
                </m:oMath>
              </m:oMathPara>
            </a14:m>
            <a:endParaRPr sz="2300"/>
          </a:p>
        </p:txBody>
      </p:sp>
      <p:sp>
        <p:nvSpPr>
          <p:cNvPr id="669" name="= Number of foreground pixels,"/>
          <p:cNvSpPr txBox="1"/>
          <p:nvPr>
            <p:ph type="body" sz="quarter" idx="1"/>
          </p:nvPr>
        </p:nvSpPr>
        <p:spPr>
          <a:xfrm>
            <a:off x="3924417" y="2586284"/>
            <a:ext cx="5264113" cy="978653"/>
          </a:xfrm>
          <a:prstGeom prst="rect">
            <a:avLst/>
          </a:prstGeom>
        </p:spPr>
        <p:txBody>
          <a:bodyPr/>
          <a:lstStyle/>
          <a:p>
            <a:pPr>
              <a:buClr>
                <a:srgbClr val="006FA1"/>
              </a:buClr>
              <a:buSzPct val="100000"/>
              <a:buChar char="▪"/>
              <a:defRPr spc="0"/>
            </a:pPr>
            <a14:m>
              <m:oMath>
                <m:sSub>
                  <m:e>
                    <m:r>
                      <a:rPr xmlns:a="http://schemas.openxmlformats.org/drawingml/2006/main" sz="2150" i="1">
                        <a:solidFill>
                          <a:srgbClr val="000000"/>
                        </a:solidFill>
                        <a:latin typeface="Cambria Math" panose="02040503050406030204" pitchFamily="18" charset="0"/>
                      </a:rPr>
                      <m:t>a</m:t>
                    </m:r>
                  </m:e>
                  <m:sub>
                    <m:r>
                      <a:rPr xmlns:a="http://schemas.openxmlformats.org/drawingml/2006/main" sz="2150" i="1">
                        <a:solidFill>
                          <a:srgbClr val="000000"/>
                        </a:solidFill>
                        <a:latin typeface="Cambria Math" panose="02040503050406030204" pitchFamily="18" charset="0"/>
                      </a:rPr>
                      <m:t>i</m:t>
                    </m:r>
                  </m:sub>
                </m:sSub>
              </m:oMath>
            </a14:m>
            <a:r>
              <a:t> = Number of foreground pixels, </a:t>
            </a:r>
            <a14:m>
              <m:oMath>
                <m:r>
                  <a:rPr xmlns:a="http://schemas.openxmlformats.org/drawingml/2006/main" sz="2150" i="1">
                    <a:solidFill>
                      <a:srgbClr val="000000"/>
                    </a:solidFill>
                    <a:latin typeface="Cambria Math" panose="02040503050406030204" pitchFamily="18" charset="0"/>
                  </a:rPr>
                  <m:t>i</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1,2</m:t>
                </m:r>
                <m:r>
                  <a:rPr xmlns:a="http://schemas.openxmlformats.org/drawingml/2006/main" sz="2150" i="1">
                    <a:solidFill>
                      <a:srgbClr val="000000"/>
                    </a:solidFill>
                    <a:latin typeface="Cambria Math" panose="02040503050406030204" pitchFamily="18" charset="0"/>
                  </a:rPr>
                  <m:t>}</m:t>
                </m:r>
              </m:oMath>
            </a14:m>
          </a:p>
          <a:p>
            <a:pPr>
              <a:buClr>
                <a:srgbClr val="006FA1"/>
              </a:buClr>
              <a:buSzPct val="100000"/>
              <a:buChar char="▪"/>
              <a:defRPr spc="0"/>
            </a:pPr>
            <a14:m>
              <m:oMathPara>
                <m:oMathParaPr>
                  <m:jc m:val="left"/>
                </m:oMathParaPr>
                <m:oMath>
                  <m:r>
                    <a:rPr xmlns:a="http://schemas.openxmlformats.org/drawingml/2006/main" sz="2150" i="1">
                      <a:solidFill>
                        <a:srgbClr val="000000"/>
                      </a:solidFill>
                      <a:latin typeface="Cambria Math" panose="02040503050406030204" pitchFamily="18" charset="0"/>
                    </a:rPr>
                    <m:t>(</m:t>
                  </m:r>
                  <m:sSub>
                    <m:e>
                      <m:r>
                        <a:rPr xmlns:a="http://schemas.openxmlformats.org/drawingml/2006/main" sz="2150" i="1">
                          <a:solidFill>
                            <a:srgbClr val="000000"/>
                          </a:solidFill>
                          <a:latin typeface="Cambria Math" panose="02040503050406030204" pitchFamily="18" charset="0"/>
                        </a:rPr>
                        <m:t>a</m:t>
                      </m:r>
                    </m:e>
                    <m:sub>
                      <m:r>
                        <a:rPr xmlns:a="http://schemas.openxmlformats.org/drawingml/2006/main" sz="2150" i="1">
                          <a:solidFill>
                            <a:srgbClr val="000000"/>
                          </a:solidFill>
                          <a:latin typeface="Cambria Math" panose="02040503050406030204" pitchFamily="18" charset="0"/>
                        </a:rPr>
                        <m:t>2</m:t>
                      </m:r>
                    </m:sub>
                  </m:sSub>
                  <m:r>
                    <a:rPr xmlns:a="http://schemas.openxmlformats.org/drawingml/2006/main" sz="2150" i="1">
                      <a:solidFill>
                        <a:srgbClr val="000000"/>
                      </a:solidFill>
                      <a:latin typeface="Cambria Math" panose="02040503050406030204" pitchFamily="18" charset="0"/>
                    </a:rPr>
                    <m:t>-</m:t>
                  </m:r>
                  <m:sSub>
                    <m:e>
                      <m:r>
                        <a:rPr xmlns:a="http://schemas.openxmlformats.org/drawingml/2006/main" sz="2150" i="1">
                          <a:solidFill>
                            <a:srgbClr val="000000"/>
                          </a:solidFill>
                          <a:latin typeface="Cambria Math" panose="02040503050406030204" pitchFamily="18" charset="0"/>
                        </a:rPr>
                        <m:t>a</m:t>
                      </m:r>
                    </m:e>
                    <m:sub>
                      <m:r>
                        <a:rPr xmlns:a="http://schemas.openxmlformats.org/drawingml/2006/main" sz="2150" i="1">
                          <a:solidFill>
                            <a:srgbClr val="000000"/>
                          </a:solidFill>
                          <a:latin typeface="Cambria Math" panose="02040503050406030204" pitchFamily="18" charset="0"/>
                        </a:rPr>
                        <m:t>1</m:t>
                      </m:r>
                    </m:sub>
                  </m:sSub>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m:t>
                  </m:r>
                  <m:r>
                    <m:rPr>
                      <m:sty m:val="p"/>
                    </m:rP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s</m:t>
                  </m:r>
                  <m:r>
                    <a:rPr xmlns:a="http://schemas.openxmlformats.org/drawingml/2006/main" sz="2150" i="1">
                      <a:solidFill>
                        <a:srgbClr val="000000"/>
                      </a:solidFill>
                      <a:latin typeface="Cambria Math" panose="02040503050406030204" pitchFamily="18" charset="0"/>
                    </a:rPr>
                    <m:t>→</m:t>
                  </m:r>
                  <m:r>
                    <a:rPr xmlns:a="http://schemas.openxmlformats.org/drawingml/2006/main" sz="2150" i="1">
                      <a:solidFill>
                        <a:srgbClr val="000000"/>
                      </a:solidFill>
                      <a:latin typeface="Cambria Math" panose="02040503050406030204" pitchFamily="18" charset="0"/>
                    </a:rPr>
                    <m:t>0</m:t>
                  </m:r>
                </m:oMath>
              </m:oMathPara>
            </a14:m>
          </a:p>
        </p:txBody>
      </p:sp>
      <p:pic>
        <p:nvPicPr>
          <p:cNvPr id="670" name="Image" descr="Image"/>
          <p:cNvPicPr>
            <a:picLocks noChangeAspect="1"/>
          </p:cNvPicPr>
          <p:nvPr/>
        </p:nvPicPr>
        <p:blipFill>
          <a:blip r:embed="rId3">
            <a:extLst/>
          </a:blip>
          <a:stretch>
            <a:fillRect/>
          </a:stretch>
        </p:blipFill>
        <p:spPr>
          <a:xfrm>
            <a:off x="265773" y="1466850"/>
            <a:ext cx="3576321" cy="2235200"/>
          </a:xfrm>
          <a:prstGeom prst="rect">
            <a:avLst/>
          </a:prstGeom>
          <a:ln w="12700">
            <a:miter lim="400000"/>
          </a:ln>
        </p:spPr>
      </p:pic>
      <p:sp>
        <p:nvSpPr>
          <p:cNvPr id="671" name="Rectangle 9"/>
          <p:cNvSpPr txBox="1"/>
          <p:nvPr/>
        </p:nvSpPr>
        <p:spPr>
          <a:xfrm>
            <a:off x="321831" y="1160836"/>
            <a:ext cx="2256842" cy="2793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Example of different pairs</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5"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76" name="Effect of similarity score on the performance"/>
          <p:cNvSpPr txBox="1"/>
          <p:nvPr/>
        </p:nvSpPr>
        <p:spPr>
          <a:xfrm>
            <a:off x="256573" y="236422"/>
            <a:ext cx="6044615"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85000"/>
              </a:lnSpc>
              <a:defRPr b="0" sz="2400">
                <a:latin typeface="Arial"/>
                <a:ea typeface="Arial"/>
                <a:cs typeface="Arial"/>
                <a:sym typeface="Arial"/>
              </a:defRPr>
            </a:lvl1pPr>
          </a:lstStyle>
          <a:p>
            <a:pPr/>
            <a:r>
              <a:t>Effect of similarity score on the performance</a:t>
            </a:r>
          </a:p>
        </p:txBody>
      </p:sp>
      <p:pic>
        <p:nvPicPr>
          <p:cNvPr id="677" name="Image" descr="Image"/>
          <p:cNvPicPr>
            <a:picLocks noChangeAspect="1"/>
          </p:cNvPicPr>
          <p:nvPr/>
        </p:nvPicPr>
        <p:blipFill>
          <a:blip r:embed="rId3">
            <a:extLst/>
          </a:blip>
          <a:stretch>
            <a:fillRect/>
          </a:stretch>
        </p:blipFill>
        <p:spPr>
          <a:xfrm>
            <a:off x="889723" y="714975"/>
            <a:ext cx="7364554" cy="4017888"/>
          </a:xfrm>
          <a:prstGeom prst="rect">
            <a:avLst/>
          </a:prstGeom>
          <a:ln w="12700">
            <a:miter lim="400000"/>
          </a:ln>
        </p:spPr>
      </p:pic>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1" name="Rectangle 2"/>
          <p:cNvSpPr txBox="1"/>
          <p:nvPr/>
        </p:nvSpPr>
        <p:spPr>
          <a:xfrm>
            <a:off x="2003960" y="158724"/>
            <a:ext cx="5136080" cy="36961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AHTE dataset text line extraction results</a:t>
            </a:r>
          </a:p>
        </p:txBody>
      </p:sp>
      <p:sp>
        <p:nvSpPr>
          <p:cNvPr id="682"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83" name="Rectangle 9"/>
          <p:cNvSpPr txBox="1"/>
          <p:nvPr/>
        </p:nvSpPr>
        <p:spPr>
          <a:xfrm>
            <a:off x="2197261" y="2176771"/>
            <a:ext cx="515825" cy="2793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sp>
        <p:nvSpPr>
          <p:cNvPr id="684" name="Rectangle 9"/>
          <p:cNvSpPr txBox="1"/>
          <p:nvPr/>
        </p:nvSpPr>
        <p:spPr>
          <a:xfrm>
            <a:off x="3961825" y="2068821"/>
            <a:ext cx="1633162" cy="4952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Pseudo rgb image </a:t>
            </a:r>
          </a:p>
          <a:p>
            <a:pPr/>
            <a:r>
              <a:t>of detected lines</a:t>
            </a:r>
          </a:p>
        </p:txBody>
      </p:sp>
      <p:sp>
        <p:nvSpPr>
          <p:cNvPr id="685" name="Rectangle 9"/>
          <p:cNvSpPr txBox="1"/>
          <p:nvPr/>
        </p:nvSpPr>
        <p:spPr>
          <a:xfrm>
            <a:off x="6172461" y="2176771"/>
            <a:ext cx="1750978" cy="2793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Extracted text lines</a:t>
            </a:r>
          </a:p>
        </p:txBody>
      </p:sp>
      <p:pic>
        <p:nvPicPr>
          <p:cNvPr id="686" name="Image" descr="Image"/>
          <p:cNvPicPr>
            <a:picLocks noChangeAspect="1"/>
          </p:cNvPicPr>
          <p:nvPr/>
        </p:nvPicPr>
        <p:blipFill>
          <a:blip r:embed="rId3">
            <a:extLst/>
          </a:blip>
          <a:srcRect l="0" t="8815" r="0" b="4986"/>
          <a:stretch>
            <a:fillRect/>
          </a:stretch>
        </p:blipFill>
        <p:spPr>
          <a:xfrm>
            <a:off x="6180976" y="2555732"/>
            <a:ext cx="1734030" cy="2159001"/>
          </a:xfrm>
          <a:prstGeom prst="rect">
            <a:avLst/>
          </a:prstGeom>
          <a:ln w="6350">
            <a:solidFill>
              <a:srgbClr val="006FA1"/>
            </a:solidFill>
          </a:ln>
        </p:spPr>
      </p:pic>
      <p:pic>
        <p:nvPicPr>
          <p:cNvPr id="687" name="Image" descr="Image"/>
          <p:cNvPicPr>
            <a:picLocks noChangeAspect="1"/>
          </p:cNvPicPr>
          <p:nvPr/>
        </p:nvPicPr>
        <p:blipFill>
          <a:blip r:embed="rId4">
            <a:extLst/>
          </a:blip>
          <a:srcRect l="0" t="7022" r="0" b="7022"/>
          <a:stretch>
            <a:fillRect/>
          </a:stretch>
        </p:blipFill>
        <p:spPr>
          <a:xfrm>
            <a:off x="3879230" y="2568884"/>
            <a:ext cx="1738942" cy="2159001"/>
          </a:xfrm>
          <a:prstGeom prst="rect">
            <a:avLst/>
          </a:prstGeom>
          <a:ln w="6350">
            <a:solidFill>
              <a:srgbClr val="006FA1"/>
            </a:solidFill>
          </a:ln>
        </p:spPr>
      </p:pic>
      <p:pic>
        <p:nvPicPr>
          <p:cNvPr id="688" name="Image" descr="Image"/>
          <p:cNvPicPr>
            <a:picLocks noChangeAspect="1"/>
          </p:cNvPicPr>
          <p:nvPr/>
        </p:nvPicPr>
        <p:blipFill>
          <a:blip r:embed="rId5">
            <a:extLst/>
          </a:blip>
          <a:srcRect l="0" t="9263" r="0" b="5579"/>
          <a:stretch>
            <a:fillRect/>
          </a:stretch>
        </p:blipFill>
        <p:spPr>
          <a:xfrm>
            <a:off x="1577484" y="2588529"/>
            <a:ext cx="1755219" cy="2159001"/>
          </a:xfrm>
          <a:prstGeom prst="rect">
            <a:avLst/>
          </a:prstGeom>
          <a:ln w="6350">
            <a:solidFill>
              <a:srgbClr val="006FA1"/>
            </a:solidFill>
          </a:ln>
        </p:spPr>
      </p:pic>
      <p:pic>
        <p:nvPicPr>
          <p:cNvPr id="689" name="Image" descr="Image"/>
          <p:cNvPicPr>
            <a:picLocks noChangeAspect="1"/>
          </p:cNvPicPr>
          <p:nvPr/>
        </p:nvPicPr>
        <p:blipFill>
          <a:blip r:embed="rId6">
            <a:extLst/>
          </a:blip>
          <a:stretch>
            <a:fillRect/>
          </a:stretch>
        </p:blipFill>
        <p:spPr>
          <a:xfrm>
            <a:off x="3081248" y="549530"/>
            <a:ext cx="2981504" cy="1498096"/>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Slide Number Placeholder 22"/>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18" name="Image" descr="Image"/>
          <p:cNvPicPr>
            <a:picLocks noChangeAspect="1"/>
          </p:cNvPicPr>
          <p:nvPr/>
        </p:nvPicPr>
        <p:blipFill>
          <a:blip r:embed="rId3">
            <a:extLst/>
          </a:blip>
          <a:srcRect l="10651" t="16402" r="10651" b="39334"/>
          <a:stretch>
            <a:fillRect/>
          </a:stretch>
        </p:blipFill>
        <p:spPr>
          <a:xfrm>
            <a:off x="353652" y="1419032"/>
            <a:ext cx="4078280" cy="1893610"/>
          </a:xfrm>
          <a:prstGeom prst="rect">
            <a:avLst/>
          </a:prstGeom>
          <a:ln w="6350">
            <a:solidFill>
              <a:srgbClr val="000000"/>
            </a:solidFill>
            <a:miter lim="400000"/>
          </a:ln>
        </p:spPr>
      </p:pic>
      <p:pic>
        <p:nvPicPr>
          <p:cNvPr id="219" name="Picture 2" descr="Picture 2"/>
          <p:cNvPicPr>
            <a:picLocks noChangeAspect="0"/>
          </p:cNvPicPr>
          <p:nvPr/>
        </p:nvPicPr>
        <p:blipFill>
          <a:blip r:embed="rId4">
            <a:extLst/>
          </a:blip>
          <a:srcRect l="60277" t="87540" r="26967" b="3768"/>
          <a:stretch>
            <a:fillRect/>
          </a:stretch>
        </p:blipFill>
        <p:spPr>
          <a:xfrm>
            <a:off x="5034402" y="1400252"/>
            <a:ext cx="3775717" cy="1899937"/>
          </a:xfrm>
          <a:prstGeom prst="rect">
            <a:avLst/>
          </a:prstGeom>
          <a:ln w="6350">
            <a:solidFill>
              <a:srgbClr val="000000"/>
            </a:solidFill>
            <a:miter lim="400000"/>
          </a:ln>
        </p:spPr>
      </p:pic>
      <p:sp>
        <p:nvSpPr>
          <p:cNvPr id="220" name="Rectangle"/>
          <p:cNvSpPr/>
          <p:nvPr/>
        </p:nvSpPr>
        <p:spPr>
          <a:xfrm>
            <a:off x="5343169" y="1465419"/>
            <a:ext cx="3158334" cy="1659177"/>
          </a:xfrm>
          <a:prstGeom prst="rect">
            <a:avLst/>
          </a:prstGeom>
          <a:ln w="26425">
            <a:solidFill>
              <a:srgbClr val="7E51D7"/>
            </a:solidFill>
          </a:ln>
        </p:spPr>
        <p:txBody>
          <a:bodyPr lIns="45719" rIns="45719" anchor="ctr"/>
          <a:lstStyle/>
          <a:p>
            <a:pPr>
              <a:defRPr b="0" sz="1800">
                <a:solidFill>
                  <a:srgbClr val="000000"/>
                </a:solidFill>
              </a:defRPr>
            </a:pPr>
          </a:p>
        </p:txBody>
      </p:sp>
      <p:sp>
        <p:nvSpPr>
          <p:cNvPr id="221" name="?"/>
          <p:cNvSpPr/>
          <p:nvPr/>
        </p:nvSpPr>
        <p:spPr>
          <a:xfrm>
            <a:off x="5341368" y="883330"/>
            <a:ext cx="545508" cy="575762"/>
          </a:xfrm>
          <a:prstGeom prst="rect">
            <a:avLst/>
          </a:prstGeom>
          <a:solidFill>
            <a:srgbClr val="7E51D5"/>
          </a:solidFill>
          <a:ln w="26425">
            <a:solidFill>
              <a:srgbClr val="7D51D6"/>
            </a:solidFill>
          </a:ln>
          <a:effectLst>
            <a:outerShdw sx="100000" sy="100000" kx="0" ky="0" algn="b" rotWithShape="0" blurRad="38100" dist="25400" dir="2700000">
              <a:srgbClr val="000000">
                <a:alpha val="60000"/>
              </a:srgbClr>
            </a:outerShdw>
          </a:effectLst>
          <a:extLst>
            <a:ext uri="{C572A759-6A51-4108-AA02-DFA0A04FC94B}">
              <ma14:wrappingTextBoxFlag xmlns:ma14="http://schemas.microsoft.com/office/mac/drawingml/2011/main" val="1"/>
            </a:ext>
          </a:extLst>
        </p:spPr>
        <p:txBody>
          <a:bodyPr lIns="45719" rIns="45719" anchor="ctr"/>
          <a:lstStyle>
            <a:lvl1pPr algn="ctr">
              <a:defRPr b="0" sz="3300">
                <a:solidFill>
                  <a:srgbClr val="FFFFFF"/>
                </a:solidFill>
              </a:defRPr>
            </a:lvl1pPr>
          </a:lstStyle>
          <a:p>
            <a:pPr/>
            <a:r>
              <a:t>?</a:t>
            </a:r>
          </a:p>
        </p:txBody>
      </p:sp>
      <p:sp>
        <p:nvSpPr>
          <p:cNvPr id="222" name="Title 3"/>
          <p:cNvSpPr txBox="1"/>
          <p:nvPr>
            <p:ph type="title"/>
          </p:nvPr>
        </p:nvSpPr>
        <p:spPr>
          <a:xfrm>
            <a:off x="190500" y="12700"/>
            <a:ext cx="7707863" cy="488024"/>
          </a:xfrm>
          <a:prstGeom prst="rect">
            <a:avLst/>
          </a:prstGeom>
        </p:spPr>
        <p:txBody>
          <a:bodyPr/>
          <a:lstStyle/>
          <a:p>
            <a:pPr/>
            <a:r>
              <a:t>Significance of the work</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3" name="Rectangle 2"/>
          <p:cNvSpPr txBox="1"/>
          <p:nvPr/>
        </p:nvSpPr>
        <p:spPr>
          <a:xfrm>
            <a:off x="1708214" y="144890"/>
            <a:ext cx="5823814" cy="36961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ICFHR2010 dataset text line extraction results</a:t>
            </a:r>
          </a:p>
        </p:txBody>
      </p:sp>
      <p:sp>
        <p:nvSpPr>
          <p:cNvPr id="694"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695" name="Image" descr="Image"/>
          <p:cNvPicPr>
            <a:picLocks noChangeAspect="1"/>
          </p:cNvPicPr>
          <p:nvPr/>
        </p:nvPicPr>
        <p:blipFill>
          <a:blip r:embed="rId3">
            <a:extLst/>
          </a:blip>
          <a:stretch>
            <a:fillRect/>
          </a:stretch>
        </p:blipFill>
        <p:spPr>
          <a:xfrm>
            <a:off x="3497486" y="2600712"/>
            <a:ext cx="2251620" cy="2159001"/>
          </a:xfrm>
          <a:prstGeom prst="rect">
            <a:avLst/>
          </a:prstGeom>
          <a:ln w="6350">
            <a:solidFill>
              <a:srgbClr val="006FA1"/>
            </a:solidFill>
          </a:ln>
        </p:spPr>
      </p:pic>
      <p:pic>
        <p:nvPicPr>
          <p:cNvPr id="696" name="Image" descr="Image"/>
          <p:cNvPicPr>
            <a:picLocks noChangeAspect="1"/>
          </p:cNvPicPr>
          <p:nvPr/>
        </p:nvPicPr>
        <p:blipFill>
          <a:blip r:embed="rId4">
            <a:extLst/>
          </a:blip>
          <a:stretch>
            <a:fillRect/>
          </a:stretch>
        </p:blipFill>
        <p:spPr>
          <a:xfrm>
            <a:off x="736732" y="2600712"/>
            <a:ext cx="2251620" cy="2159001"/>
          </a:xfrm>
          <a:prstGeom prst="rect">
            <a:avLst/>
          </a:prstGeom>
          <a:ln w="6350">
            <a:solidFill>
              <a:srgbClr val="006FA1"/>
            </a:solidFill>
          </a:ln>
        </p:spPr>
      </p:pic>
      <p:pic>
        <p:nvPicPr>
          <p:cNvPr id="697" name="Image" descr="Image"/>
          <p:cNvPicPr>
            <a:picLocks noChangeAspect="1"/>
          </p:cNvPicPr>
          <p:nvPr/>
        </p:nvPicPr>
        <p:blipFill>
          <a:blip r:embed="rId5">
            <a:extLst/>
          </a:blip>
          <a:stretch>
            <a:fillRect/>
          </a:stretch>
        </p:blipFill>
        <p:spPr>
          <a:xfrm>
            <a:off x="6255065" y="2600712"/>
            <a:ext cx="2251620" cy="2159001"/>
          </a:xfrm>
          <a:prstGeom prst="rect">
            <a:avLst/>
          </a:prstGeom>
          <a:ln w="12700">
            <a:miter lim="400000"/>
          </a:ln>
        </p:spPr>
      </p:pic>
      <p:sp>
        <p:nvSpPr>
          <p:cNvPr id="698" name="Rectangle 9"/>
          <p:cNvSpPr txBox="1"/>
          <p:nvPr/>
        </p:nvSpPr>
        <p:spPr>
          <a:xfrm>
            <a:off x="1604630" y="2179090"/>
            <a:ext cx="515824" cy="2793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sp>
        <p:nvSpPr>
          <p:cNvPr id="699" name="Rectangle 9"/>
          <p:cNvSpPr txBox="1"/>
          <p:nvPr/>
        </p:nvSpPr>
        <p:spPr>
          <a:xfrm>
            <a:off x="3803540" y="2071140"/>
            <a:ext cx="1633162" cy="4952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Pseudo rgb image </a:t>
            </a:r>
          </a:p>
          <a:p>
            <a:pPr/>
            <a:r>
              <a:t>of detected lines</a:t>
            </a:r>
          </a:p>
        </p:txBody>
      </p:sp>
      <p:sp>
        <p:nvSpPr>
          <p:cNvPr id="700" name="Rectangle 9"/>
          <p:cNvSpPr txBox="1"/>
          <p:nvPr/>
        </p:nvSpPr>
        <p:spPr>
          <a:xfrm>
            <a:off x="6505386" y="2179090"/>
            <a:ext cx="1750978" cy="2793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Extracted text lines</a:t>
            </a:r>
          </a:p>
        </p:txBody>
      </p:sp>
      <p:pic>
        <p:nvPicPr>
          <p:cNvPr id="701" name="Image" descr="Image"/>
          <p:cNvPicPr>
            <a:picLocks noChangeAspect="1"/>
          </p:cNvPicPr>
          <p:nvPr/>
        </p:nvPicPr>
        <p:blipFill>
          <a:blip r:embed="rId6">
            <a:extLst/>
          </a:blip>
          <a:stretch>
            <a:fillRect/>
          </a:stretch>
        </p:blipFill>
        <p:spPr>
          <a:xfrm>
            <a:off x="3189893" y="598362"/>
            <a:ext cx="2764213" cy="1388916"/>
          </a:xfrm>
          <a:prstGeom prst="rect">
            <a:avLst/>
          </a:prstGeom>
          <a:ln w="12700">
            <a:miter lim="400000"/>
          </a:ln>
        </p:spPr>
      </p:pic>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5" name="Rectangle 2"/>
          <p:cNvSpPr txBox="1"/>
          <p:nvPr/>
        </p:nvSpPr>
        <p:spPr>
          <a:xfrm>
            <a:off x="1708214" y="144890"/>
            <a:ext cx="5823814" cy="369610"/>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defTabSz="685800">
              <a:defRPr sz="2400">
                <a:latin typeface="Calibri"/>
                <a:ea typeface="Calibri"/>
                <a:cs typeface="Calibri"/>
                <a:sym typeface="Calibri"/>
              </a:defRPr>
            </a:lvl1pPr>
          </a:lstStyle>
          <a:p>
            <a:pPr/>
            <a:r>
              <a:t>ICFHR2010 dataset text line extraction results</a:t>
            </a:r>
          </a:p>
        </p:txBody>
      </p:sp>
      <p:sp>
        <p:nvSpPr>
          <p:cNvPr id="706" name="Slide Number Placeholder 5"/>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07" name="Rectangle 9"/>
          <p:cNvSpPr txBox="1"/>
          <p:nvPr/>
        </p:nvSpPr>
        <p:spPr>
          <a:xfrm>
            <a:off x="2017353" y="1844533"/>
            <a:ext cx="515824" cy="2793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sp>
        <p:nvSpPr>
          <p:cNvPr id="708" name="Rectangle 9"/>
          <p:cNvSpPr txBox="1"/>
          <p:nvPr/>
        </p:nvSpPr>
        <p:spPr>
          <a:xfrm>
            <a:off x="4011304" y="1736583"/>
            <a:ext cx="1633162" cy="4952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Pseudo rgb image </a:t>
            </a:r>
          </a:p>
          <a:p>
            <a:pPr/>
            <a:r>
              <a:t>of detected lines</a:t>
            </a:r>
          </a:p>
        </p:txBody>
      </p:sp>
      <p:sp>
        <p:nvSpPr>
          <p:cNvPr id="709" name="Rectangle 9"/>
          <p:cNvSpPr txBox="1"/>
          <p:nvPr/>
        </p:nvSpPr>
        <p:spPr>
          <a:xfrm>
            <a:off x="6505016" y="1844533"/>
            <a:ext cx="1750978" cy="279323"/>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p>
            <a:pPr/>
            <a:r>
              <a:t>Extracted text lines</a:t>
            </a:r>
          </a:p>
        </p:txBody>
      </p:sp>
      <p:pic>
        <p:nvPicPr>
          <p:cNvPr id="710" name="Image" descr="Image"/>
          <p:cNvPicPr>
            <a:picLocks noChangeAspect="1"/>
          </p:cNvPicPr>
          <p:nvPr/>
        </p:nvPicPr>
        <p:blipFill>
          <a:blip r:embed="rId3">
            <a:extLst/>
          </a:blip>
          <a:stretch>
            <a:fillRect/>
          </a:stretch>
        </p:blipFill>
        <p:spPr>
          <a:xfrm>
            <a:off x="6664216" y="2217534"/>
            <a:ext cx="1432579" cy="2540001"/>
          </a:xfrm>
          <a:prstGeom prst="rect">
            <a:avLst/>
          </a:prstGeom>
          <a:ln w="6350">
            <a:solidFill>
              <a:srgbClr val="006FA1"/>
            </a:solidFill>
          </a:ln>
        </p:spPr>
      </p:pic>
      <p:pic>
        <p:nvPicPr>
          <p:cNvPr id="711" name="Image" descr="Image"/>
          <p:cNvPicPr>
            <a:picLocks noChangeAspect="1"/>
          </p:cNvPicPr>
          <p:nvPr/>
        </p:nvPicPr>
        <p:blipFill>
          <a:blip r:embed="rId4">
            <a:extLst/>
          </a:blip>
          <a:stretch>
            <a:fillRect/>
          </a:stretch>
        </p:blipFill>
        <p:spPr>
          <a:xfrm>
            <a:off x="4111596" y="2224353"/>
            <a:ext cx="1432578" cy="2540001"/>
          </a:xfrm>
          <a:prstGeom prst="rect">
            <a:avLst/>
          </a:prstGeom>
          <a:ln w="6350">
            <a:solidFill>
              <a:srgbClr val="006FA1"/>
            </a:solidFill>
          </a:ln>
        </p:spPr>
      </p:pic>
      <p:graphicFrame>
        <p:nvGraphicFramePr>
          <p:cNvPr id="712" name="Table 1"/>
          <p:cNvGraphicFramePr/>
          <p:nvPr/>
        </p:nvGraphicFramePr>
        <p:xfrm>
          <a:off x="2764946" y="568760"/>
          <a:ext cx="3723050" cy="1075463"/>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462017"/>
                <a:gridCol w="1152327"/>
                <a:gridCol w="1096004"/>
              </a:tblGrid>
              <a:tr h="347002">
                <a:tc>
                  <a:txBody>
                    <a:bodyPr/>
                    <a:lstStyle/>
                    <a:p>
                      <a:pPr algn="l" defTabSz="685800">
                        <a:defRPr sz="1800">
                          <a:latin typeface="Calibri"/>
                          <a:ea typeface="Calibri"/>
                          <a:cs typeface="Calibri"/>
                          <a:sym typeface="Calibri"/>
                        </a:defRPr>
                      </a:pP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a:latin typeface="Calibri"/>
                          <a:ea typeface="Calibri"/>
                          <a:cs typeface="Calibri"/>
                          <a:sym typeface="Calibri"/>
                        </a:rPr>
                        <a:t>LineIU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a:latin typeface="Calibri"/>
                          <a:ea typeface="Calibri"/>
                          <a:cs typeface="Calibri"/>
                          <a:sym typeface="Calibri"/>
                        </a:rPr>
                        <a:t>PixelIU</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368756">
                <a:tc>
                  <a:txBody>
                    <a:bodyPr/>
                    <a:lstStyle/>
                    <a:p>
                      <a:pPr algn="l" defTabSz="685800">
                        <a:defRPr sz="1800"/>
                      </a:pPr>
                      <a:r>
                        <a:rPr>
                          <a:latin typeface="Calibri"/>
                          <a:ea typeface="Calibri"/>
                          <a:cs typeface="Calibri"/>
                          <a:sym typeface="Calibri"/>
                        </a:rPr>
                        <a:t>UTLS</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a:latin typeface="Calibri"/>
                          <a:ea typeface="Calibri"/>
                          <a:cs typeface="Calibri"/>
                          <a:sym typeface="Calibri"/>
                        </a:rPr>
                        <a:t>88.41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a:latin typeface="Calibri"/>
                          <a:ea typeface="Calibri"/>
                          <a:cs typeface="Calibri"/>
                          <a:sym typeface="Calibri"/>
                        </a:rPr>
                        <a:t>87.40</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r h="347002">
                <a:tc>
                  <a:txBody>
                    <a:bodyPr/>
                    <a:lstStyle/>
                    <a:p>
                      <a:pPr algn="l" defTabSz="685800">
                        <a:defRPr sz="1800"/>
                      </a:pPr>
                      <a:r>
                        <a:rPr>
                          <a:latin typeface="Calibri"/>
                          <a:ea typeface="Calibri"/>
                          <a:cs typeface="Calibri"/>
                          <a:sym typeface="Calibri"/>
                        </a:rPr>
                        <a:t>System9+4.1</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a:latin typeface="Calibri"/>
                          <a:ea typeface="Calibri"/>
                          <a:cs typeface="Calibri"/>
                          <a:sym typeface="Calibri"/>
                        </a:rPr>
                        <a:t>97.86</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c>
                  <a:txBody>
                    <a:bodyPr/>
                    <a:lstStyle/>
                    <a:p>
                      <a:pPr algn="l" defTabSz="685800">
                        <a:defRPr sz="1800"/>
                      </a:pPr>
                      <a:r>
                        <a:rPr b="1">
                          <a:latin typeface="Calibri"/>
                          <a:ea typeface="Calibri"/>
                          <a:cs typeface="Calibri"/>
                          <a:sym typeface="Calibri"/>
                        </a:rPr>
                        <a:t>97.05</a:t>
                      </a:r>
                    </a:p>
                  </a:txBody>
                  <a:tcPr marL="45720" marR="45720" marT="45720" marB="45720" anchor="t" anchorCtr="0" horzOverflow="overflow">
                    <a:lnL w="12700">
                      <a:solidFill>
                        <a:srgbClr val="006FA1"/>
                      </a:solidFill>
                    </a:lnL>
                    <a:lnR w="12700">
                      <a:solidFill>
                        <a:srgbClr val="006FA1"/>
                      </a:solidFill>
                    </a:lnR>
                    <a:lnT w="12700">
                      <a:solidFill>
                        <a:srgbClr val="006FA1"/>
                      </a:solidFill>
                    </a:lnT>
                    <a:lnB w="12700">
                      <a:solidFill>
                        <a:srgbClr val="006FA1"/>
                      </a:solidFill>
                    </a:lnB>
                  </a:tcPr>
                </a:tc>
              </a:tr>
            </a:tbl>
          </a:graphicData>
        </a:graphic>
      </p:graphicFrame>
      <p:pic>
        <p:nvPicPr>
          <p:cNvPr id="713" name="Image" descr="Image"/>
          <p:cNvPicPr>
            <a:picLocks noChangeAspect="1"/>
          </p:cNvPicPr>
          <p:nvPr/>
        </p:nvPicPr>
        <p:blipFill>
          <a:blip r:embed="rId5">
            <a:extLst/>
          </a:blip>
          <a:stretch>
            <a:fillRect/>
          </a:stretch>
        </p:blipFill>
        <p:spPr>
          <a:xfrm>
            <a:off x="1552952" y="2217534"/>
            <a:ext cx="1444626" cy="2540001"/>
          </a:xfrm>
          <a:prstGeom prst="rect">
            <a:avLst/>
          </a:prstGeom>
          <a:ln w="6350">
            <a:solidFill>
              <a:srgbClr val="006FA1"/>
            </a:solidFill>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7" name="Text Placeholder 2"/>
          <p:cNvSpPr txBox="1"/>
          <p:nvPr>
            <p:ph type="body" sz="quarter" idx="1"/>
          </p:nvPr>
        </p:nvSpPr>
        <p:spPr>
          <a:xfrm>
            <a:off x="1603375" y="2571750"/>
            <a:ext cx="2913064" cy="933450"/>
          </a:xfrm>
          <a:prstGeom prst="rect">
            <a:avLst/>
          </a:prstGeom>
        </p:spPr>
        <p:txBody>
          <a:bodyPr/>
          <a:lstStyle/>
          <a:p>
            <a:pPr>
              <a:spcBef>
                <a:spcPts val="400"/>
              </a:spcBef>
              <a:defRPr sz="1800"/>
            </a:pPr>
            <a:r>
              <a:t>conclusion</a:t>
            </a:r>
          </a:p>
          <a:p>
            <a:pPr>
              <a:spcBef>
                <a:spcPts val="400"/>
              </a:spcBef>
              <a:defRPr sz="1800"/>
            </a:pPr>
            <a:r>
              <a:t>and</a:t>
            </a:r>
          </a:p>
          <a:p>
            <a:pPr>
              <a:spcBef>
                <a:spcPts val="400"/>
              </a:spcBef>
              <a:defRPr sz="1800"/>
            </a:pPr>
            <a:r>
              <a:t>future work</a:t>
            </a:r>
          </a:p>
        </p:txBody>
      </p:sp>
      <p:pic>
        <p:nvPicPr>
          <p:cNvPr id="718" name="Picture 2" descr="Picture 2"/>
          <p:cNvPicPr>
            <a:picLocks noChangeAspect="1"/>
          </p:cNvPicPr>
          <p:nvPr>
            <p:ph type="pic" idx="21"/>
          </p:nvPr>
        </p:nvPicPr>
        <p:blipFill>
          <a:blip r:embed="rId3">
            <a:extLst/>
          </a:blip>
          <a:srcRect l="20118" t="25423" r="20487" b="11031"/>
          <a:stretch>
            <a:fillRect/>
          </a:stretch>
        </p:blipFill>
        <p:spPr>
          <a:xfrm>
            <a:off x="4665662" y="947473"/>
            <a:ext cx="3274572" cy="2557728"/>
          </a:xfrm>
          <a:prstGeom prst="rect">
            <a:avLst/>
          </a:prstGeom>
        </p:spPr>
      </p:pic>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2"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23" name="Title 1"/>
          <p:cNvSpPr txBox="1"/>
          <p:nvPr>
            <p:ph type="title"/>
          </p:nvPr>
        </p:nvSpPr>
        <p:spPr>
          <a:xfrm>
            <a:off x="948776" y="324090"/>
            <a:ext cx="7707863" cy="416691"/>
          </a:xfrm>
          <a:prstGeom prst="rect">
            <a:avLst/>
          </a:prstGeom>
        </p:spPr>
        <p:txBody>
          <a:bodyPr/>
          <a:lstStyle/>
          <a:p>
            <a:pPr/>
            <a:r>
              <a:t>Conclusion</a:t>
            </a:r>
          </a:p>
        </p:txBody>
      </p:sp>
      <p:sp>
        <p:nvSpPr>
          <p:cNvPr id="724" name="Content Placeholder 2"/>
          <p:cNvSpPr txBox="1"/>
          <p:nvPr>
            <p:ph type="body" idx="1"/>
          </p:nvPr>
        </p:nvSpPr>
        <p:spPr>
          <a:xfrm>
            <a:off x="948776" y="1104696"/>
            <a:ext cx="7707863" cy="2934108"/>
          </a:xfrm>
          <a:prstGeom prst="rect">
            <a:avLst/>
          </a:prstGeom>
        </p:spPr>
        <p:txBody>
          <a:bodyPr/>
          <a:lstStyle/>
          <a:p>
            <a:pPr>
              <a:buClr>
                <a:srgbClr val="006FA1"/>
              </a:buClr>
              <a:buSzPct val="100000"/>
              <a:buChar char="▪"/>
              <a:defRPr spc="0"/>
            </a:pPr>
            <a:r>
              <a:t>Scarce of labelled data is a problem for the supervised methods.</a:t>
            </a:r>
          </a:p>
          <a:p>
            <a:pPr>
              <a:buClr>
                <a:srgbClr val="006FA1"/>
              </a:buClr>
              <a:buSzPct val="100000"/>
              <a:buChar char="▪"/>
              <a:defRPr spc="0"/>
            </a:pPr>
            <a:r>
              <a:t>Pre-training is necessary but there is a gap of image-net scale dataset with a distribution coming from document images.</a:t>
            </a:r>
          </a:p>
          <a:p>
            <a:pPr>
              <a:buClr>
                <a:srgbClr val="006FA1"/>
              </a:buClr>
              <a:buSzPct val="100000"/>
              <a:buChar char="▪"/>
              <a:defRPr spc="0"/>
            </a:pPr>
            <a:r>
              <a:t>Unsupervised methods can over perform supervised methods but with ad-hoc parameters.</a:t>
            </a:r>
          </a:p>
          <a:p>
            <a:pPr>
              <a:buClr>
                <a:srgbClr val="006FA1"/>
              </a:buClr>
              <a:buSzPct val="100000"/>
              <a:buChar char="▪"/>
              <a:defRPr spc="0"/>
            </a:pPr>
            <a:r>
              <a:t>Formulation without ad-hoc parameters is necessary.</a:t>
            </a:r>
          </a:p>
          <a:p>
            <a:pPr>
              <a:buClr>
                <a:srgbClr val="006FA1"/>
              </a:buClr>
              <a:buSzPct val="100000"/>
              <a:buChar char="▪"/>
              <a:defRPr spc="0"/>
            </a:pPr>
            <a:r>
              <a:t>Intuitively, labelling effort is favourable over designing ad-hoc parameters because the former can be accomplished by human recognition skills, whereas the latter requires further mathematical skills.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2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72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72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72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72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72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24" grpId="1"/>
    </p:bldLst>
  </p:timing>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6" name="Slide Number Placeholder 22"/>
          <p:cNvSpPr txBox="1"/>
          <p:nvPr>
            <p:ph type="sldNum" sz="quarter" idx="2"/>
          </p:nvPr>
        </p:nvSpPr>
        <p:spPr>
          <a:xfrm>
            <a:off x="128436" y="4863659"/>
            <a:ext cx="210468"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27" name="Title 1"/>
          <p:cNvSpPr txBox="1"/>
          <p:nvPr>
            <p:ph type="title"/>
          </p:nvPr>
        </p:nvSpPr>
        <p:spPr>
          <a:xfrm>
            <a:off x="948776" y="324090"/>
            <a:ext cx="7707863" cy="416691"/>
          </a:xfrm>
          <a:prstGeom prst="rect">
            <a:avLst/>
          </a:prstGeom>
        </p:spPr>
        <p:txBody>
          <a:bodyPr/>
          <a:lstStyle/>
          <a:p>
            <a:pPr/>
            <a:r>
              <a:t>Future work: Unsupervised text line segmentation</a:t>
            </a:r>
          </a:p>
        </p:txBody>
      </p:sp>
      <p:pic>
        <p:nvPicPr>
          <p:cNvPr id="728" name="Image" descr="Image"/>
          <p:cNvPicPr>
            <a:picLocks noChangeAspect="1"/>
          </p:cNvPicPr>
          <p:nvPr/>
        </p:nvPicPr>
        <p:blipFill>
          <a:blip r:embed="rId3">
            <a:extLst/>
          </a:blip>
          <a:srcRect l="10657" t="0" r="0" b="0"/>
          <a:stretch>
            <a:fillRect/>
          </a:stretch>
        </p:blipFill>
        <p:spPr>
          <a:xfrm>
            <a:off x="6481782" y="1402257"/>
            <a:ext cx="2228345" cy="3175001"/>
          </a:xfrm>
          <a:prstGeom prst="rect">
            <a:avLst/>
          </a:prstGeom>
          <a:ln w="6350">
            <a:solidFill>
              <a:srgbClr val="006FA1"/>
            </a:solidFill>
          </a:ln>
        </p:spPr>
      </p:pic>
      <p:pic>
        <p:nvPicPr>
          <p:cNvPr id="729" name="Image" descr="Image"/>
          <p:cNvPicPr>
            <a:picLocks noChangeAspect="1"/>
          </p:cNvPicPr>
          <p:nvPr/>
        </p:nvPicPr>
        <p:blipFill>
          <a:blip r:embed="rId4">
            <a:extLst/>
          </a:blip>
          <a:srcRect l="9242" t="0" r="0" b="0"/>
          <a:stretch>
            <a:fillRect/>
          </a:stretch>
        </p:blipFill>
        <p:spPr>
          <a:xfrm>
            <a:off x="4131908" y="1402257"/>
            <a:ext cx="2263627" cy="3175001"/>
          </a:xfrm>
          <a:prstGeom prst="rect">
            <a:avLst/>
          </a:prstGeom>
          <a:ln w="6350">
            <a:solidFill>
              <a:srgbClr val="006FA1"/>
            </a:solidFill>
          </a:ln>
        </p:spPr>
      </p:pic>
      <p:pic>
        <p:nvPicPr>
          <p:cNvPr id="730" name="Image" descr="Image"/>
          <p:cNvPicPr>
            <a:picLocks noChangeAspect="1"/>
          </p:cNvPicPr>
          <p:nvPr/>
        </p:nvPicPr>
        <p:blipFill>
          <a:blip r:embed="rId5">
            <a:extLst/>
          </a:blip>
          <a:stretch>
            <a:fillRect/>
          </a:stretch>
        </p:blipFill>
        <p:spPr>
          <a:xfrm>
            <a:off x="521875" y="3344593"/>
            <a:ext cx="1270001" cy="1270001"/>
          </a:xfrm>
          <a:prstGeom prst="rect">
            <a:avLst/>
          </a:prstGeom>
          <a:ln w="6350">
            <a:solidFill>
              <a:srgbClr val="006FA1"/>
            </a:solidFill>
          </a:ln>
        </p:spPr>
      </p:pic>
      <p:pic>
        <p:nvPicPr>
          <p:cNvPr id="731" name="Image" descr="Image"/>
          <p:cNvPicPr>
            <a:picLocks noChangeAspect="1"/>
          </p:cNvPicPr>
          <p:nvPr/>
        </p:nvPicPr>
        <p:blipFill>
          <a:blip r:embed="rId6">
            <a:extLst/>
          </a:blip>
          <a:stretch>
            <a:fillRect/>
          </a:stretch>
        </p:blipFill>
        <p:spPr>
          <a:xfrm>
            <a:off x="2085770" y="3344593"/>
            <a:ext cx="1270001" cy="1270001"/>
          </a:xfrm>
          <a:prstGeom prst="rect">
            <a:avLst/>
          </a:prstGeom>
          <a:ln w="6350">
            <a:solidFill>
              <a:srgbClr val="006FA1"/>
            </a:solidFill>
          </a:ln>
        </p:spPr>
      </p:pic>
      <p:pic>
        <p:nvPicPr>
          <p:cNvPr id="732" name="7_diff_p1.png" descr="7_diff_p1.png"/>
          <p:cNvPicPr>
            <a:picLocks noChangeAspect="1"/>
          </p:cNvPicPr>
          <p:nvPr/>
        </p:nvPicPr>
        <p:blipFill>
          <a:blip r:embed="rId7">
            <a:extLst/>
          </a:blip>
          <a:stretch>
            <a:fillRect/>
          </a:stretch>
        </p:blipFill>
        <p:spPr>
          <a:xfrm>
            <a:off x="2085674" y="1418562"/>
            <a:ext cx="1270001" cy="1270001"/>
          </a:xfrm>
          <a:prstGeom prst="rect">
            <a:avLst/>
          </a:prstGeom>
          <a:ln w="6350">
            <a:solidFill>
              <a:srgbClr val="006FA1"/>
            </a:solidFill>
          </a:ln>
        </p:spPr>
      </p:pic>
      <p:pic>
        <p:nvPicPr>
          <p:cNvPr id="733" name="2_diff_p1.png" descr="2_diff_p1.png"/>
          <p:cNvPicPr>
            <a:picLocks noChangeAspect="1"/>
          </p:cNvPicPr>
          <p:nvPr/>
        </p:nvPicPr>
        <p:blipFill>
          <a:blip r:embed="rId8">
            <a:extLst/>
          </a:blip>
          <a:stretch>
            <a:fillRect/>
          </a:stretch>
        </p:blipFill>
        <p:spPr>
          <a:xfrm>
            <a:off x="521779" y="1406099"/>
            <a:ext cx="1270001" cy="1270001"/>
          </a:xfrm>
          <a:prstGeom prst="rect">
            <a:avLst/>
          </a:prstGeom>
          <a:ln w="6350">
            <a:solidFill>
              <a:srgbClr val="006FA1"/>
            </a:solidFill>
          </a:ln>
        </p:spPr>
      </p:pic>
      <p:sp>
        <p:nvSpPr>
          <p:cNvPr id="734" name="Rectangle 9"/>
          <p:cNvSpPr txBox="1"/>
          <p:nvPr/>
        </p:nvSpPr>
        <p:spPr>
          <a:xfrm>
            <a:off x="1241656" y="1119759"/>
            <a:ext cx="1394334" cy="2793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Similar patches</a:t>
            </a:r>
          </a:p>
        </p:txBody>
      </p:sp>
      <p:sp>
        <p:nvSpPr>
          <p:cNvPr id="735" name="Rectangle 9"/>
          <p:cNvSpPr txBox="1"/>
          <p:nvPr/>
        </p:nvSpPr>
        <p:spPr>
          <a:xfrm>
            <a:off x="1241656" y="3033186"/>
            <a:ext cx="1539952" cy="279323"/>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Different patches</a:t>
            </a:r>
          </a:p>
        </p:txBody>
      </p:sp>
      <p:sp>
        <p:nvSpPr>
          <p:cNvPr id="736" name="Rectangle 9"/>
          <p:cNvSpPr txBox="1"/>
          <p:nvPr/>
        </p:nvSpPr>
        <p:spPr>
          <a:xfrm>
            <a:off x="5005884" y="1119759"/>
            <a:ext cx="515824" cy="2793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Input</a:t>
            </a:r>
          </a:p>
        </p:txBody>
      </p:sp>
      <p:sp>
        <p:nvSpPr>
          <p:cNvPr id="737" name="Rectangle 9"/>
          <p:cNvSpPr txBox="1"/>
          <p:nvPr/>
        </p:nvSpPr>
        <p:spPr>
          <a:xfrm>
            <a:off x="6521550" y="1119759"/>
            <a:ext cx="2148917" cy="279324"/>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r>
              <a:t>Unsupervised prediction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Slide Number"/>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27" name="Image" descr="Image"/>
          <p:cNvPicPr>
            <a:picLocks noChangeAspect="1"/>
          </p:cNvPicPr>
          <p:nvPr/>
        </p:nvPicPr>
        <p:blipFill>
          <a:blip r:embed="rId3">
            <a:extLst/>
          </a:blip>
          <a:stretch>
            <a:fillRect/>
          </a:stretch>
        </p:blipFill>
        <p:spPr>
          <a:xfrm>
            <a:off x="5451435" y="75329"/>
            <a:ext cx="3689967" cy="4612460"/>
          </a:xfrm>
          <a:prstGeom prst="rect">
            <a:avLst/>
          </a:prstGeom>
          <a:ln w="12700">
            <a:miter lim="400000"/>
          </a:ln>
        </p:spPr>
      </p:pic>
      <p:sp>
        <p:nvSpPr>
          <p:cNvPr id="228" name="Line"/>
          <p:cNvSpPr/>
          <p:nvPr/>
        </p:nvSpPr>
        <p:spPr>
          <a:xfrm>
            <a:off x="3970309" y="2224396"/>
            <a:ext cx="1479338" cy="1"/>
          </a:xfrm>
          <a:prstGeom prst="line">
            <a:avLst/>
          </a:prstGeom>
          <a:ln w="38100">
            <a:solidFill>
              <a:srgbClr val="000000"/>
            </a:solidFill>
            <a:miter lim="400000"/>
            <a:tailEnd type="triangle"/>
          </a:ln>
        </p:spPr>
        <p:txBody>
          <a:bodyPr lIns="0" tIns="0" rIns="0" bIns="0" anchor="ctr"/>
          <a:lstStyle/>
          <a:p>
            <a:pPr algn="ctr" defTabSz="309562">
              <a:defRPr b="0" sz="1200">
                <a:solidFill>
                  <a:srgbClr val="FFFFFF"/>
                </a:solidFill>
                <a:latin typeface="Helvetica Neue Medium"/>
                <a:ea typeface="Helvetica Neue Medium"/>
                <a:cs typeface="Helvetica Neue Medium"/>
                <a:sym typeface="Helvetica Neue Medium"/>
              </a:defRPr>
            </a:pPr>
          </a:p>
        </p:txBody>
      </p:sp>
      <p:sp>
        <p:nvSpPr>
          <p:cNvPr id="229" name="Page segmentation"/>
          <p:cNvSpPr txBox="1"/>
          <p:nvPr/>
        </p:nvSpPr>
        <p:spPr>
          <a:xfrm>
            <a:off x="3863230" y="1776661"/>
            <a:ext cx="1693496" cy="248844"/>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Page segmentation</a:t>
            </a:r>
          </a:p>
        </p:txBody>
      </p:sp>
      <p:pic>
        <p:nvPicPr>
          <p:cNvPr id="230" name="Image" descr="Image"/>
          <p:cNvPicPr>
            <a:picLocks noChangeAspect="1"/>
          </p:cNvPicPr>
          <p:nvPr/>
        </p:nvPicPr>
        <p:blipFill>
          <a:blip r:embed="rId4">
            <a:extLst/>
          </a:blip>
          <a:stretch>
            <a:fillRect/>
          </a:stretch>
        </p:blipFill>
        <p:spPr>
          <a:xfrm>
            <a:off x="2598" y="75329"/>
            <a:ext cx="3689968" cy="4612460"/>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Slide Number"/>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35" name="Line"/>
          <p:cNvSpPr/>
          <p:nvPr/>
        </p:nvSpPr>
        <p:spPr>
          <a:xfrm>
            <a:off x="3969931" y="2177584"/>
            <a:ext cx="1479338" cy="1"/>
          </a:xfrm>
          <a:prstGeom prst="line">
            <a:avLst/>
          </a:prstGeom>
          <a:ln w="38100">
            <a:solidFill>
              <a:srgbClr val="000000"/>
            </a:solidFill>
            <a:miter lim="400000"/>
            <a:tailEnd type="triangle"/>
          </a:ln>
        </p:spPr>
        <p:txBody>
          <a:bodyPr lIns="0" tIns="0" rIns="0" bIns="0" anchor="ctr"/>
          <a:lstStyle/>
          <a:p>
            <a:pPr algn="ctr" defTabSz="309562">
              <a:defRPr b="0" sz="1200">
                <a:solidFill>
                  <a:srgbClr val="FFFFFF"/>
                </a:solidFill>
                <a:latin typeface="Helvetica Neue Medium"/>
                <a:ea typeface="Helvetica Neue Medium"/>
                <a:cs typeface="Helvetica Neue Medium"/>
                <a:sym typeface="Helvetica Neue Medium"/>
              </a:defRPr>
            </a:pPr>
          </a:p>
        </p:txBody>
      </p:sp>
      <p:pic>
        <p:nvPicPr>
          <p:cNvPr id="236" name="Image" descr="Image"/>
          <p:cNvPicPr>
            <a:picLocks noChangeAspect="1"/>
          </p:cNvPicPr>
          <p:nvPr/>
        </p:nvPicPr>
        <p:blipFill>
          <a:blip r:embed="rId3">
            <a:extLst/>
          </a:blip>
          <a:stretch>
            <a:fillRect/>
          </a:stretch>
        </p:blipFill>
        <p:spPr>
          <a:xfrm>
            <a:off x="427" y="109480"/>
            <a:ext cx="3689967" cy="4612459"/>
          </a:xfrm>
          <a:prstGeom prst="rect">
            <a:avLst/>
          </a:prstGeom>
          <a:ln w="12700">
            <a:miter lim="400000"/>
          </a:ln>
        </p:spPr>
      </p:pic>
      <p:pic>
        <p:nvPicPr>
          <p:cNvPr id="237" name="moc_test_1.png" descr="moc_test_1.png"/>
          <p:cNvPicPr>
            <a:picLocks noChangeAspect="1"/>
          </p:cNvPicPr>
          <p:nvPr/>
        </p:nvPicPr>
        <p:blipFill>
          <a:blip r:embed="rId4">
            <a:extLst/>
          </a:blip>
          <a:stretch>
            <a:fillRect/>
          </a:stretch>
        </p:blipFill>
        <p:spPr>
          <a:xfrm>
            <a:off x="5453606" y="109479"/>
            <a:ext cx="3689967" cy="4612460"/>
          </a:xfrm>
          <a:prstGeom prst="rect">
            <a:avLst/>
          </a:prstGeom>
          <a:ln w="12700">
            <a:miter lim="400000"/>
          </a:ln>
        </p:spPr>
      </p:pic>
      <p:sp>
        <p:nvSpPr>
          <p:cNvPr id="238" name="Text line segmentation"/>
          <p:cNvSpPr txBox="1"/>
          <p:nvPr/>
        </p:nvSpPr>
        <p:spPr>
          <a:xfrm>
            <a:off x="3729680" y="1729849"/>
            <a:ext cx="1959840" cy="248844"/>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Text line segmentation</a:t>
            </a:r>
          </a:p>
        </p:txBody>
      </p:sp>
      <p:sp>
        <p:nvSpPr>
          <p:cNvPr id="239" name="for side text"/>
          <p:cNvSpPr txBox="1"/>
          <p:nvPr/>
        </p:nvSpPr>
        <p:spPr>
          <a:xfrm>
            <a:off x="4178892" y="2376476"/>
            <a:ext cx="1061416" cy="248843"/>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for side text</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Slide Number"/>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44" name="Line"/>
          <p:cNvSpPr/>
          <p:nvPr/>
        </p:nvSpPr>
        <p:spPr>
          <a:xfrm>
            <a:off x="3964894" y="2333625"/>
            <a:ext cx="1479338" cy="0"/>
          </a:xfrm>
          <a:prstGeom prst="line">
            <a:avLst/>
          </a:prstGeom>
          <a:ln w="38100">
            <a:solidFill>
              <a:srgbClr val="000000"/>
            </a:solidFill>
            <a:miter lim="400000"/>
            <a:tailEnd type="triangle"/>
          </a:ln>
        </p:spPr>
        <p:txBody>
          <a:bodyPr lIns="0" tIns="0" rIns="0" bIns="0" anchor="ctr"/>
          <a:lstStyle/>
          <a:p>
            <a:pPr algn="ctr" defTabSz="309562">
              <a:defRPr b="0" sz="1200">
                <a:solidFill>
                  <a:srgbClr val="FFFFFF"/>
                </a:solidFill>
                <a:latin typeface="Helvetica Neue Medium"/>
                <a:ea typeface="Helvetica Neue Medium"/>
                <a:cs typeface="Helvetica Neue Medium"/>
                <a:sym typeface="Helvetica Neue Medium"/>
              </a:defRPr>
            </a:pPr>
          </a:p>
        </p:txBody>
      </p:sp>
      <p:sp>
        <p:nvSpPr>
          <p:cNvPr id="245" name="Text line segmentation"/>
          <p:cNvSpPr txBox="1"/>
          <p:nvPr/>
        </p:nvSpPr>
        <p:spPr>
          <a:xfrm>
            <a:off x="3724643" y="1885890"/>
            <a:ext cx="1959839" cy="248843"/>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Text line segmentation</a:t>
            </a:r>
          </a:p>
        </p:txBody>
      </p:sp>
      <p:pic>
        <p:nvPicPr>
          <p:cNvPr id="246" name="Image" descr="Image"/>
          <p:cNvPicPr>
            <a:picLocks noChangeAspect="1"/>
          </p:cNvPicPr>
          <p:nvPr/>
        </p:nvPicPr>
        <p:blipFill>
          <a:blip r:embed="rId3">
            <a:extLst/>
          </a:blip>
          <a:stretch>
            <a:fillRect/>
          </a:stretch>
        </p:blipFill>
        <p:spPr>
          <a:xfrm>
            <a:off x="6070038" y="720656"/>
            <a:ext cx="2798027" cy="4042515"/>
          </a:xfrm>
          <a:prstGeom prst="rect">
            <a:avLst/>
          </a:prstGeom>
          <a:ln w="12700">
            <a:miter lim="400000"/>
          </a:ln>
        </p:spPr>
      </p:pic>
      <p:pic>
        <p:nvPicPr>
          <p:cNvPr id="247" name="Image" descr="Image"/>
          <p:cNvPicPr>
            <a:picLocks noChangeAspect="1"/>
          </p:cNvPicPr>
          <p:nvPr/>
        </p:nvPicPr>
        <p:blipFill>
          <a:blip r:embed="rId4">
            <a:extLst/>
          </a:blip>
          <a:stretch>
            <a:fillRect/>
          </a:stretch>
        </p:blipFill>
        <p:spPr>
          <a:xfrm>
            <a:off x="541059" y="720656"/>
            <a:ext cx="2798028" cy="4042515"/>
          </a:xfrm>
          <a:prstGeom prst="rect">
            <a:avLst/>
          </a:prstGeom>
          <a:ln w="12700">
            <a:miter lim="400000"/>
          </a:ln>
        </p:spPr>
      </p:pic>
      <p:sp>
        <p:nvSpPr>
          <p:cNvPr id="248" name="for main text"/>
          <p:cNvSpPr txBox="1"/>
          <p:nvPr/>
        </p:nvSpPr>
        <p:spPr>
          <a:xfrm>
            <a:off x="4142650" y="2532517"/>
            <a:ext cx="1123824" cy="248843"/>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for main text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Slide Number"/>
          <p:cNvSpPr txBox="1"/>
          <p:nvPr>
            <p:ph type="sldNum" sz="quarter" idx="2"/>
          </p:nvPr>
        </p:nvSpPr>
        <p:spPr>
          <a:xfrm>
            <a:off x="170169" y="4863659"/>
            <a:ext cx="127001" cy="197384"/>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53" name="Image" descr="Image"/>
          <p:cNvPicPr>
            <a:picLocks noChangeAspect="1"/>
          </p:cNvPicPr>
          <p:nvPr/>
        </p:nvPicPr>
        <p:blipFill>
          <a:blip r:embed="rId3">
            <a:extLst/>
          </a:blip>
          <a:srcRect l="0" t="19899" r="12482" b="64745"/>
          <a:stretch>
            <a:fillRect/>
          </a:stretch>
        </p:blipFill>
        <p:spPr>
          <a:xfrm>
            <a:off x="1148953" y="48952"/>
            <a:ext cx="6846261" cy="1735374"/>
          </a:xfrm>
          <a:prstGeom prst="rect">
            <a:avLst/>
          </a:prstGeom>
          <a:ln w="12700">
            <a:miter lim="400000"/>
          </a:ln>
        </p:spPr>
      </p:pic>
      <p:sp>
        <p:nvSpPr>
          <p:cNvPr id="254" name="قطاعات الصناعة على الشبكة العالمية1…"/>
          <p:cNvSpPr txBox="1"/>
          <p:nvPr/>
        </p:nvSpPr>
        <p:spPr>
          <a:xfrm>
            <a:off x="156433" y="2705603"/>
            <a:ext cx="8831134" cy="205639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3100">
                <a:solidFill>
                  <a:srgbClr val="000000"/>
                </a:solidFill>
                <a:latin typeface="Courier"/>
                <a:ea typeface="Courier"/>
                <a:cs typeface="Courier"/>
                <a:sym typeface="Courier"/>
              </a:defRPr>
            </a:pPr>
            <a:r>
              <a:t>قطاعات الصناعة على الشبكة العالمية1  </a:t>
            </a:r>
          </a:p>
          <a:p>
            <a:pPr>
              <a:defRPr sz="3100">
                <a:solidFill>
                  <a:srgbClr val="000000"/>
                </a:solidFill>
                <a:latin typeface="Courier"/>
                <a:ea typeface="Courier"/>
                <a:cs typeface="Courier"/>
                <a:sym typeface="Courier"/>
              </a:defRPr>
            </a:pPr>
            <a:r>
              <a:t>ويونيكود، حيث ستتم، على الصعيدين2</a:t>
            </a:r>
          </a:p>
          <a:p>
            <a:pPr>
              <a:defRPr sz="3100">
                <a:solidFill>
                  <a:srgbClr val="000000"/>
                </a:solidFill>
                <a:latin typeface="Courier"/>
                <a:ea typeface="Courier"/>
                <a:cs typeface="Courier"/>
                <a:sym typeface="Courier"/>
              </a:defRPr>
            </a:pPr>
            <a:r>
              <a:t>3والمحلي على حد سواء مناقشة </a:t>
            </a:r>
          </a:p>
          <a:p>
            <a:pPr>
              <a:defRPr sz="3100">
                <a:solidFill>
                  <a:srgbClr val="000000"/>
                </a:solidFill>
                <a:latin typeface="Courier"/>
                <a:ea typeface="Courier"/>
                <a:cs typeface="Courier"/>
                <a:sym typeface="Courier"/>
              </a:defRPr>
            </a:pPr>
            <a:r>
              <a:t>4يونكود في النظم القائمة وفيما يخص  </a:t>
            </a:r>
          </a:p>
        </p:txBody>
      </p:sp>
      <p:sp>
        <p:nvSpPr>
          <p:cNvPr id="255" name="Line"/>
          <p:cNvSpPr/>
          <p:nvPr/>
        </p:nvSpPr>
        <p:spPr>
          <a:xfrm>
            <a:off x="4572000" y="1853512"/>
            <a:ext cx="1" cy="783066"/>
          </a:xfrm>
          <a:prstGeom prst="line">
            <a:avLst/>
          </a:prstGeom>
          <a:ln w="88900">
            <a:solidFill>
              <a:srgbClr val="000000"/>
            </a:solidFill>
            <a:miter lim="400000"/>
            <a:tailEnd type="triangle"/>
          </a:ln>
        </p:spPr>
        <p:txBody>
          <a:bodyPr lIns="0" tIns="0" rIns="0" bIns="0" anchor="ctr"/>
          <a:lstStyle/>
          <a:p>
            <a:pPr algn="ctr" defTabSz="309562">
              <a:defRPr b="0" sz="1200">
                <a:solidFill>
                  <a:srgbClr val="FFFFFF"/>
                </a:solidFill>
                <a:latin typeface="Helvetica Neue Medium"/>
                <a:ea typeface="Helvetica Neue Medium"/>
                <a:cs typeface="Helvetica Neue Medium"/>
                <a:sym typeface="Helvetica Neue Medium"/>
              </a:defRPr>
            </a:pPr>
          </a:p>
        </p:txBody>
      </p:sp>
      <p:sp>
        <p:nvSpPr>
          <p:cNvPr id="256" name="Transcribing into computer text"/>
          <p:cNvSpPr txBox="1"/>
          <p:nvPr/>
        </p:nvSpPr>
        <p:spPr>
          <a:xfrm>
            <a:off x="4865923" y="2120624"/>
            <a:ext cx="2714067" cy="248843"/>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309562"/>
          </a:lstStyle>
          <a:p>
            <a:pPr/>
            <a:r>
              <a:t>Transcribing into computer text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U_Preso_16x9_v6">
  <a:themeElements>
    <a:clrScheme name="SU_Preso_16x9_v6">
      <a:dk1>
        <a:srgbClr val="FFFFFF"/>
      </a:dk1>
      <a:lt1>
        <a:srgbClr val="006FA1"/>
      </a:lt1>
      <a:dk2>
        <a:srgbClr val="A7A7A7"/>
      </a:dk2>
      <a:lt2>
        <a:srgbClr val="535353"/>
      </a:lt2>
      <a:accent1>
        <a:srgbClr val="8D3C1E"/>
      </a:accent1>
      <a:accent2>
        <a:srgbClr val="00505C"/>
      </a:accent2>
      <a:accent3>
        <a:srgbClr val="53284F"/>
      </a:accent3>
      <a:accent4>
        <a:srgbClr val="175E54"/>
      </a:accent4>
      <a:accent5>
        <a:srgbClr val="4D4F53"/>
      </a:accent5>
      <a:accent6>
        <a:srgbClr val="D2C295"/>
      </a:accent6>
      <a:hlink>
        <a:srgbClr val="0000FF"/>
      </a:hlink>
      <a:folHlink>
        <a:srgbClr val="FF00FF"/>
      </a:folHlink>
    </a:clrScheme>
    <a:fontScheme name="SU_Preso_16x9_v6">
      <a:majorFont>
        <a:latin typeface="Helvetica"/>
        <a:ea typeface="Helvetica"/>
        <a:cs typeface="Helvetica"/>
      </a:majorFont>
      <a:minorFont>
        <a:latin typeface="Helvetica Neue"/>
        <a:ea typeface="Helvetica Neue"/>
        <a:cs typeface="Helvetica Neue"/>
      </a:minorFont>
    </a:fontScheme>
    <a:fmtScheme name="SU_Preso_16x9_v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6425"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6425"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U_Preso_16x9_v6">
  <a:themeElements>
    <a:clrScheme name="SU_Preso_16x9_v6">
      <a:dk1>
        <a:srgbClr val="000000"/>
      </a:dk1>
      <a:lt1>
        <a:srgbClr val="FFFFFF"/>
      </a:lt1>
      <a:dk2>
        <a:srgbClr val="A7A7A7"/>
      </a:dk2>
      <a:lt2>
        <a:srgbClr val="535353"/>
      </a:lt2>
      <a:accent1>
        <a:srgbClr val="8D3C1E"/>
      </a:accent1>
      <a:accent2>
        <a:srgbClr val="00505C"/>
      </a:accent2>
      <a:accent3>
        <a:srgbClr val="53284F"/>
      </a:accent3>
      <a:accent4>
        <a:srgbClr val="175E54"/>
      </a:accent4>
      <a:accent5>
        <a:srgbClr val="4D4F53"/>
      </a:accent5>
      <a:accent6>
        <a:srgbClr val="D2C295"/>
      </a:accent6>
      <a:hlink>
        <a:srgbClr val="0000FF"/>
      </a:hlink>
      <a:folHlink>
        <a:srgbClr val="FF00FF"/>
      </a:folHlink>
    </a:clrScheme>
    <a:fontScheme name="SU_Preso_16x9_v6">
      <a:majorFont>
        <a:latin typeface="Helvetica"/>
        <a:ea typeface="Helvetica"/>
        <a:cs typeface="Helvetica"/>
      </a:majorFont>
      <a:minorFont>
        <a:latin typeface="Helvetica Neue"/>
        <a:ea typeface="Helvetica Neue"/>
        <a:cs typeface="Helvetica Neue"/>
      </a:minorFont>
    </a:fontScheme>
    <a:fmtScheme name="SU_Preso_16x9_v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6425"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6425"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1" baseline="0" cap="none" i="0" spc="0" strike="noStrike" sz="1400" u="none" kumimoji="0" normalizeH="0">
            <a:ln>
              <a:noFill/>
            </a:ln>
            <a:solidFill>
              <a:srgbClr val="006FA1"/>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