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89" r:id="rId3"/>
    <p:sldId id="270" r:id="rId4"/>
    <p:sldId id="290" r:id="rId5"/>
    <p:sldId id="287" r:id="rId6"/>
    <p:sldId id="279" r:id="rId7"/>
    <p:sldId id="268" r:id="rId8"/>
    <p:sldId id="269" r:id="rId9"/>
    <p:sldId id="271" r:id="rId10"/>
    <p:sldId id="275" r:id="rId11"/>
    <p:sldId id="277" r:id="rId12"/>
    <p:sldId id="276" r:id="rId13"/>
    <p:sldId id="280" r:id="rId14"/>
    <p:sldId id="274" r:id="rId15"/>
    <p:sldId id="273" r:id="rId16"/>
    <p:sldId id="272" r:id="rId17"/>
    <p:sldId id="278" r:id="rId18"/>
    <p:sldId id="281" r:id="rId19"/>
    <p:sldId id="291" r:id="rId20"/>
    <p:sldId id="288" r:id="rId21"/>
    <p:sldId id="282" r:id="rId22"/>
    <p:sldId id="283" r:id="rId23"/>
    <p:sldId id="284" r:id="rId24"/>
    <p:sldId id="285" r:id="rId25"/>
    <p:sldId id="292" r:id="rId26"/>
    <p:sldId id="286" r:id="rId27"/>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3361"/>
  </p:normalViewPr>
  <p:slideViewPr>
    <p:cSldViewPr snapToGrid="0">
      <p:cViewPr varScale="1">
        <p:scale>
          <a:sx n="75" d="100"/>
          <a:sy n="75" d="100"/>
        </p:scale>
        <p:origin x="14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EBA22-578F-194F-8626-B921EDFAB98E}" type="datetimeFigureOut">
              <a:rPr lang="en-IL" smtClean="0"/>
              <a:t>20/06/2023</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6CCB4-3A47-F348-B93B-95980B85DA00}" type="slidenum">
              <a:rPr lang="en-IL" smtClean="0"/>
              <a:t>‹#›</a:t>
            </a:fld>
            <a:endParaRPr lang="en-IL"/>
          </a:p>
        </p:txBody>
      </p:sp>
    </p:spTree>
    <p:extLst>
      <p:ext uri="{BB962C8B-B14F-4D97-AF65-F5344CB8AC3E}">
        <p14:creationId xmlns:p14="http://schemas.microsoft.com/office/powerpoint/2010/main" val="117448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3</a:t>
            </a:fld>
            <a:endParaRPr lang="en-IL"/>
          </a:p>
        </p:txBody>
      </p:sp>
    </p:spTree>
    <p:extLst>
      <p:ext uri="{BB962C8B-B14F-4D97-AF65-F5344CB8AC3E}">
        <p14:creationId xmlns:p14="http://schemas.microsoft.com/office/powerpoint/2010/main" val="392961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Multispectral letters</a:t>
            </a:r>
          </a:p>
        </p:txBody>
      </p:sp>
      <p:sp>
        <p:nvSpPr>
          <p:cNvPr id="4" name="Slide Number Placeholder 3"/>
          <p:cNvSpPr>
            <a:spLocks noGrp="1"/>
          </p:cNvSpPr>
          <p:nvPr>
            <p:ph type="sldNum" sz="quarter" idx="5"/>
          </p:nvPr>
        </p:nvSpPr>
        <p:spPr/>
        <p:txBody>
          <a:bodyPr/>
          <a:lstStyle/>
          <a:p>
            <a:fld id="{DE66CCB4-3A47-F348-B93B-95980B85DA00}" type="slidenum">
              <a:rPr lang="en-IL" smtClean="0"/>
              <a:t>14</a:t>
            </a:fld>
            <a:endParaRPr lang="en-IL"/>
          </a:p>
        </p:txBody>
      </p:sp>
    </p:spTree>
    <p:extLst>
      <p:ext uri="{BB962C8B-B14F-4D97-AF65-F5344CB8AC3E}">
        <p14:creationId xmlns:p14="http://schemas.microsoft.com/office/powerpoint/2010/main" val="60058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Multispectral letters</a:t>
            </a:r>
          </a:p>
        </p:txBody>
      </p:sp>
      <p:sp>
        <p:nvSpPr>
          <p:cNvPr id="4" name="Slide Number Placeholder 3"/>
          <p:cNvSpPr>
            <a:spLocks noGrp="1"/>
          </p:cNvSpPr>
          <p:nvPr>
            <p:ph type="sldNum" sz="quarter" idx="5"/>
          </p:nvPr>
        </p:nvSpPr>
        <p:spPr/>
        <p:txBody>
          <a:bodyPr/>
          <a:lstStyle/>
          <a:p>
            <a:fld id="{DE66CCB4-3A47-F348-B93B-95980B85DA00}" type="slidenum">
              <a:rPr lang="en-IL" smtClean="0"/>
              <a:t>15</a:t>
            </a:fld>
            <a:endParaRPr lang="en-IL"/>
          </a:p>
        </p:txBody>
      </p:sp>
    </p:spTree>
    <p:extLst>
      <p:ext uri="{BB962C8B-B14F-4D97-AF65-F5344CB8AC3E}">
        <p14:creationId xmlns:p14="http://schemas.microsoft.com/office/powerpoint/2010/main" val="4179510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Otsu</a:t>
            </a:r>
          </a:p>
        </p:txBody>
      </p:sp>
      <p:sp>
        <p:nvSpPr>
          <p:cNvPr id="4" name="Slide Number Placeholder 3"/>
          <p:cNvSpPr>
            <a:spLocks noGrp="1"/>
          </p:cNvSpPr>
          <p:nvPr>
            <p:ph type="sldNum" sz="quarter" idx="5"/>
          </p:nvPr>
        </p:nvSpPr>
        <p:spPr/>
        <p:txBody>
          <a:bodyPr/>
          <a:lstStyle/>
          <a:p>
            <a:fld id="{DE66CCB4-3A47-F348-B93B-95980B85DA00}" type="slidenum">
              <a:rPr lang="en-IL" smtClean="0"/>
              <a:t>16</a:t>
            </a:fld>
            <a:endParaRPr lang="en-IL"/>
          </a:p>
        </p:txBody>
      </p:sp>
    </p:spTree>
    <p:extLst>
      <p:ext uri="{BB962C8B-B14F-4D97-AF65-F5344CB8AC3E}">
        <p14:creationId xmlns:p14="http://schemas.microsoft.com/office/powerpoint/2010/main" val="63628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Sauvola</a:t>
            </a:r>
          </a:p>
        </p:txBody>
      </p:sp>
      <p:sp>
        <p:nvSpPr>
          <p:cNvPr id="4" name="Slide Number Placeholder 3"/>
          <p:cNvSpPr>
            <a:spLocks noGrp="1"/>
          </p:cNvSpPr>
          <p:nvPr>
            <p:ph type="sldNum" sz="quarter" idx="5"/>
          </p:nvPr>
        </p:nvSpPr>
        <p:spPr/>
        <p:txBody>
          <a:bodyPr/>
          <a:lstStyle/>
          <a:p>
            <a:fld id="{DE66CCB4-3A47-F348-B93B-95980B85DA00}" type="slidenum">
              <a:rPr lang="en-IL" smtClean="0"/>
              <a:t>17</a:t>
            </a:fld>
            <a:endParaRPr lang="en-IL"/>
          </a:p>
        </p:txBody>
      </p:sp>
    </p:spTree>
    <p:extLst>
      <p:ext uri="{BB962C8B-B14F-4D97-AF65-F5344CB8AC3E}">
        <p14:creationId xmlns:p14="http://schemas.microsoft.com/office/powerpoint/2010/main" val="2567324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18</a:t>
            </a:fld>
            <a:endParaRPr lang="en-IL"/>
          </a:p>
        </p:txBody>
      </p:sp>
    </p:spTree>
    <p:extLst>
      <p:ext uri="{BB962C8B-B14F-4D97-AF65-F5344CB8AC3E}">
        <p14:creationId xmlns:p14="http://schemas.microsoft.com/office/powerpoint/2010/main" val="401435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23</a:t>
            </a:fld>
            <a:endParaRPr lang="en-IL"/>
          </a:p>
        </p:txBody>
      </p:sp>
    </p:spTree>
    <p:extLst>
      <p:ext uri="{BB962C8B-B14F-4D97-AF65-F5344CB8AC3E}">
        <p14:creationId xmlns:p14="http://schemas.microsoft.com/office/powerpoint/2010/main" val="1645497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24</a:t>
            </a:fld>
            <a:endParaRPr lang="en-IL"/>
          </a:p>
        </p:txBody>
      </p:sp>
    </p:spTree>
    <p:extLst>
      <p:ext uri="{BB962C8B-B14F-4D97-AF65-F5344CB8AC3E}">
        <p14:creationId xmlns:p14="http://schemas.microsoft.com/office/powerpoint/2010/main" val="2663062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5</a:t>
            </a:fld>
            <a:endParaRPr lang="en-IL"/>
          </a:p>
        </p:txBody>
      </p:sp>
    </p:spTree>
    <p:extLst>
      <p:ext uri="{BB962C8B-B14F-4D97-AF65-F5344CB8AC3E}">
        <p14:creationId xmlns:p14="http://schemas.microsoft.com/office/powerpoint/2010/main" val="2471374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L" dirty="0"/>
              <a:t>Color, infrared, otsu, MS parchment, MS holes and shadows, MS letters</a:t>
            </a:r>
          </a:p>
          <a:p>
            <a:endParaRPr lang="en-IL" dirty="0"/>
          </a:p>
        </p:txBody>
      </p:sp>
      <p:sp>
        <p:nvSpPr>
          <p:cNvPr id="4" name="Slide Number Placeholder 3"/>
          <p:cNvSpPr>
            <a:spLocks noGrp="1"/>
          </p:cNvSpPr>
          <p:nvPr>
            <p:ph type="sldNum" sz="quarter" idx="5"/>
          </p:nvPr>
        </p:nvSpPr>
        <p:spPr/>
        <p:txBody>
          <a:bodyPr/>
          <a:lstStyle/>
          <a:p>
            <a:fld id="{DE66CCB4-3A47-F348-B93B-95980B85DA00}" type="slidenum">
              <a:rPr lang="en-IL" smtClean="0"/>
              <a:t>7</a:t>
            </a:fld>
            <a:endParaRPr lang="en-IL"/>
          </a:p>
        </p:txBody>
      </p:sp>
    </p:spTree>
    <p:extLst>
      <p:ext uri="{BB962C8B-B14F-4D97-AF65-F5344CB8AC3E}">
        <p14:creationId xmlns:p14="http://schemas.microsoft.com/office/powerpoint/2010/main" val="91803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L" dirty="0"/>
              <a:t>Color, infrared, otsu, MS parchment, MS holes and shadows</a:t>
            </a:r>
          </a:p>
        </p:txBody>
      </p:sp>
      <p:sp>
        <p:nvSpPr>
          <p:cNvPr id="4" name="Slide Number Placeholder 3"/>
          <p:cNvSpPr>
            <a:spLocks noGrp="1"/>
          </p:cNvSpPr>
          <p:nvPr>
            <p:ph type="sldNum" sz="quarter" idx="5"/>
          </p:nvPr>
        </p:nvSpPr>
        <p:spPr/>
        <p:txBody>
          <a:bodyPr/>
          <a:lstStyle/>
          <a:p>
            <a:fld id="{DE66CCB4-3A47-F348-B93B-95980B85DA00}" type="slidenum">
              <a:rPr lang="en-IL" smtClean="0"/>
              <a:t>8</a:t>
            </a:fld>
            <a:endParaRPr lang="en-IL"/>
          </a:p>
        </p:txBody>
      </p:sp>
    </p:spTree>
    <p:extLst>
      <p:ext uri="{BB962C8B-B14F-4D97-AF65-F5344CB8AC3E}">
        <p14:creationId xmlns:p14="http://schemas.microsoft.com/office/powerpoint/2010/main" val="57556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Color, infrared, otsu, MS parchment, MS holes and shadows, MS letters</a:t>
            </a:r>
          </a:p>
        </p:txBody>
      </p:sp>
      <p:sp>
        <p:nvSpPr>
          <p:cNvPr id="4" name="Slide Number Placeholder 3"/>
          <p:cNvSpPr>
            <a:spLocks noGrp="1"/>
          </p:cNvSpPr>
          <p:nvPr>
            <p:ph type="sldNum" sz="quarter" idx="5"/>
          </p:nvPr>
        </p:nvSpPr>
        <p:spPr/>
        <p:txBody>
          <a:bodyPr/>
          <a:lstStyle/>
          <a:p>
            <a:fld id="{DE66CCB4-3A47-F348-B93B-95980B85DA00}" type="slidenum">
              <a:rPr lang="en-IL" smtClean="0"/>
              <a:t>9</a:t>
            </a:fld>
            <a:endParaRPr lang="en-IL"/>
          </a:p>
        </p:txBody>
      </p:sp>
    </p:spTree>
    <p:extLst>
      <p:ext uri="{BB962C8B-B14F-4D97-AF65-F5344CB8AC3E}">
        <p14:creationId xmlns:p14="http://schemas.microsoft.com/office/powerpoint/2010/main" val="250861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Color</a:t>
            </a:r>
          </a:p>
        </p:txBody>
      </p:sp>
      <p:sp>
        <p:nvSpPr>
          <p:cNvPr id="4" name="Slide Number Placeholder 3"/>
          <p:cNvSpPr>
            <a:spLocks noGrp="1"/>
          </p:cNvSpPr>
          <p:nvPr>
            <p:ph type="sldNum" sz="quarter" idx="5"/>
          </p:nvPr>
        </p:nvSpPr>
        <p:spPr/>
        <p:txBody>
          <a:bodyPr/>
          <a:lstStyle/>
          <a:p>
            <a:fld id="{DE66CCB4-3A47-F348-B93B-95980B85DA00}" type="slidenum">
              <a:rPr lang="en-IL" smtClean="0"/>
              <a:t>10</a:t>
            </a:fld>
            <a:endParaRPr lang="en-IL"/>
          </a:p>
        </p:txBody>
      </p:sp>
    </p:spTree>
    <p:extLst>
      <p:ext uri="{BB962C8B-B14F-4D97-AF65-F5344CB8AC3E}">
        <p14:creationId xmlns:p14="http://schemas.microsoft.com/office/powerpoint/2010/main" val="426378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Infrared</a:t>
            </a:r>
          </a:p>
        </p:txBody>
      </p:sp>
      <p:sp>
        <p:nvSpPr>
          <p:cNvPr id="4" name="Slide Number Placeholder 3"/>
          <p:cNvSpPr>
            <a:spLocks noGrp="1"/>
          </p:cNvSpPr>
          <p:nvPr>
            <p:ph type="sldNum" sz="quarter" idx="5"/>
          </p:nvPr>
        </p:nvSpPr>
        <p:spPr/>
        <p:txBody>
          <a:bodyPr/>
          <a:lstStyle/>
          <a:p>
            <a:fld id="{DE66CCB4-3A47-F348-B93B-95980B85DA00}" type="slidenum">
              <a:rPr lang="en-IL" smtClean="0"/>
              <a:t>11</a:t>
            </a:fld>
            <a:endParaRPr lang="en-IL"/>
          </a:p>
        </p:txBody>
      </p:sp>
    </p:spTree>
    <p:extLst>
      <p:ext uri="{BB962C8B-B14F-4D97-AF65-F5344CB8AC3E}">
        <p14:creationId xmlns:p14="http://schemas.microsoft.com/office/powerpoint/2010/main" val="71947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Multispectral parchment and rice</a:t>
            </a:r>
          </a:p>
        </p:txBody>
      </p:sp>
      <p:sp>
        <p:nvSpPr>
          <p:cNvPr id="4" name="Slide Number Placeholder 3"/>
          <p:cNvSpPr>
            <a:spLocks noGrp="1"/>
          </p:cNvSpPr>
          <p:nvPr>
            <p:ph type="sldNum" sz="quarter" idx="5"/>
          </p:nvPr>
        </p:nvSpPr>
        <p:spPr/>
        <p:txBody>
          <a:bodyPr/>
          <a:lstStyle/>
          <a:p>
            <a:fld id="{DE66CCB4-3A47-F348-B93B-95980B85DA00}" type="slidenum">
              <a:rPr lang="en-IL" smtClean="0"/>
              <a:t>12</a:t>
            </a:fld>
            <a:endParaRPr lang="en-IL"/>
          </a:p>
        </p:txBody>
      </p:sp>
    </p:spTree>
    <p:extLst>
      <p:ext uri="{BB962C8B-B14F-4D97-AF65-F5344CB8AC3E}">
        <p14:creationId xmlns:p14="http://schemas.microsoft.com/office/powerpoint/2010/main" val="67384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Multispectral holes and shadows</a:t>
            </a:r>
          </a:p>
        </p:txBody>
      </p:sp>
      <p:sp>
        <p:nvSpPr>
          <p:cNvPr id="4" name="Slide Number Placeholder 3"/>
          <p:cNvSpPr>
            <a:spLocks noGrp="1"/>
          </p:cNvSpPr>
          <p:nvPr>
            <p:ph type="sldNum" sz="quarter" idx="5"/>
          </p:nvPr>
        </p:nvSpPr>
        <p:spPr/>
        <p:txBody>
          <a:bodyPr/>
          <a:lstStyle/>
          <a:p>
            <a:fld id="{DE66CCB4-3A47-F348-B93B-95980B85DA00}" type="slidenum">
              <a:rPr lang="en-IL" smtClean="0"/>
              <a:t>13</a:t>
            </a:fld>
            <a:endParaRPr lang="en-IL"/>
          </a:p>
        </p:txBody>
      </p:sp>
    </p:spTree>
    <p:extLst>
      <p:ext uri="{BB962C8B-B14F-4D97-AF65-F5344CB8AC3E}">
        <p14:creationId xmlns:p14="http://schemas.microsoft.com/office/powerpoint/2010/main" val="177282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55D0-9453-5963-6F2A-DFE360A02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95BA09C6-F282-3E90-9FFE-3E213FB45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D267B739-BA29-3FD9-F5BA-19E35D5995EF}"/>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A986702F-C724-95E9-27E8-5D08749A981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6293B128-03EA-B749-6E4B-FC8E974DF9E5}"/>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61845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2CCF-3C74-6A25-9E8B-41A282E38072}"/>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BCF5515A-3BE9-741D-7EF7-456994CF8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4412735-383C-339E-7A03-8CDB1399F532}"/>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9983534E-12C4-2B7F-0884-340890F0C598}"/>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4864724A-F50F-E734-0079-4D26BF9994AC}"/>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36341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C71FF-F3A1-E730-1AB9-BC3E5176D4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E3107BB3-1F1D-C92C-0A6D-0C61481DA2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97D6C32-C856-ADC4-61B5-1BEFBEF3DA3A}"/>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86D109BC-225F-4AC1-86EB-F5EB5C02A949}"/>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36C5741-6A5C-9DB4-44FA-A87DCEC16CE6}"/>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388496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5CF8-CFBF-8251-48DF-9E42FE0672F9}"/>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D5BF1D5E-DD0B-F1FD-8BF5-8284581B5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B87D1D2-2359-A228-7F98-278C03E8E683}"/>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239A1AFE-0346-A586-3104-894D7EBA7415}"/>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BE5CA5A6-1C4D-58B5-6619-CBC3B9785122}"/>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28290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34F3-CB7B-9EC1-ACB3-297B0E418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5023F74-22AE-9108-AFFE-78C1694C8D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D5467-3099-B2AB-F436-FECEDEAE20E2}"/>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35D0149F-8B8C-AD73-C148-6851B34039B2}"/>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7A4990D-4247-D056-8566-767AF0B00882}"/>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62703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041-991C-A4A8-2F13-FA17823DDF21}"/>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5F865D9D-1B49-0E92-AA0B-51112C6B4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AED2D67D-F9D7-3976-7904-1688044F7A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BFA9C16C-9DE2-5F24-1EB0-8BFBCB0F0D72}"/>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6" name="Footer Placeholder 5">
            <a:extLst>
              <a:ext uri="{FF2B5EF4-FFF2-40B4-BE49-F238E27FC236}">
                <a16:creationId xmlns:a16="http://schemas.microsoft.com/office/drawing/2014/main" id="{14105E67-C5EE-8AE1-E8B8-FCC4BCFD7171}"/>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3F81A07-68A1-EF25-09DD-4C802B52A60D}"/>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76194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BD2B-1DF0-B708-F668-9A2255BF3898}"/>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179E73CA-E6F8-2A4D-ED2B-D301230DC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76E81E-FBAF-4902-0E03-7FD853AD7A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4A9DAA9A-BDBC-2201-51CA-7265AA888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037A4-914E-1C99-307F-C74F1B4F1C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AE66304-E2C2-0A9E-6FA5-7E709E55ECD6}"/>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8" name="Footer Placeholder 7">
            <a:extLst>
              <a:ext uri="{FF2B5EF4-FFF2-40B4-BE49-F238E27FC236}">
                <a16:creationId xmlns:a16="http://schemas.microsoft.com/office/drawing/2014/main" id="{63BA83EB-5B9D-3A67-2948-B4CF6FE8C5FA}"/>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0C3F5297-428D-24D1-CDC6-94DAD8E5A2A8}"/>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122219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6D7A-091B-4C10-A891-BD93AD7D5A85}"/>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52A76C6-13F1-404E-606C-F0950001546A}"/>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4" name="Footer Placeholder 3">
            <a:extLst>
              <a:ext uri="{FF2B5EF4-FFF2-40B4-BE49-F238E27FC236}">
                <a16:creationId xmlns:a16="http://schemas.microsoft.com/office/drawing/2014/main" id="{12DB33EA-4661-8274-177B-B0AFC2C549C0}"/>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E3825125-1E30-F49A-3DC9-82C97995FF3E}"/>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83351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FC216D-0580-42CE-2F6A-0608F2D7C259}"/>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3" name="Footer Placeholder 2">
            <a:extLst>
              <a:ext uri="{FF2B5EF4-FFF2-40B4-BE49-F238E27FC236}">
                <a16:creationId xmlns:a16="http://schemas.microsoft.com/office/drawing/2014/main" id="{A302716A-C604-9FE3-0D64-0259629E585D}"/>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94A43EC8-3A0D-ECB6-EEE0-E73FA7CBF40B}"/>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102008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D88B-9AEB-8E69-404E-F3425CBC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5B4A0FA8-4EFC-A663-E7F2-50C9AE4B3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841AE708-BED0-A15F-E254-D982D5510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A0029-952B-EEDD-3073-89E47E868316}"/>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6" name="Footer Placeholder 5">
            <a:extLst>
              <a:ext uri="{FF2B5EF4-FFF2-40B4-BE49-F238E27FC236}">
                <a16:creationId xmlns:a16="http://schemas.microsoft.com/office/drawing/2014/main" id="{AB38047A-5A93-654C-57D9-AEBC90D730CF}"/>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4987FA8-8700-0333-C734-054DAC619840}"/>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118747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3990-D635-69F5-3F39-7A776C1BD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F15B095A-B602-79A3-2F66-587559607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AE10ADD0-A80E-AAE1-B9E1-7471719EB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98123-81EC-93C2-60DA-A632E3109CD4}"/>
              </a:ext>
            </a:extLst>
          </p:cNvPr>
          <p:cNvSpPr>
            <a:spLocks noGrp="1"/>
          </p:cNvSpPr>
          <p:nvPr>
            <p:ph type="dt" sz="half" idx="10"/>
          </p:nvPr>
        </p:nvSpPr>
        <p:spPr/>
        <p:txBody>
          <a:bodyPr/>
          <a:lstStyle/>
          <a:p>
            <a:fld id="{C0B8A599-7011-0541-8D19-3EE6E02EE29A}" type="datetimeFigureOut">
              <a:rPr lang="en-IL" smtClean="0"/>
              <a:t>20/06/2023</a:t>
            </a:fld>
            <a:endParaRPr lang="en-IL"/>
          </a:p>
        </p:txBody>
      </p:sp>
      <p:sp>
        <p:nvSpPr>
          <p:cNvPr id="6" name="Footer Placeholder 5">
            <a:extLst>
              <a:ext uri="{FF2B5EF4-FFF2-40B4-BE49-F238E27FC236}">
                <a16:creationId xmlns:a16="http://schemas.microsoft.com/office/drawing/2014/main" id="{DBAA7A0F-29D2-EB1A-F39E-D6D4AC2A7C5F}"/>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CEAE8D3-D96A-F63E-A233-DF277FF760A0}"/>
              </a:ext>
            </a:extLst>
          </p:cNvPr>
          <p:cNvSpPr>
            <a:spLocks noGrp="1"/>
          </p:cNvSpPr>
          <p:nvPr>
            <p:ph type="sldNum" sz="quarter" idx="12"/>
          </p:nvPr>
        </p:nvSpPr>
        <p:spPr/>
        <p:txBody>
          <a:bodyPr/>
          <a:lstStyle/>
          <a:p>
            <a:fld id="{3F756CE2-FEEA-054A-A84B-BA40ABB70B48}" type="slidenum">
              <a:rPr lang="en-IL" smtClean="0"/>
              <a:t>‹#›</a:t>
            </a:fld>
            <a:endParaRPr lang="en-IL"/>
          </a:p>
        </p:txBody>
      </p:sp>
    </p:spTree>
    <p:extLst>
      <p:ext uri="{BB962C8B-B14F-4D97-AF65-F5344CB8AC3E}">
        <p14:creationId xmlns:p14="http://schemas.microsoft.com/office/powerpoint/2010/main" val="210288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0809E-CFCB-CABB-174F-A3D316A45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199AEC19-9DF4-C17E-0330-54F5387A1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EA7EE81-938F-56DB-3780-DF5996F6D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8A599-7011-0541-8D19-3EE6E02EE29A}" type="datetimeFigureOut">
              <a:rPr lang="en-IL" smtClean="0"/>
              <a:t>20/06/2023</a:t>
            </a:fld>
            <a:endParaRPr lang="en-IL"/>
          </a:p>
        </p:txBody>
      </p:sp>
      <p:sp>
        <p:nvSpPr>
          <p:cNvPr id="5" name="Footer Placeholder 4">
            <a:extLst>
              <a:ext uri="{FF2B5EF4-FFF2-40B4-BE49-F238E27FC236}">
                <a16:creationId xmlns:a16="http://schemas.microsoft.com/office/drawing/2014/main" id="{99F761FC-234D-9AD0-8C6B-76555E303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0FBD626B-70A1-47AD-D502-D674DE17C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56CE2-FEEA-054A-A84B-BA40ABB70B48}" type="slidenum">
              <a:rPr lang="en-IL" smtClean="0"/>
              <a:t>‹#›</a:t>
            </a:fld>
            <a:endParaRPr lang="en-IL"/>
          </a:p>
        </p:txBody>
      </p:sp>
    </p:spTree>
    <p:extLst>
      <p:ext uri="{BB962C8B-B14F-4D97-AF65-F5344CB8AC3E}">
        <p14:creationId xmlns:p14="http://schemas.microsoft.com/office/powerpoint/2010/main" val="266841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BA7834-232C-3E1F-B0BB-8A2044414C8F}"/>
              </a:ext>
            </a:extLst>
          </p:cNvPr>
          <p:cNvSpPr>
            <a:spLocks noGrp="1"/>
          </p:cNvSpPr>
          <p:nvPr>
            <p:ph type="title"/>
          </p:nvPr>
        </p:nvSpPr>
        <p:spPr>
          <a:xfrm>
            <a:off x="838200" y="2766218"/>
            <a:ext cx="10515600" cy="1325563"/>
          </a:xfrm>
        </p:spPr>
        <p:txBody>
          <a:bodyPr>
            <a:normAutofit/>
          </a:bodyPr>
          <a:lstStyle/>
          <a:p>
            <a:pPr algn="ctr"/>
            <a:r>
              <a:rPr lang="en-IL" dirty="0"/>
              <a:t>Letter-level paleography for DSS</a:t>
            </a:r>
          </a:p>
        </p:txBody>
      </p:sp>
    </p:spTree>
    <p:extLst>
      <p:ext uri="{BB962C8B-B14F-4D97-AF65-F5344CB8AC3E}">
        <p14:creationId xmlns:p14="http://schemas.microsoft.com/office/powerpoint/2010/main" val="31179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2D110E-1CDD-BF83-FA3F-ED3E9286941D}"/>
              </a:ext>
            </a:extLst>
          </p:cNvPr>
          <p:cNvPicPr>
            <a:picLocks noChangeAspect="1"/>
          </p:cNvPicPr>
          <p:nvPr/>
        </p:nvPicPr>
        <p:blipFill>
          <a:blip r:embed="rId3"/>
          <a:stretch>
            <a:fillRect/>
          </a:stretch>
        </p:blipFill>
        <p:spPr>
          <a:xfrm>
            <a:off x="32070" y="279400"/>
            <a:ext cx="12127859" cy="6299200"/>
          </a:xfrm>
          <a:prstGeom prst="rect">
            <a:avLst/>
          </a:prstGeom>
        </p:spPr>
      </p:pic>
    </p:spTree>
    <p:extLst>
      <p:ext uri="{BB962C8B-B14F-4D97-AF65-F5344CB8AC3E}">
        <p14:creationId xmlns:p14="http://schemas.microsoft.com/office/powerpoint/2010/main" val="41278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78289A-5E01-6297-F067-1486F3EA5EF1}"/>
              </a:ext>
            </a:extLst>
          </p:cNvPr>
          <p:cNvPicPr>
            <a:picLocks noChangeAspect="1"/>
          </p:cNvPicPr>
          <p:nvPr/>
        </p:nvPicPr>
        <p:blipFill>
          <a:blip r:embed="rId3"/>
          <a:stretch>
            <a:fillRect/>
          </a:stretch>
        </p:blipFill>
        <p:spPr>
          <a:xfrm>
            <a:off x="15769" y="266838"/>
            <a:ext cx="12176231" cy="6324324"/>
          </a:xfrm>
          <a:prstGeom prst="rect">
            <a:avLst/>
          </a:prstGeom>
        </p:spPr>
      </p:pic>
    </p:spTree>
    <p:extLst>
      <p:ext uri="{BB962C8B-B14F-4D97-AF65-F5344CB8AC3E}">
        <p14:creationId xmlns:p14="http://schemas.microsoft.com/office/powerpoint/2010/main" val="3083321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7067F-41B3-F42D-DF4C-4138777444B7}"/>
              </a:ext>
            </a:extLst>
          </p:cNvPr>
          <p:cNvPicPr>
            <a:picLocks noChangeAspect="1"/>
          </p:cNvPicPr>
          <p:nvPr/>
        </p:nvPicPr>
        <p:blipFill>
          <a:blip r:embed="rId3"/>
          <a:stretch>
            <a:fillRect/>
          </a:stretch>
        </p:blipFill>
        <p:spPr>
          <a:xfrm>
            <a:off x="0" y="215293"/>
            <a:ext cx="12192000" cy="6427414"/>
          </a:xfrm>
          <a:prstGeom prst="rect">
            <a:avLst/>
          </a:prstGeom>
        </p:spPr>
      </p:pic>
    </p:spTree>
    <p:extLst>
      <p:ext uri="{BB962C8B-B14F-4D97-AF65-F5344CB8AC3E}">
        <p14:creationId xmlns:p14="http://schemas.microsoft.com/office/powerpoint/2010/main" val="289202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66AD75-4CA1-251A-32B0-A20094E6C744}"/>
              </a:ext>
            </a:extLst>
          </p:cNvPr>
          <p:cNvPicPr>
            <a:picLocks noChangeAspect="1"/>
          </p:cNvPicPr>
          <p:nvPr/>
        </p:nvPicPr>
        <p:blipFill>
          <a:blip r:embed="rId3"/>
          <a:stretch>
            <a:fillRect/>
          </a:stretch>
        </p:blipFill>
        <p:spPr>
          <a:xfrm>
            <a:off x="0" y="207259"/>
            <a:ext cx="12207379" cy="6443482"/>
          </a:xfrm>
          <a:prstGeom prst="rect">
            <a:avLst/>
          </a:prstGeom>
        </p:spPr>
      </p:pic>
    </p:spTree>
    <p:extLst>
      <p:ext uri="{BB962C8B-B14F-4D97-AF65-F5344CB8AC3E}">
        <p14:creationId xmlns:p14="http://schemas.microsoft.com/office/powerpoint/2010/main" val="833377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E841EF-CD7E-3C53-5BDE-3D7752B718E5}"/>
              </a:ext>
            </a:extLst>
          </p:cNvPr>
          <p:cNvPicPr>
            <a:picLocks noChangeAspect="1"/>
          </p:cNvPicPr>
          <p:nvPr/>
        </p:nvPicPr>
        <p:blipFill>
          <a:blip r:embed="rId3"/>
          <a:stretch>
            <a:fillRect/>
          </a:stretch>
        </p:blipFill>
        <p:spPr>
          <a:xfrm>
            <a:off x="0" y="244974"/>
            <a:ext cx="12192000" cy="6368052"/>
          </a:xfrm>
          <a:prstGeom prst="rect">
            <a:avLst/>
          </a:prstGeom>
        </p:spPr>
      </p:pic>
    </p:spTree>
    <p:extLst>
      <p:ext uri="{BB962C8B-B14F-4D97-AF65-F5344CB8AC3E}">
        <p14:creationId xmlns:p14="http://schemas.microsoft.com/office/powerpoint/2010/main" val="2259739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handwriting, font, black&#10;&#10;Description automatically generated">
            <a:extLst>
              <a:ext uri="{FF2B5EF4-FFF2-40B4-BE49-F238E27FC236}">
                <a16:creationId xmlns:a16="http://schemas.microsoft.com/office/drawing/2014/main" id="{B3EE9E61-CD20-E4FA-698F-89D02892C479}"/>
              </a:ext>
            </a:extLst>
          </p:cNvPr>
          <p:cNvPicPr>
            <a:picLocks noChangeAspect="1"/>
          </p:cNvPicPr>
          <p:nvPr/>
        </p:nvPicPr>
        <p:blipFill>
          <a:blip r:embed="rId3"/>
          <a:stretch>
            <a:fillRect/>
          </a:stretch>
        </p:blipFill>
        <p:spPr>
          <a:xfrm>
            <a:off x="3172" y="415920"/>
            <a:ext cx="12188828" cy="6442080"/>
          </a:xfrm>
          <a:prstGeom prst="rect">
            <a:avLst/>
          </a:prstGeom>
        </p:spPr>
      </p:pic>
      <p:sp>
        <p:nvSpPr>
          <p:cNvPr id="2" name="TextBox 1">
            <a:extLst>
              <a:ext uri="{FF2B5EF4-FFF2-40B4-BE49-F238E27FC236}">
                <a16:creationId xmlns:a16="http://schemas.microsoft.com/office/drawing/2014/main" id="{F1EF2D85-8A1E-78A7-DB58-7E64D10FA91B}"/>
              </a:ext>
            </a:extLst>
          </p:cNvPr>
          <p:cNvSpPr txBox="1"/>
          <p:nvPr/>
        </p:nvSpPr>
        <p:spPr>
          <a:xfrm>
            <a:off x="4724400" y="-50797"/>
            <a:ext cx="1840697" cy="461665"/>
          </a:xfrm>
          <a:prstGeom prst="rect">
            <a:avLst/>
          </a:prstGeom>
          <a:noFill/>
        </p:spPr>
        <p:txBody>
          <a:bodyPr wrap="none" rtlCol="0">
            <a:spAutoFit/>
          </a:bodyPr>
          <a:lstStyle/>
          <a:p>
            <a:r>
              <a:rPr lang="en-IL" sz="2400" dirty="0"/>
              <a:t>Multispectral</a:t>
            </a:r>
          </a:p>
        </p:txBody>
      </p:sp>
    </p:spTree>
    <p:extLst>
      <p:ext uri="{BB962C8B-B14F-4D97-AF65-F5344CB8AC3E}">
        <p14:creationId xmlns:p14="http://schemas.microsoft.com/office/powerpoint/2010/main" val="509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 sketch, black and white, art&#10;&#10;Description automatically generated">
            <a:extLst>
              <a:ext uri="{FF2B5EF4-FFF2-40B4-BE49-F238E27FC236}">
                <a16:creationId xmlns:a16="http://schemas.microsoft.com/office/drawing/2014/main" id="{477005E8-E1DC-406F-A5BC-3CEEB87EC3BE}"/>
              </a:ext>
            </a:extLst>
          </p:cNvPr>
          <p:cNvPicPr>
            <a:picLocks noChangeAspect="1"/>
          </p:cNvPicPr>
          <p:nvPr/>
        </p:nvPicPr>
        <p:blipFill>
          <a:blip r:embed="rId3"/>
          <a:stretch>
            <a:fillRect/>
          </a:stretch>
        </p:blipFill>
        <p:spPr>
          <a:xfrm>
            <a:off x="49239" y="440267"/>
            <a:ext cx="12142761" cy="6417733"/>
          </a:xfrm>
          <a:prstGeom prst="rect">
            <a:avLst/>
          </a:prstGeom>
        </p:spPr>
      </p:pic>
      <p:sp>
        <p:nvSpPr>
          <p:cNvPr id="2" name="TextBox 1">
            <a:extLst>
              <a:ext uri="{FF2B5EF4-FFF2-40B4-BE49-F238E27FC236}">
                <a16:creationId xmlns:a16="http://schemas.microsoft.com/office/drawing/2014/main" id="{BC385643-DE59-1754-19D9-8CAD7BE68946}"/>
              </a:ext>
            </a:extLst>
          </p:cNvPr>
          <p:cNvSpPr txBox="1"/>
          <p:nvPr/>
        </p:nvSpPr>
        <p:spPr>
          <a:xfrm>
            <a:off x="4724400" y="118533"/>
            <a:ext cx="772969" cy="461665"/>
          </a:xfrm>
          <a:prstGeom prst="rect">
            <a:avLst/>
          </a:prstGeom>
          <a:noFill/>
        </p:spPr>
        <p:txBody>
          <a:bodyPr wrap="none" rtlCol="0">
            <a:spAutoFit/>
          </a:bodyPr>
          <a:lstStyle/>
          <a:p>
            <a:r>
              <a:rPr lang="en-IL" sz="2400" dirty="0"/>
              <a:t>Otsu</a:t>
            </a:r>
          </a:p>
        </p:txBody>
      </p:sp>
    </p:spTree>
    <p:extLst>
      <p:ext uri="{BB962C8B-B14F-4D97-AF65-F5344CB8AC3E}">
        <p14:creationId xmlns:p14="http://schemas.microsoft.com/office/powerpoint/2010/main" val="2285413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DD4C5-B64F-B530-29FD-2A03A7E4DD53}"/>
              </a:ext>
            </a:extLst>
          </p:cNvPr>
          <p:cNvPicPr>
            <a:picLocks noChangeAspect="1"/>
          </p:cNvPicPr>
          <p:nvPr/>
        </p:nvPicPr>
        <p:blipFill>
          <a:blip r:embed="rId3"/>
          <a:stretch>
            <a:fillRect/>
          </a:stretch>
        </p:blipFill>
        <p:spPr>
          <a:xfrm>
            <a:off x="0" y="414243"/>
            <a:ext cx="12192000" cy="6443757"/>
          </a:xfrm>
          <a:prstGeom prst="rect">
            <a:avLst/>
          </a:prstGeom>
        </p:spPr>
      </p:pic>
      <p:sp>
        <p:nvSpPr>
          <p:cNvPr id="7" name="TextBox 6">
            <a:extLst>
              <a:ext uri="{FF2B5EF4-FFF2-40B4-BE49-F238E27FC236}">
                <a16:creationId xmlns:a16="http://schemas.microsoft.com/office/drawing/2014/main" id="{AA6A64C3-85CE-ADB3-CFA9-3084A895EDC7}"/>
              </a:ext>
            </a:extLst>
          </p:cNvPr>
          <p:cNvSpPr txBox="1"/>
          <p:nvPr/>
        </p:nvSpPr>
        <p:spPr>
          <a:xfrm>
            <a:off x="4673600" y="-42956"/>
            <a:ext cx="1151597" cy="461665"/>
          </a:xfrm>
          <a:prstGeom prst="rect">
            <a:avLst/>
          </a:prstGeom>
          <a:noFill/>
        </p:spPr>
        <p:txBody>
          <a:bodyPr wrap="none" rtlCol="0">
            <a:spAutoFit/>
          </a:bodyPr>
          <a:lstStyle/>
          <a:p>
            <a:r>
              <a:rPr lang="en-IL" sz="2400" dirty="0"/>
              <a:t>Sauvola</a:t>
            </a:r>
          </a:p>
        </p:txBody>
      </p:sp>
    </p:spTree>
    <p:extLst>
      <p:ext uri="{BB962C8B-B14F-4D97-AF65-F5344CB8AC3E}">
        <p14:creationId xmlns:p14="http://schemas.microsoft.com/office/powerpoint/2010/main" val="130147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D53223-BC42-0484-8C58-9A9872C84BCB}"/>
              </a:ext>
            </a:extLst>
          </p:cNvPr>
          <p:cNvSpPr>
            <a:spLocks noGrp="1"/>
          </p:cNvSpPr>
          <p:nvPr>
            <p:ph type="title"/>
          </p:nvPr>
        </p:nvSpPr>
        <p:spPr>
          <a:xfrm>
            <a:off x="838200" y="2766218"/>
            <a:ext cx="10515600" cy="1325563"/>
          </a:xfrm>
        </p:spPr>
        <p:txBody>
          <a:bodyPr>
            <a:normAutofit/>
          </a:bodyPr>
          <a:lstStyle/>
          <a:p>
            <a:r>
              <a:rPr lang="en-IL" dirty="0"/>
              <a:t>Refining Kraken’s letter detection</a:t>
            </a:r>
          </a:p>
        </p:txBody>
      </p:sp>
    </p:spTree>
    <p:extLst>
      <p:ext uri="{BB962C8B-B14F-4D97-AF65-F5344CB8AC3E}">
        <p14:creationId xmlns:p14="http://schemas.microsoft.com/office/powerpoint/2010/main" val="958571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DFDD7-A610-6494-60FF-FC94789A70E8}"/>
              </a:ext>
            </a:extLst>
          </p:cNvPr>
          <p:cNvSpPr>
            <a:spLocks noGrp="1"/>
          </p:cNvSpPr>
          <p:nvPr>
            <p:ph idx="1"/>
          </p:nvPr>
        </p:nvSpPr>
        <p:spPr/>
        <p:txBody>
          <a:bodyPr/>
          <a:lstStyle/>
          <a:p>
            <a:r>
              <a:rPr lang="en-US" b="0" i="0" dirty="0">
                <a:solidFill>
                  <a:srgbClr val="073763"/>
                </a:solidFill>
                <a:effectLst/>
                <a:latin typeface="verdana" panose="020B0604030504040204" pitchFamily="34" charset="0"/>
              </a:rPr>
              <a:t>Building upon the segmented ink areas, our second objective is to enhance letter detection by integrating the results of ink segmentation. By incorporating the refined ink regions into existing text recognition algorithms, such as Kraken, we can improve the accuracy of individual letter detection within the fragments. This integration will extract more precise letter-level information, revealing details about handwriting styles and variations.</a:t>
            </a:r>
            <a:endParaRPr lang="en-IL" dirty="0"/>
          </a:p>
        </p:txBody>
      </p:sp>
    </p:spTree>
    <p:extLst>
      <p:ext uri="{BB962C8B-B14F-4D97-AF65-F5344CB8AC3E}">
        <p14:creationId xmlns:p14="http://schemas.microsoft.com/office/powerpoint/2010/main" val="408336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663D4-1988-8D47-2CD5-D699B4137F90}"/>
              </a:ext>
            </a:extLst>
          </p:cNvPr>
          <p:cNvSpPr>
            <a:spLocks noGrp="1"/>
          </p:cNvSpPr>
          <p:nvPr>
            <p:ph idx="1"/>
          </p:nvPr>
        </p:nvSpPr>
        <p:spPr/>
        <p:txBody>
          <a:bodyPr/>
          <a:lstStyle/>
          <a:p>
            <a:r>
              <a:rPr lang="en-US" b="0" i="0" dirty="0">
                <a:solidFill>
                  <a:srgbClr val="073763"/>
                </a:solidFill>
                <a:effectLst/>
                <a:latin typeface="verdana" panose="020B0604030504040204" pitchFamily="34" charset="0"/>
              </a:rPr>
              <a:t>Our research aims to advance the paleographical study of the Dead Sea Scrolls by developing a method to segment ink areas in fragment images, improve detection of recognized letters, and enable letter-level paleography analysis.</a:t>
            </a:r>
            <a:endParaRPr lang="en-IL" dirty="0"/>
          </a:p>
        </p:txBody>
      </p:sp>
    </p:spTree>
    <p:extLst>
      <p:ext uri="{BB962C8B-B14F-4D97-AF65-F5344CB8AC3E}">
        <p14:creationId xmlns:p14="http://schemas.microsoft.com/office/powerpoint/2010/main" val="2459361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9B51A-E226-7457-D180-6EFC0B90859F}"/>
              </a:ext>
            </a:extLst>
          </p:cNvPr>
          <p:cNvSpPr>
            <a:spLocks noGrp="1"/>
          </p:cNvSpPr>
          <p:nvPr>
            <p:ph idx="1"/>
          </p:nvPr>
        </p:nvSpPr>
        <p:spPr/>
        <p:txBody>
          <a:bodyPr>
            <a:normAutofit/>
          </a:bodyPr>
          <a:lstStyle/>
          <a:p>
            <a:r>
              <a:rPr lang="en-US" dirty="0">
                <a:effectLst/>
                <a:latin typeface="Helvetica" pitchFamily="2" charset="0"/>
              </a:rPr>
              <a:t>We use the energy minimization framework to improve Kraken’s rough letter detection. </a:t>
            </a:r>
          </a:p>
          <a:p>
            <a:r>
              <a:rPr lang="en-US" dirty="0">
                <a:effectLst/>
                <a:latin typeface="Helvetica" pitchFamily="2" charset="0"/>
              </a:rPr>
              <a:t>We assume that each character detected from Kraken corresponds to one and only one character but, each character might consist of several connected components. </a:t>
            </a:r>
          </a:p>
          <a:p>
            <a:r>
              <a:rPr lang="en-US" dirty="0">
                <a:effectLst/>
                <a:latin typeface="Helvetica" pitchFamily="2" charset="0"/>
              </a:rPr>
              <a:t>Minimum of the energy function corresponds to a good segmentation which urges to assign components to the label of the closest character segment while straining to assign closer components to the same label.</a:t>
            </a:r>
          </a:p>
          <a:p>
            <a:r>
              <a:rPr lang="en-US" dirty="0">
                <a:latin typeface="Helvetica" pitchFamily="2" charset="0"/>
              </a:rPr>
              <a:t>The touching letters are segmented in pixel level.</a:t>
            </a:r>
            <a:endParaRPr lang="en-US" dirty="0">
              <a:effectLst/>
              <a:latin typeface="Helvetica" pitchFamily="2" charset="0"/>
            </a:endParaRPr>
          </a:p>
          <a:p>
            <a:endParaRPr lang="en-IL" dirty="0"/>
          </a:p>
        </p:txBody>
      </p:sp>
    </p:spTree>
    <p:extLst>
      <p:ext uri="{BB962C8B-B14F-4D97-AF65-F5344CB8AC3E}">
        <p14:creationId xmlns:p14="http://schemas.microsoft.com/office/powerpoint/2010/main" val="492196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D07DB-2137-29BB-3DAD-D162CCAB8F89}"/>
              </a:ext>
            </a:extLst>
          </p:cNvPr>
          <p:cNvPicPr>
            <a:picLocks noChangeAspect="1"/>
          </p:cNvPicPr>
          <p:nvPr/>
        </p:nvPicPr>
        <p:blipFill>
          <a:blip r:embed="rId2"/>
          <a:stretch>
            <a:fillRect/>
          </a:stretch>
        </p:blipFill>
        <p:spPr>
          <a:xfrm>
            <a:off x="2265405" y="0"/>
            <a:ext cx="7661189" cy="6858000"/>
          </a:xfrm>
          <a:prstGeom prst="rect">
            <a:avLst/>
          </a:prstGeom>
        </p:spPr>
      </p:pic>
    </p:spTree>
    <p:extLst>
      <p:ext uri="{BB962C8B-B14F-4D97-AF65-F5344CB8AC3E}">
        <p14:creationId xmlns:p14="http://schemas.microsoft.com/office/powerpoint/2010/main" val="383617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82075-A96F-55DC-CE9A-9955D37708A7}"/>
              </a:ext>
            </a:extLst>
          </p:cNvPr>
          <p:cNvPicPr>
            <a:picLocks noChangeAspect="1"/>
          </p:cNvPicPr>
          <p:nvPr/>
        </p:nvPicPr>
        <p:blipFill>
          <a:blip r:embed="rId2"/>
          <a:stretch>
            <a:fillRect/>
          </a:stretch>
        </p:blipFill>
        <p:spPr>
          <a:xfrm>
            <a:off x="812800" y="0"/>
            <a:ext cx="10511126" cy="6894254"/>
          </a:xfrm>
          <a:prstGeom prst="rect">
            <a:avLst/>
          </a:prstGeom>
        </p:spPr>
      </p:pic>
    </p:spTree>
    <p:extLst>
      <p:ext uri="{BB962C8B-B14F-4D97-AF65-F5344CB8AC3E}">
        <p14:creationId xmlns:p14="http://schemas.microsoft.com/office/powerpoint/2010/main" val="1253244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448AA-89CF-F962-A978-D95389665997}"/>
              </a:ext>
            </a:extLst>
          </p:cNvPr>
          <p:cNvPicPr>
            <a:picLocks noChangeAspect="1"/>
          </p:cNvPicPr>
          <p:nvPr/>
        </p:nvPicPr>
        <p:blipFill>
          <a:blip r:embed="rId3"/>
          <a:srcRect/>
          <a:stretch/>
        </p:blipFill>
        <p:spPr>
          <a:xfrm>
            <a:off x="1778000" y="20740"/>
            <a:ext cx="8662276" cy="6837260"/>
          </a:xfrm>
          <a:prstGeom prst="rect">
            <a:avLst/>
          </a:prstGeom>
        </p:spPr>
      </p:pic>
    </p:spTree>
    <p:extLst>
      <p:ext uri="{BB962C8B-B14F-4D97-AF65-F5344CB8AC3E}">
        <p14:creationId xmlns:p14="http://schemas.microsoft.com/office/powerpoint/2010/main" val="145587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D53223-BC42-0484-8C58-9A9872C84BCB}"/>
              </a:ext>
            </a:extLst>
          </p:cNvPr>
          <p:cNvSpPr>
            <a:spLocks noGrp="1"/>
          </p:cNvSpPr>
          <p:nvPr>
            <p:ph type="title"/>
          </p:nvPr>
        </p:nvSpPr>
        <p:spPr>
          <a:xfrm>
            <a:off x="838200" y="2766218"/>
            <a:ext cx="10515600" cy="1325563"/>
          </a:xfrm>
        </p:spPr>
        <p:txBody>
          <a:bodyPr>
            <a:normAutofit/>
          </a:bodyPr>
          <a:lstStyle/>
          <a:p>
            <a:r>
              <a:rPr lang="en-IL" dirty="0"/>
              <a:t>Letter level paleography</a:t>
            </a:r>
          </a:p>
        </p:txBody>
      </p:sp>
    </p:spTree>
    <p:extLst>
      <p:ext uri="{BB962C8B-B14F-4D97-AF65-F5344CB8AC3E}">
        <p14:creationId xmlns:p14="http://schemas.microsoft.com/office/powerpoint/2010/main" val="366640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E5F76-CC5A-A664-597D-7DEB6E0A3889}"/>
              </a:ext>
            </a:extLst>
          </p:cNvPr>
          <p:cNvSpPr>
            <a:spLocks noGrp="1"/>
          </p:cNvSpPr>
          <p:nvPr>
            <p:ph idx="1"/>
          </p:nvPr>
        </p:nvSpPr>
        <p:spPr/>
        <p:txBody>
          <a:bodyPr/>
          <a:lstStyle/>
          <a:p>
            <a:r>
              <a:rPr lang="en-US" b="0" i="0" dirty="0">
                <a:solidFill>
                  <a:srgbClr val="073763"/>
                </a:solidFill>
                <a:effectLst/>
                <a:latin typeface="verdana" panose="020B0604030504040204" pitchFamily="34" charset="0"/>
              </a:rPr>
              <a:t>The final goal of our proposal is to implement letter-level paleography, capitalizing on the accurate segmentation and refined letter detection results obtained in the previous steps. The letter-level paleography approach provides deeper insights into the evolution of writing styles, as the prototypes constructed from individual letters are expected </a:t>
            </a:r>
            <a:r>
              <a:rPr lang="en-US" b="0" i="0">
                <a:solidFill>
                  <a:srgbClr val="073763"/>
                </a:solidFill>
                <a:effectLst/>
                <a:latin typeface="verdana" panose="020B0604030504040204" pitchFamily="34" charset="0"/>
              </a:rPr>
              <a:t>to be </a:t>
            </a:r>
            <a:r>
              <a:rPr lang="en-US" b="0" i="0" dirty="0">
                <a:solidFill>
                  <a:srgbClr val="073763"/>
                </a:solidFill>
                <a:effectLst/>
                <a:latin typeface="verdana" panose="020B0604030504040204" pitchFamily="34" charset="0"/>
              </a:rPr>
              <a:t>more descriptive compared to connected component level or image patch level prototypes.</a:t>
            </a:r>
            <a:endParaRPr lang="en-IL" dirty="0"/>
          </a:p>
        </p:txBody>
      </p:sp>
    </p:spTree>
    <p:extLst>
      <p:ext uri="{BB962C8B-B14F-4D97-AF65-F5344CB8AC3E}">
        <p14:creationId xmlns:p14="http://schemas.microsoft.com/office/powerpoint/2010/main" val="4180325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931A0-C01E-517F-ECDD-C0579972A664}"/>
              </a:ext>
            </a:extLst>
          </p:cNvPr>
          <p:cNvSpPr>
            <a:spLocks noGrp="1"/>
          </p:cNvSpPr>
          <p:nvPr>
            <p:ph idx="1"/>
          </p:nvPr>
        </p:nvSpPr>
        <p:spPr>
          <a:xfrm>
            <a:off x="838200" y="53578"/>
            <a:ext cx="10515600" cy="1047089"/>
          </a:xfrm>
        </p:spPr>
        <p:txBody>
          <a:bodyPr/>
          <a:lstStyle/>
          <a:p>
            <a:r>
              <a:rPr lang="en-IL" dirty="0"/>
              <a:t>No initial results on letter level paleography</a:t>
            </a:r>
          </a:p>
          <a:p>
            <a:r>
              <a:rPr lang="en-IL" dirty="0"/>
              <a:t>Previous work using patch level paleograpgy are below</a:t>
            </a:r>
          </a:p>
          <a:p>
            <a:endParaRPr lang="en-IL" dirty="0"/>
          </a:p>
        </p:txBody>
      </p:sp>
      <p:sp>
        <p:nvSpPr>
          <p:cNvPr id="5" name="TextBox 4">
            <a:extLst>
              <a:ext uri="{FF2B5EF4-FFF2-40B4-BE49-F238E27FC236}">
                <a16:creationId xmlns:a16="http://schemas.microsoft.com/office/drawing/2014/main" id="{2E59BB34-51C3-BE87-AEAF-ED14F43B9B74}"/>
              </a:ext>
            </a:extLst>
          </p:cNvPr>
          <p:cNvSpPr txBox="1"/>
          <p:nvPr/>
        </p:nvSpPr>
        <p:spPr>
          <a:xfrm>
            <a:off x="355600" y="1100667"/>
            <a:ext cx="11413067" cy="5632311"/>
          </a:xfrm>
          <a:prstGeom prst="rect">
            <a:avLst/>
          </a:prstGeom>
          <a:noFill/>
        </p:spPr>
        <p:txBody>
          <a:bodyPr wrap="square">
            <a:spAutoFit/>
          </a:bodyPr>
          <a:lstStyle/>
          <a:p>
            <a:r>
              <a:rPr lang="en-US" b="1" dirty="0">
                <a:effectLst/>
                <a:latin typeface="Helvetica" pitchFamily="2" charset="0"/>
              </a:rPr>
              <a:t>Digital Hebrew Paleography: Script Types and Modes </a:t>
            </a:r>
            <a:r>
              <a:rPr lang="en-US" dirty="0">
                <a:effectLst/>
                <a:latin typeface="Helvetica" pitchFamily="2" charset="0"/>
              </a:rPr>
              <a:t>Ahmad </a:t>
            </a:r>
            <a:r>
              <a:rPr lang="en-US" dirty="0" err="1">
                <a:effectLst/>
                <a:latin typeface="Helvetica" pitchFamily="2" charset="0"/>
              </a:rPr>
              <a:t>Droby</a:t>
            </a:r>
            <a:r>
              <a:rPr lang="en-US" dirty="0">
                <a:effectLst/>
                <a:latin typeface="Helvetica" pitchFamily="2" charset="0"/>
              </a:rPr>
              <a:t>, Irina </a:t>
            </a:r>
            <a:r>
              <a:rPr lang="en-US" dirty="0" err="1">
                <a:effectLst/>
                <a:latin typeface="Helvetica" pitchFamily="2" charset="0"/>
              </a:rPr>
              <a:t>Rabaev</a:t>
            </a:r>
            <a:r>
              <a:rPr lang="en-US" dirty="0">
                <a:effectLst/>
                <a:latin typeface="Helvetica" pitchFamily="2" charset="0"/>
              </a:rPr>
              <a:t>, Daria </a:t>
            </a:r>
            <a:r>
              <a:rPr lang="en-US" dirty="0" err="1">
                <a:effectLst/>
                <a:latin typeface="Helvetica" pitchFamily="2" charset="0"/>
              </a:rPr>
              <a:t>Vasyutinsky</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and Jihad El Sana 2022 Journal of Imaging, MDPI </a:t>
            </a:r>
          </a:p>
          <a:p>
            <a:endParaRPr lang="en-US" b="1" dirty="0">
              <a:latin typeface="Helvetica" pitchFamily="2" charset="0"/>
            </a:endParaRPr>
          </a:p>
          <a:p>
            <a:r>
              <a:rPr lang="en-US" b="1" dirty="0">
                <a:effectLst/>
                <a:latin typeface="Helvetica" pitchFamily="2" charset="0"/>
              </a:rPr>
              <a:t>Hard and Soft Labeling for Hebrew Paleography: A Case Study </a:t>
            </a:r>
            <a:r>
              <a:rPr lang="en-US" dirty="0">
                <a:effectLst/>
                <a:latin typeface="Helvetica" pitchFamily="2" charset="0"/>
              </a:rPr>
              <a:t>Ahmad </a:t>
            </a:r>
            <a:r>
              <a:rPr lang="en-US" dirty="0" err="1">
                <a:effectLst/>
                <a:latin typeface="Helvetica" pitchFamily="2" charset="0"/>
              </a:rPr>
              <a:t>Droby</a:t>
            </a:r>
            <a:r>
              <a:rPr lang="en-US" dirty="0">
                <a:effectLst/>
                <a:latin typeface="Helvetica" pitchFamily="2" charset="0"/>
              </a:rPr>
              <a:t>, Daria </a:t>
            </a:r>
            <a:r>
              <a:rPr lang="en-US" dirty="0" err="1">
                <a:effectLst/>
                <a:latin typeface="Helvetica" pitchFamily="2" charset="0"/>
              </a:rPr>
              <a:t>Vasyutinsky</a:t>
            </a:r>
            <a:r>
              <a:rPr lang="en-US" dirty="0">
                <a:effectLst/>
                <a:latin typeface="Helvetica" pitchFamily="2" charset="0"/>
              </a:rPr>
              <a:t>, Irina </a:t>
            </a:r>
            <a:r>
              <a:rPr lang="en-US" dirty="0" err="1">
                <a:effectLst/>
                <a:latin typeface="Helvetica" pitchFamily="2" charset="0"/>
              </a:rPr>
              <a:t>Rabaev</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and Jihad El Sana (DAS) 2022 IAPR International Workshop on Document Analysis System </a:t>
            </a:r>
          </a:p>
          <a:p>
            <a:endParaRPr lang="en-US" b="1" dirty="0">
              <a:latin typeface="Helvetica" pitchFamily="2" charset="0"/>
            </a:endParaRPr>
          </a:p>
          <a:p>
            <a:r>
              <a:rPr lang="en-US" b="1" dirty="0">
                <a:effectLst/>
                <a:latin typeface="Helvetica" pitchFamily="2" charset="0"/>
              </a:rPr>
              <a:t>Is a deep learning algorithm effective for the classification of medieval Hebrew scripts? </a:t>
            </a:r>
            <a:r>
              <a:rPr lang="en-US" dirty="0">
                <a:effectLst/>
                <a:latin typeface="Helvetica" pitchFamily="2" charset="0"/>
              </a:rPr>
              <a:t>Daria </a:t>
            </a:r>
            <a:r>
              <a:rPr lang="en-US" dirty="0" err="1">
                <a:effectLst/>
                <a:latin typeface="Helvetica" pitchFamily="2" charset="0"/>
              </a:rPr>
              <a:t>Vasyutinsky</a:t>
            </a:r>
            <a:r>
              <a:rPr lang="en-US" dirty="0">
                <a:effectLst/>
                <a:latin typeface="Helvetica" pitchFamily="2" charset="0"/>
              </a:rPr>
              <a:t>, Irina </a:t>
            </a:r>
            <a:r>
              <a:rPr lang="en-US" dirty="0" err="1">
                <a:effectLst/>
                <a:latin typeface="Helvetica" pitchFamily="2" charset="0"/>
              </a:rPr>
              <a:t>Rabaev</a:t>
            </a:r>
            <a:r>
              <a:rPr lang="en-US" dirty="0">
                <a:effectLst/>
                <a:latin typeface="Helvetica" pitchFamily="2" charset="0"/>
              </a:rPr>
              <a:t>, Ahmad </a:t>
            </a:r>
            <a:r>
              <a:rPr lang="en-US" dirty="0" err="1">
                <a:effectLst/>
                <a:latin typeface="Helvetica" pitchFamily="2" charset="0"/>
              </a:rPr>
              <a:t>Droby</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and Jihad El Sana 2022 #</a:t>
            </a:r>
            <a:r>
              <a:rPr lang="en-US" dirty="0" err="1">
                <a:effectLst/>
                <a:latin typeface="Helvetica" pitchFamily="2" charset="0"/>
              </a:rPr>
              <a:t>DHJewish</a:t>
            </a:r>
            <a:r>
              <a:rPr lang="en-US" dirty="0">
                <a:effectLst/>
                <a:latin typeface="Helvetica" pitchFamily="2" charset="0"/>
              </a:rPr>
              <a:t> - Jewish Studies in the Digital Age</a:t>
            </a:r>
          </a:p>
          <a:p>
            <a:endParaRPr lang="en-US" dirty="0">
              <a:latin typeface="Helvetica" pitchFamily="2" charset="0"/>
            </a:endParaRPr>
          </a:p>
          <a:p>
            <a:r>
              <a:rPr lang="en-US" b="1" dirty="0">
                <a:effectLst/>
                <a:latin typeface="Helvetica" pitchFamily="2" charset="0"/>
              </a:rPr>
              <a:t>VML-HP: Hebrew paleography dataset </a:t>
            </a:r>
            <a:r>
              <a:rPr lang="en-US" dirty="0">
                <a:effectLst/>
                <a:latin typeface="Helvetica" pitchFamily="2" charset="0"/>
              </a:rPr>
              <a:t>Ahmad </a:t>
            </a:r>
            <a:r>
              <a:rPr lang="en-US" dirty="0" err="1">
                <a:effectLst/>
                <a:latin typeface="Helvetica" pitchFamily="2" charset="0"/>
              </a:rPr>
              <a:t>Droby</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Irina </a:t>
            </a:r>
            <a:r>
              <a:rPr lang="en-US" dirty="0" err="1">
                <a:effectLst/>
                <a:latin typeface="Helvetica" pitchFamily="2" charset="0"/>
              </a:rPr>
              <a:t>Rabaev</a:t>
            </a:r>
            <a:r>
              <a:rPr lang="en-US" dirty="0">
                <a:effectLst/>
                <a:latin typeface="Helvetica" pitchFamily="2" charset="0"/>
              </a:rPr>
              <a:t>, Daria </a:t>
            </a:r>
            <a:r>
              <a:rPr lang="en-US" dirty="0" err="1">
                <a:effectLst/>
                <a:latin typeface="Helvetica" pitchFamily="2" charset="0"/>
              </a:rPr>
              <a:t>Vasyutinsky</a:t>
            </a:r>
            <a:r>
              <a:rPr lang="en-US" dirty="0">
                <a:effectLst/>
                <a:latin typeface="Helvetica" pitchFamily="2" charset="0"/>
              </a:rPr>
              <a:t>, and Jihad El Sana (ICDAR) 2021 International Conference on Document Analysis and Recognition </a:t>
            </a:r>
          </a:p>
          <a:p>
            <a:endParaRPr lang="en-US" b="1" dirty="0">
              <a:latin typeface="Helvetica" pitchFamily="2" charset="0"/>
            </a:endParaRPr>
          </a:p>
          <a:p>
            <a:r>
              <a:rPr lang="en-US" b="1" dirty="0" err="1">
                <a:effectLst/>
                <a:latin typeface="Helvetica" pitchFamily="2" charset="0"/>
              </a:rPr>
              <a:t>SmartScript</a:t>
            </a:r>
            <a:r>
              <a:rPr lang="en-US" b="1" dirty="0">
                <a:effectLst/>
                <a:latin typeface="Helvetica" pitchFamily="2" charset="0"/>
              </a:rPr>
              <a:t>: a Web-Based System for Classification of Medieval Hebrew Scripts </a:t>
            </a:r>
            <a:r>
              <a:rPr lang="en-US" dirty="0">
                <a:effectLst/>
                <a:latin typeface="Helvetica" pitchFamily="2" charset="0"/>
              </a:rPr>
              <a:t>Daria </a:t>
            </a:r>
            <a:r>
              <a:rPr lang="en-US" dirty="0" err="1">
                <a:effectLst/>
                <a:latin typeface="Helvetica" pitchFamily="2" charset="0"/>
              </a:rPr>
              <a:t>Vasyutinsky</a:t>
            </a:r>
            <a:r>
              <a:rPr lang="en-US" dirty="0">
                <a:effectLst/>
                <a:latin typeface="Helvetica" pitchFamily="2" charset="0"/>
              </a:rPr>
              <a:t>, Irina </a:t>
            </a:r>
            <a:r>
              <a:rPr lang="en-US" dirty="0" err="1">
                <a:effectLst/>
                <a:latin typeface="Helvetica" pitchFamily="2" charset="0"/>
              </a:rPr>
              <a:t>Rabaev</a:t>
            </a:r>
            <a:r>
              <a:rPr lang="en-US" dirty="0">
                <a:effectLst/>
                <a:latin typeface="Helvetica" pitchFamily="2" charset="0"/>
              </a:rPr>
              <a:t>, Ahmad </a:t>
            </a:r>
            <a:r>
              <a:rPr lang="en-US" dirty="0" err="1">
                <a:effectLst/>
                <a:latin typeface="Helvetica" pitchFamily="2" charset="0"/>
              </a:rPr>
              <a:t>Droby</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and Jihad El Sana 2021 The ACH Conference </a:t>
            </a:r>
          </a:p>
          <a:p>
            <a:endParaRPr lang="en-US" dirty="0">
              <a:latin typeface="Helvetica" pitchFamily="2" charset="0"/>
            </a:endParaRPr>
          </a:p>
          <a:p>
            <a:r>
              <a:rPr lang="en-US" b="1" dirty="0">
                <a:effectLst/>
                <a:latin typeface="Helvetica" pitchFamily="2" charset="0"/>
              </a:rPr>
              <a:t>Deep learning for </a:t>
            </a:r>
            <a:r>
              <a:rPr lang="en-US" b="1" dirty="0" err="1">
                <a:effectLst/>
                <a:latin typeface="Helvetica" pitchFamily="2" charset="0"/>
              </a:rPr>
              <a:t>palaeographic</a:t>
            </a:r>
            <a:r>
              <a:rPr lang="en-US" b="1" dirty="0">
                <a:effectLst/>
                <a:latin typeface="Helvetica" pitchFamily="2" charset="0"/>
              </a:rPr>
              <a:t> analysis of medieval Hebrew manuscripts: a DH team collaboration experience </a:t>
            </a:r>
            <a:r>
              <a:rPr lang="en-US" dirty="0">
                <a:effectLst/>
                <a:latin typeface="Helvetica" pitchFamily="2" charset="0"/>
              </a:rPr>
              <a:t>Daria </a:t>
            </a:r>
            <a:r>
              <a:rPr lang="en-US" dirty="0" err="1">
                <a:effectLst/>
                <a:latin typeface="Helvetica" pitchFamily="2" charset="0"/>
              </a:rPr>
              <a:t>Vasyutinsky</a:t>
            </a:r>
            <a:r>
              <a:rPr lang="en-US" dirty="0">
                <a:effectLst/>
                <a:latin typeface="Helvetica" pitchFamily="2" charset="0"/>
              </a:rPr>
              <a:t>, Irina </a:t>
            </a:r>
            <a:r>
              <a:rPr lang="en-US" dirty="0" err="1">
                <a:effectLst/>
                <a:latin typeface="Helvetica" pitchFamily="2" charset="0"/>
              </a:rPr>
              <a:t>Rabaev</a:t>
            </a:r>
            <a:r>
              <a:rPr lang="en-US" dirty="0">
                <a:effectLst/>
                <a:latin typeface="Helvetica" pitchFamily="2" charset="0"/>
              </a:rPr>
              <a:t>, </a:t>
            </a:r>
            <a:r>
              <a:rPr lang="en-US" dirty="0" err="1">
                <a:effectLst/>
                <a:latin typeface="Helvetica" pitchFamily="2" charset="0"/>
              </a:rPr>
              <a:t>Berat</a:t>
            </a:r>
            <a:r>
              <a:rPr lang="en-US" dirty="0">
                <a:effectLst/>
                <a:latin typeface="Helvetica" pitchFamily="2" charset="0"/>
              </a:rPr>
              <a:t> </a:t>
            </a:r>
            <a:r>
              <a:rPr lang="en-US" dirty="0" err="1">
                <a:effectLst/>
                <a:latin typeface="Helvetica" pitchFamily="2" charset="0"/>
              </a:rPr>
              <a:t>Kurar</a:t>
            </a:r>
            <a:r>
              <a:rPr lang="en-US" dirty="0">
                <a:effectLst/>
                <a:latin typeface="Helvetica" pitchFamily="2" charset="0"/>
              </a:rPr>
              <a:t> Barakat, Ahmad </a:t>
            </a:r>
            <a:r>
              <a:rPr lang="en-US" dirty="0" err="1">
                <a:effectLst/>
                <a:latin typeface="Helvetica" pitchFamily="2" charset="0"/>
              </a:rPr>
              <a:t>Droby</a:t>
            </a:r>
            <a:r>
              <a:rPr lang="en-US" dirty="0">
                <a:effectLst/>
                <a:latin typeface="Helvetica" pitchFamily="2" charset="0"/>
              </a:rPr>
              <a:t>, and Jihad El Sana 2020 Twin Talks: Understanding and Facilitating Collaboration in Digital Humanities </a:t>
            </a:r>
          </a:p>
        </p:txBody>
      </p:sp>
    </p:spTree>
    <p:extLst>
      <p:ext uri="{BB962C8B-B14F-4D97-AF65-F5344CB8AC3E}">
        <p14:creationId xmlns:p14="http://schemas.microsoft.com/office/powerpoint/2010/main" val="345784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D53223-BC42-0484-8C58-9A9872C84BCB}"/>
              </a:ext>
            </a:extLst>
          </p:cNvPr>
          <p:cNvSpPr>
            <a:spLocks noGrp="1"/>
          </p:cNvSpPr>
          <p:nvPr>
            <p:ph type="title"/>
          </p:nvPr>
        </p:nvSpPr>
        <p:spPr>
          <a:xfrm>
            <a:off x="838200" y="2766218"/>
            <a:ext cx="10515600" cy="1325563"/>
          </a:xfrm>
        </p:spPr>
        <p:txBody>
          <a:bodyPr>
            <a:normAutofit/>
          </a:bodyPr>
          <a:lstStyle/>
          <a:p>
            <a:r>
              <a:rPr lang="en-IL" dirty="0"/>
              <a:t>Multispectral method: Segmenting everything</a:t>
            </a:r>
          </a:p>
        </p:txBody>
      </p:sp>
    </p:spTree>
    <p:extLst>
      <p:ext uri="{BB962C8B-B14F-4D97-AF65-F5344CB8AC3E}">
        <p14:creationId xmlns:p14="http://schemas.microsoft.com/office/powerpoint/2010/main" val="2042604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95609-998C-8721-7A1A-4A082D80854B}"/>
              </a:ext>
            </a:extLst>
          </p:cNvPr>
          <p:cNvSpPr>
            <a:spLocks noGrp="1"/>
          </p:cNvSpPr>
          <p:nvPr>
            <p:ph idx="1"/>
          </p:nvPr>
        </p:nvSpPr>
        <p:spPr/>
        <p:txBody>
          <a:bodyPr/>
          <a:lstStyle/>
          <a:p>
            <a:r>
              <a:rPr lang="en-US" b="0" i="0" dirty="0">
                <a:solidFill>
                  <a:srgbClr val="073763"/>
                </a:solidFill>
                <a:effectLst/>
                <a:latin typeface="verdana" panose="020B0604030504040204" pitchFamily="34" charset="0"/>
              </a:rPr>
              <a:t>The primary objective is to create an efficient and accurate method for segmenting ink areas within the fragment images. By utilizing multispectral clustering, our goal is to automate the segmentation process and reduce the need for manual annotation. This approach will significantly speed up the analysis of millions of pixels while maintaining high segmentation accuracy. The segmented ink areas will serve as the basis for subsequent tasks.</a:t>
            </a:r>
            <a:endParaRPr lang="en-IL" dirty="0"/>
          </a:p>
        </p:txBody>
      </p:sp>
    </p:spTree>
    <p:extLst>
      <p:ext uri="{BB962C8B-B14F-4D97-AF65-F5344CB8AC3E}">
        <p14:creationId xmlns:p14="http://schemas.microsoft.com/office/powerpoint/2010/main" val="416102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ADD721-2D3B-F0C2-2E22-6547C592D231}"/>
              </a:ext>
            </a:extLst>
          </p:cNvPr>
          <p:cNvSpPr>
            <a:spLocks noGrp="1"/>
          </p:cNvSpPr>
          <p:nvPr>
            <p:ph idx="1"/>
          </p:nvPr>
        </p:nvSpPr>
        <p:spPr>
          <a:xfrm>
            <a:off x="838200" y="220133"/>
            <a:ext cx="10515600" cy="5956830"/>
          </a:xfrm>
        </p:spPr>
        <p:txBody>
          <a:bodyPr>
            <a:normAutofit/>
          </a:bodyPr>
          <a:lstStyle/>
          <a:p>
            <a:r>
              <a:rPr lang="en-US" sz="2400" b="0" i="0" dirty="0">
                <a:solidFill>
                  <a:srgbClr val="073763"/>
                </a:solidFill>
                <a:effectLst/>
              </a:rPr>
              <a:t>A single fragment image consists of around 12,000,000 pixels (3000x4000). Machine learning methods rely on annotated images, and segmentation annotation can be particularly challenging, as it requires the segmentation of each individual pixel. Currently, scholars are using image editing programs such as GIMP to manually segment the desired areas. However, we can utilize multispectral clustering to achieve segmentation, benefiting both scholars and machine learning methods.</a:t>
            </a:r>
          </a:p>
          <a:p>
            <a:r>
              <a:rPr lang="en-US" sz="2400" b="0" i="0" dirty="0">
                <a:solidFill>
                  <a:srgbClr val="073763"/>
                </a:solidFill>
                <a:effectLst/>
              </a:rPr>
              <a:t>The drawback of multispectral segmentation is that human assistance is still necessary to assign the clusters to the correct classes. Additionally, not all fragments contain the same objects. Some may lack ink, while others may lack rice paper, or they may include shadows and other variations. Nevertheless, this approach would greatly assist annotators and scholars in segmenting millions of pixels rapidly, as the human involvement would be limited to deciding the classes. </a:t>
            </a:r>
          </a:p>
        </p:txBody>
      </p:sp>
    </p:spTree>
    <p:extLst>
      <p:ext uri="{BB962C8B-B14F-4D97-AF65-F5344CB8AC3E}">
        <p14:creationId xmlns:p14="http://schemas.microsoft.com/office/powerpoint/2010/main" val="581128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7054E-643A-B71E-9D95-30D905AD0605}"/>
              </a:ext>
            </a:extLst>
          </p:cNvPr>
          <p:cNvPicPr>
            <a:picLocks noChangeAspect="1"/>
          </p:cNvPicPr>
          <p:nvPr/>
        </p:nvPicPr>
        <p:blipFill>
          <a:blip r:embed="rId2"/>
          <a:stretch>
            <a:fillRect/>
          </a:stretch>
        </p:blipFill>
        <p:spPr>
          <a:xfrm>
            <a:off x="1924050" y="684125"/>
            <a:ext cx="8343900" cy="6173875"/>
          </a:xfrm>
          <a:prstGeom prst="rect">
            <a:avLst/>
          </a:prstGeom>
        </p:spPr>
      </p:pic>
      <p:sp>
        <p:nvSpPr>
          <p:cNvPr id="5" name="TextBox 4">
            <a:extLst>
              <a:ext uri="{FF2B5EF4-FFF2-40B4-BE49-F238E27FC236}">
                <a16:creationId xmlns:a16="http://schemas.microsoft.com/office/drawing/2014/main" id="{4B69B301-4FB9-48D0-759C-F3A08ADCF4DB}"/>
              </a:ext>
            </a:extLst>
          </p:cNvPr>
          <p:cNvSpPr txBox="1"/>
          <p:nvPr/>
        </p:nvSpPr>
        <p:spPr>
          <a:xfrm>
            <a:off x="2184608" y="160905"/>
            <a:ext cx="7822783" cy="523220"/>
          </a:xfrm>
          <a:prstGeom prst="rect">
            <a:avLst/>
          </a:prstGeom>
          <a:noFill/>
        </p:spPr>
        <p:txBody>
          <a:bodyPr wrap="none" rtlCol="0">
            <a:spAutoFit/>
          </a:bodyPr>
          <a:lstStyle/>
          <a:p>
            <a:r>
              <a:rPr lang="en-US" sz="2800" b="0" i="0" dirty="0">
                <a:solidFill>
                  <a:srgbClr val="374151"/>
                </a:solidFill>
                <a:effectLst/>
                <a:latin typeface="Söhne"/>
              </a:rPr>
              <a:t>Gray value trend of pixels across multispectral bands</a:t>
            </a:r>
            <a:endParaRPr lang="en-IL" sz="2800" dirty="0"/>
          </a:p>
        </p:txBody>
      </p:sp>
    </p:spTree>
    <p:extLst>
      <p:ext uri="{BB962C8B-B14F-4D97-AF65-F5344CB8AC3E}">
        <p14:creationId xmlns:p14="http://schemas.microsoft.com/office/powerpoint/2010/main" val="239058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756972D-3620-D476-BC13-E2A9C10187F3}"/>
              </a:ext>
            </a:extLst>
          </p:cNvPr>
          <p:cNvPicPr>
            <a:picLocks noChangeAspect="1"/>
          </p:cNvPicPr>
          <p:nvPr/>
        </p:nvPicPr>
        <p:blipFill>
          <a:blip r:embed="rId3"/>
          <a:stretch>
            <a:fillRect/>
          </a:stretch>
        </p:blipFill>
        <p:spPr>
          <a:xfrm>
            <a:off x="1539875" y="38101"/>
            <a:ext cx="2438400" cy="3136900"/>
          </a:xfrm>
          <a:prstGeom prst="rect">
            <a:avLst/>
          </a:prstGeom>
        </p:spPr>
      </p:pic>
      <p:pic>
        <p:nvPicPr>
          <p:cNvPr id="16" name="Picture 15">
            <a:extLst>
              <a:ext uri="{FF2B5EF4-FFF2-40B4-BE49-F238E27FC236}">
                <a16:creationId xmlns:a16="http://schemas.microsoft.com/office/drawing/2014/main" id="{4C21DD59-ED9F-ADB7-5A82-746BC9E58F2B}"/>
              </a:ext>
            </a:extLst>
          </p:cNvPr>
          <p:cNvPicPr>
            <a:picLocks noChangeAspect="1"/>
          </p:cNvPicPr>
          <p:nvPr/>
        </p:nvPicPr>
        <p:blipFill>
          <a:blip r:embed="rId4"/>
          <a:stretch>
            <a:fillRect/>
          </a:stretch>
        </p:blipFill>
        <p:spPr>
          <a:xfrm>
            <a:off x="5099051" y="3517901"/>
            <a:ext cx="2438400" cy="3136900"/>
          </a:xfrm>
          <a:prstGeom prst="rect">
            <a:avLst/>
          </a:prstGeom>
        </p:spPr>
      </p:pic>
      <p:pic>
        <p:nvPicPr>
          <p:cNvPr id="17" name="Picture 16">
            <a:extLst>
              <a:ext uri="{FF2B5EF4-FFF2-40B4-BE49-F238E27FC236}">
                <a16:creationId xmlns:a16="http://schemas.microsoft.com/office/drawing/2014/main" id="{0C128DCC-B718-E1D7-0D1C-E6D1C877648E}"/>
              </a:ext>
            </a:extLst>
          </p:cNvPr>
          <p:cNvPicPr>
            <a:picLocks noChangeAspect="1"/>
          </p:cNvPicPr>
          <p:nvPr/>
        </p:nvPicPr>
        <p:blipFill>
          <a:blip r:embed="rId5"/>
          <a:stretch>
            <a:fillRect/>
          </a:stretch>
        </p:blipFill>
        <p:spPr>
          <a:xfrm>
            <a:off x="1551517" y="3517901"/>
            <a:ext cx="2438400" cy="3136900"/>
          </a:xfrm>
          <a:prstGeom prst="rect">
            <a:avLst/>
          </a:prstGeom>
        </p:spPr>
      </p:pic>
      <p:pic>
        <p:nvPicPr>
          <p:cNvPr id="18" name="Picture 17">
            <a:extLst>
              <a:ext uri="{FF2B5EF4-FFF2-40B4-BE49-F238E27FC236}">
                <a16:creationId xmlns:a16="http://schemas.microsoft.com/office/drawing/2014/main" id="{F8DEF177-1B4B-FFBF-06E5-E5441169DFB9}"/>
              </a:ext>
            </a:extLst>
          </p:cNvPr>
          <p:cNvPicPr>
            <a:picLocks noChangeAspect="1"/>
          </p:cNvPicPr>
          <p:nvPr/>
        </p:nvPicPr>
        <p:blipFill>
          <a:blip r:embed="rId6"/>
          <a:stretch>
            <a:fillRect/>
          </a:stretch>
        </p:blipFill>
        <p:spPr>
          <a:xfrm>
            <a:off x="8595787" y="3520018"/>
            <a:ext cx="2438400" cy="3136900"/>
          </a:xfrm>
          <a:prstGeom prst="rect">
            <a:avLst/>
          </a:prstGeom>
        </p:spPr>
      </p:pic>
      <p:pic>
        <p:nvPicPr>
          <p:cNvPr id="19" name="Picture 18">
            <a:extLst>
              <a:ext uri="{FF2B5EF4-FFF2-40B4-BE49-F238E27FC236}">
                <a16:creationId xmlns:a16="http://schemas.microsoft.com/office/drawing/2014/main" id="{40834704-03D4-22EF-8EB7-4C217CBB213C}"/>
              </a:ext>
            </a:extLst>
          </p:cNvPr>
          <p:cNvPicPr>
            <a:picLocks noChangeAspect="1"/>
          </p:cNvPicPr>
          <p:nvPr/>
        </p:nvPicPr>
        <p:blipFill>
          <a:blip r:embed="rId7"/>
          <a:stretch>
            <a:fillRect/>
          </a:stretch>
        </p:blipFill>
        <p:spPr>
          <a:xfrm>
            <a:off x="5048251" y="38101"/>
            <a:ext cx="2438400" cy="3136900"/>
          </a:xfrm>
          <a:prstGeom prst="rect">
            <a:avLst/>
          </a:prstGeom>
        </p:spPr>
      </p:pic>
      <p:pic>
        <p:nvPicPr>
          <p:cNvPr id="20" name="Picture 19">
            <a:extLst>
              <a:ext uri="{FF2B5EF4-FFF2-40B4-BE49-F238E27FC236}">
                <a16:creationId xmlns:a16="http://schemas.microsoft.com/office/drawing/2014/main" id="{10E13E15-54B0-2FFD-695F-E0BE1396B1A5}"/>
              </a:ext>
            </a:extLst>
          </p:cNvPr>
          <p:cNvPicPr>
            <a:picLocks noChangeAspect="1"/>
          </p:cNvPicPr>
          <p:nvPr/>
        </p:nvPicPr>
        <p:blipFill>
          <a:blip r:embed="rId8"/>
          <a:stretch>
            <a:fillRect/>
          </a:stretch>
        </p:blipFill>
        <p:spPr>
          <a:xfrm>
            <a:off x="8556627" y="131233"/>
            <a:ext cx="2438400" cy="3136900"/>
          </a:xfrm>
          <a:prstGeom prst="rect">
            <a:avLst/>
          </a:prstGeom>
        </p:spPr>
      </p:pic>
    </p:spTree>
    <p:extLst>
      <p:ext uri="{BB962C8B-B14F-4D97-AF65-F5344CB8AC3E}">
        <p14:creationId xmlns:p14="http://schemas.microsoft.com/office/powerpoint/2010/main" val="3933806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6A12E9-2CF0-EA12-3498-B762B0285B75}"/>
              </a:ext>
            </a:extLst>
          </p:cNvPr>
          <p:cNvPicPr>
            <a:picLocks noChangeAspect="1"/>
          </p:cNvPicPr>
          <p:nvPr/>
        </p:nvPicPr>
        <p:blipFill>
          <a:blip r:embed="rId3"/>
          <a:stretch>
            <a:fillRect/>
          </a:stretch>
        </p:blipFill>
        <p:spPr>
          <a:xfrm>
            <a:off x="1517649" y="0"/>
            <a:ext cx="3086100" cy="3136900"/>
          </a:xfrm>
          <a:prstGeom prst="rect">
            <a:avLst/>
          </a:prstGeom>
        </p:spPr>
      </p:pic>
      <p:pic>
        <p:nvPicPr>
          <p:cNvPr id="15" name="Picture 14">
            <a:extLst>
              <a:ext uri="{FF2B5EF4-FFF2-40B4-BE49-F238E27FC236}">
                <a16:creationId xmlns:a16="http://schemas.microsoft.com/office/drawing/2014/main" id="{09AF8EF0-B2FB-D9BF-4D52-03B79F066078}"/>
              </a:ext>
            </a:extLst>
          </p:cNvPr>
          <p:cNvPicPr>
            <a:picLocks noChangeAspect="1"/>
          </p:cNvPicPr>
          <p:nvPr/>
        </p:nvPicPr>
        <p:blipFill>
          <a:blip r:embed="rId4"/>
          <a:stretch>
            <a:fillRect/>
          </a:stretch>
        </p:blipFill>
        <p:spPr>
          <a:xfrm>
            <a:off x="5179483" y="3259666"/>
            <a:ext cx="3086100" cy="3136900"/>
          </a:xfrm>
          <a:prstGeom prst="rect">
            <a:avLst/>
          </a:prstGeom>
        </p:spPr>
      </p:pic>
      <p:pic>
        <p:nvPicPr>
          <p:cNvPr id="16" name="Picture 15">
            <a:extLst>
              <a:ext uri="{FF2B5EF4-FFF2-40B4-BE49-F238E27FC236}">
                <a16:creationId xmlns:a16="http://schemas.microsoft.com/office/drawing/2014/main" id="{53BFF75B-7C99-B4CB-F25B-D969455070BA}"/>
              </a:ext>
            </a:extLst>
          </p:cNvPr>
          <p:cNvPicPr>
            <a:picLocks noChangeAspect="1"/>
          </p:cNvPicPr>
          <p:nvPr/>
        </p:nvPicPr>
        <p:blipFill>
          <a:blip r:embed="rId5"/>
          <a:stretch>
            <a:fillRect/>
          </a:stretch>
        </p:blipFill>
        <p:spPr>
          <a:xfrm>
            <a:off x="1517649" y="3259666"/>
            <a:ext cx="3086100" cy="3136900"/>
          </a:xfrm>
          <a:prstGeom prst="rect">
            <a:avLst/>
          </a:prstGeom>
        </p:spPr>
      </p:pic>
      <p:pic>
        <p:nvPicPr>
          <p:cNvPr id="17" name="Picture 16">
            <a:extLst>
              <a:ext uri="{FF2B5EF4-FFF2-40B4-BE49-F238E27FC236}">
                <a16:creationId xmlns:a16="http://schemas.microsoft.com/office/drawing/2014/main" id="{AA6A6C96-1342-1DA2-1B01-96672D3CDFE5}"/>
              </a:ext>
            </a:extLst>
          </p:cNvPr>
          <p:cNvPicPr>
            <a:picLocks noChangeAspect="1"/>
          </p:cNvPicPr>
          <p:nvPr/>
        </p:nvPicPr>
        <p:blipFill>
          <a:blip r:embed="rId6"/>
          <a:stretch>
            <a:fillRect/>
          </a:stretch>
        </p:blipFill>
        <p:spPr>
          <a:xfrm>
            <a:off x="5179483" y="0"/>
            <a:ext cx="3086100" cy="3136900"/>
          </a:xfrm>
          <a:prstGeom prst="rect">
            <a:avLst/>
          </a:prstGeom>
        </p:spPr>
      </p:pic>
      <p:pic>
        <p:nvPicPr>
          <p:cNvPr id="18" name="Picture 17">
            <a:extLst>
              <a:ext uri="{FF2B5EF4-FFF2-40B4-BE49-F238E27FC236}">
                <a16:creationId xmlns:a16="http://schemas.microsoft.com/office/drawing/2014/main" id="{DE4FD542-7520-E035-B603-DBD91F9AEFB0}"/>
              </a:ext>
            </a:extLst>
          </p:cNvPr>
          <p:cNvPicPr>
            <a:picLocks noChangeAspect="1"/>
          </p:cNvPicPr>
          <p:nvPr/>
        </p:nvPicPr>
        <p:blipFill>
          <a:blip r:embed="rId7"/>
          <a:stretch>
            <a:fillRect/>
          </a:stretch>
        </p:blipFill>
        <p:spPr>
          <a:xfrm>
            <a:off x="8727018" y="0"/>
            <a:ext cx="3086100" cy="3136900"/>
          </a:xfrm>
          <a:prstGeom prst="rect">
            <a:avLst/>
          </a:prstGeom>
        </p:spPr>
      </p:pic>
    </p:spTree>
    <p:extLst>
      <p:ext uri="{BB962C8B-B14F-4D97-AF65-F5344CB8AC3E}">
        <p14:creationId xmlns:p14="http://schemas.microsoft.com/office/powerpoint/2010/main" val="162391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EF3E0-F0C4-8977-9E93-B0C25641EA9A}"/>
              </a:ext>
            </a:extLst>
          </p:cNvPr>
          <p:cNvPicPr>
            <a:picLocks noChangeAspect="1"/>
          </p:cNvPicPr>
          <p:nvPr/>
        </p:nvPicPr>
        <p:blipFill>
          <a:blip r:embed="rId3"/>
          <a:stretch>
            <a:fillRect/>
          </a:stretch>
        </p:blipFill>
        <p:spPr>
          <a:xfrm>
            <a:off x="0" y="0"/>
            <a:ext cx="4051300" cy="3048000"/>
          </a:xfrm>
          <a:prstGeom prst="rect">
            <a:avLst/>
          </a:prstGeom>
        </p:spPr>
      </p:pic>
      <p:pic>
        <p:nvPicPr>
          <p:cNvPr id="6" name="Picture 5">
            <a:extLst>
              <a:ext uri="{FF2B5EF4-FFF2-40B4-BE49-F238E27FC236}">
                <a16:creationId xmlns:a16="http://schemas.microsoft.com/office/drawing/2014/main" id="{06335F17-A9C6-E8A9-9B3D-E22464858E50}"/>
              </a:ext>
            </a:extLst>
          </p:cNvPr>
          <p:cNvPicPr>
            <a:picLocks noChangeAspect="1"/>
          </p:cNvPicPr>
          <p:nvPr/>
        </p:nvPicPr>
        <p:blipFill>
          <a:blip r:embed="rId4"/>
          <a:stretch>
            <a:fillRect/>
          </a:stretch>
        </p:blipFill>
        <p:spPr>
          <a:xfrm>
            <a:off x="8140700" y="3429000"/>
            <a:ext cx="4051300" cy="3048000"/>
          </a:xfrm>
          <a:prstGeom prst="rect">
            <a:avLst/>
          </a:prstGeom>
        </p:spPr>
      </p:pic>
      <p:pic>
        <p:nvPicPr>
          <p:cNvPr id="7" name="Picture 6">
            <a:extLst>
              <a:ext uri="{FF2B5EF4-FFF2-40B4-BE49-F238E27FC236}">
                <a16:creationId xmlns:a16="http://schemas.microsoft.com/office/drawing/2014/main" id="{A816FF24-FF77-E517-CAF6-FA9B6F36F97F}"/>
              </a:ext>
            </a:extLst>
          </p:cNvPr>
          <p:cNvPicPr>
            <a:picLocks noChangeAspect="1"/>
          </p:cNvPicPr>
          <p:nvPr/>
        </p:nvPicPr>
        <p:blipFill>
          <a:blip r:embed="rId5"/>
          <a:stretch>
            <a:fillRect/>
          </a:stretch>
        </p:blipFill>
        <p:spPr>
          <a:xfrm>
            <a:off x="0" y="3429000"/>
            <a:ext cx="4051300" cy="3048000"/>
          </a:xfrm>
          <a:prstGeom prst="rect">
            <a:avLst/>
          </a:prstGeom>
        </p:spPr>
      </p:pic>
      <p:pic>
        <p:nvPicPr>
          <p:cNvPr id="8" name="Picture 7">
            <a:extLst>
              <a:ext uri="{FF2B5EF4-FFF2-40B4-BE49-F238E27FC236}">
                <a16:creationId xmlns:a16="http://schemas.microsoft.com/office/drawing/2014/main" id="{AA202396-A7B4-160C-0FBF-F3ECAAE9A71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4070350" y="0"/>
            <a:ext cx="4051300" cy="3048000"/>
          </a:xfrm>
          <a:prstGeom prst="rect">
            <a:avLst/>
          </a:prstGeom>
        </p:spPr>
      </p:pic>
      <p:pic>
        <p:nvPicPr>
          <p:cNvPr id="9" name="Picture 8">
            <a:extLst>
              <a:ext uri="{FF2B5EF4-FFF2-40B4-BE49-F238E27FC236}">
                <a16:creationId xmlns:a16="http://schemas.microsoft.com/office/drawing/2014/main" id="{933A7406-43FA-4FB0-76CB-E1EF270906EF}"/>
              </a:ext>
            </a:extLst>
          </p:cNvPr>
          <p:cNvPicPr>
            <a:picLocks noChangeAspect="1"/>
          </p:cNvPicPr>
          <p:nvPr/>
        </p:nvPicPr>
        <p:blipFill>
          <a:blip r:embed="rId8"/>
          <a:stretch>
            <a:fillRect/>
          </a:stretch>
        </p:blipFill>
        <p:spPr>
          <a:xfrm>
            <a:off x="8123767" y="0"/>
            <a:ext cx="4051300" cy="3048000"/>
          </a:xfrm>
          <a:prstGeom prst="rect">
            <a:avLst/>
          </a:prstGeom>
        </p:spPr>
      </p:pic>
      <p:pic>
        <p:nvPicPr>
          <p:cNvPr id="10" name="Picture 9">
            <a:extLst>
              <a:ext uri="{FF2B5EF4-FFF2-40B4-BE49-F238E27FC236}">
                <a16:creationId xmlns:a16="http://schemas.microsoft.com/office/drawing/2014/main" id="{A1E861CE-E027-8FCB-0C0A-5303CA8CA433}"/>
              </a:ext>
            </a:extLst>
          </p:cNvPr>
          <p:cNvPicPr>
            <a:picLocks noChangeAspect="1"/>
          </p:cNvPicPr>
          <p:nvPr/>
        </p:nvPicPr>
        <p:blipFill>
          <a:blip r:embed="rId9"/>
          <a:stretch>
            <a:fillRect/>
          </a:stretch>
        </p:blipFill>
        <p:spPr>
          <a:xfrm>
            <a:off x="4068233" y="3429000"/>
            <a:ext cx="4051300" cy="3048000"/>
          </a:xfrm>
          <a:prstGeom prst="rect">
            <a:avLst/>
          </a:prstGeom>
        </p:spPr>
      </p:pic>
    </p:spTree>
    <p:extLst>
      <p:ext uri="{BB962C8B-B14F-4D97-AF65-F5344CB8AC3E}">
        <p14:creationId xmlns:p14="http://schemas.microsoft.com/office/powerpoint/2010/main" val="3106419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820</Words>
  <Application>Microsoft Macintosh PowerPoint</Application>
  <PresentationFormat>Widescreen</PresentationFormat>
  <Paragraphs>58</Paragraphs>
  <Slides>26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Helvetica</vt:lpstr>
      <vt:lpstr>Söhne</vt:lpstr>
      <vt:lpstr>verdana</vt:lpstr>
      <vt:lpstr>Office Theme</vt:lpstr>
      <vt:lpstr>Letter-level paleography for DSS</vt:lpstr>
      <vt:lpstr>PowerPoint Presentation</vt:lpstr>
      <vt:lpstr>Multispectral method: Segmenting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Refining Kraken’s letter detection</vt:lpstr>
      <vt:lpstr>PowerPoint Presentation</vt:lpstr>
      <vt:lpstr>PowerPoint Presentation</vt:lpstr>
      <vt:lpstr>PowerPoint Presentation</vt:lpstr>
      <vt:lpstr>PowerPoint Presentation</vt:lpstr>
      <vt:lpstr>PowerPoint Presentation</vt:lpstr>
      <vt:lpstr>Letter level paleography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Berat Barakat</dc:creator>
  <cp:lastModifiedBy>Berat Barakat</cp:lastModifiedBy>
  <cp:revision>8</cp:revision>
  <dcterms:created xsi:type="dcterms:W3CDTF">2023-06-18T10:07:09Z</dcterms:created>
  <dcterms:modified xsi:type="dcterms:W3CDTF">2023-06-20T11:52:50Z</dcterms:modified>
</cp:coreProperties>
</file>