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media/image1.jpeg" ContentType="image/jpeg"/>
  <Override PartName="/ppt/media/image2.jpeg" ContentType="image/jpeg"/>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000000"/>
        </a:solidFill>
        <a:effectLst/>
        <a:uFillTx/>
        <a:latin typeface="Helvetica Neue"/>
        <a:ea typeface="Helvetica Neue"/>
        <a:cs typeface="Helvetica Neue"/>
        <a:sym typeface="Helvetica Neue"/>
      </a:defRPr>
    </a:lvl1pPr>
    <a:lvl2pPr marL="0" marR="0" indent="45720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000000"/>
        </a:solidFill>
        <a:effectLst/>
        <a:uFillTx/>
        <a:latin typeface="Helvetica Neue"/>
        <a:ea typeface="Helvetica Neue"/>
        <a:cs typeface="Helvetica Neue"/>
        <a:sym typeface="Helvetica Neue"/>
      </a:defRPr>
    </a:lvl2pPr>
    <a:lvl3pPr marL="0" marR="0" indent="91440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000000"/>
        </a:solidFill>
        <a:effectLst/>
        <a:uFillTx/>
        <a:latin typeface="Helvetica Neue"/>
        <a:ea typeface="Helvetica Neue"/>
        <a:cs typeface="Helvetica Neue"/>
        <a:sym typeface="Helvetica Neue"/>
      </a:defRPr>
    </a:lvl3pPr>
    <a:lvl4pPr marL="0" marR="0" indent="137160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000000"/>
        </a:solidFill>
        <a:effectLst/>
        <a:uFillTx/>
        <a:latin typeface="Helvetica Neue"/>
        <a:ea typeface="Helvetica Neue"/>
        <a:cs typeface="Helvetica Neue"/>
        <a:sym typeface="Helvetica Neue"/>
      </a:defRPr>
    </a:lvl4pPr>
    <a:lvl5pPr marL="0" marR="0" indent="182880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000000"/>
        </a:solidFill>
        <a:effectLst/>
        <a:uFillTx/>
        <a:latin typeface="Helvetica Neue"/>
        <a:ea typeface="Helvetica Neue"/>
        <a:cs typeface="Helvetica Neue"/>
        <a:sym typeface="Helvetica Neue"/>
      </a:defRPr>
    </a:lvl5pPr>
    <a:lvl6pPr marL="0" marR="0" indent="228600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000000"/>
        </a:solidFill>
        <a:effectLst/>
        <a:uFillTx/>
        <a:latin typeface="Helvetica Neue"/>
        <a:ea typeface="Helvetica Neue"/>
        <a:cs typeface="Helvetica Neue"/>
        <a:sym typeface="Helvetica Neue"/>
      </a:defRPr>
    </a:lvl6pPr>
    <a:lvl7pPr marL="0" marR="0" indent="274320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000000"/>
        </a:solidFill>
        <a:effectLst/>
        <a:uFillTx/>
        <a:latin typeface="Helvetica Neue"/>
        <a:ea typeface="Helvetica Neue"/>
        <a:cs typeface="Helvetica Neue"/>
        <a:sym typeface="Helvetica Neue"/>
      </a:defRPr>
    </a:lvl7pPr>
    <a:lvl8pPr marL="0" marR="0" indent="320040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000000"/>
        </a:solidFill>
        <a:effectLst/>
        <a:uFillTx/>
        <a:latin typeface="Helvetica Neue"/>
        <a:ea typeface="Helvetica Neue"/>
        <a:cs typeface="Helvetica Neue"/>
        <a:sym typeface="Helvetica Neue"/>
      </a:defRPr>
    </a:lvl8pPr>
    <a:lvl9pPr marL="0" marR="0" indent="365760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000000"/>
        </a:solidFill>
        <a:effectLst/>
        <a:uFillTx/>
        <a:latin typeface="Helvetica Neue"/>
        <a:ea typeface="Helvetica Neue"/>
        <a:cs typeface="Helvetica Neue"/>
        <a:sym typeface="Helvetica Neue"/>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b="def" i="def"/>
      <a:tcStyle>
        <a:tcBdr/>
        <a:fill>
          <a:solidFill>
            <a:srgbClr val="E3E5E8"/>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b="def" i="def"/>
      <a:tcStyle>
        <a:tcBdr/>
        <a:fill>
          <a:solidFill>
            <a:srgbClr val="E1E0DA"/>
          </a:solidFill>
        </a:fill>
      </a:tcStyle>
    </a:band2H>
    <a:firstCol>
      <a:tcTxStyle b="off"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off" i="off">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b="def" i="def"/>
      <a:tcStyle>
        <a:tcBdr/>
        <a:fill>
          <a:solidFill>
            <a:srgbClr val="EDEADD"/>
          </a:solidFill>
        </a:fill>
      </a:tcStyle>
    </a:band2H>
    <a:firstCol>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b="def" i="def"/>
      <a:tcStyle>
        <a:tcBdr/>
        <a:fill>
          <a:solidFill>
            <a:srgbClr val="DADBDA"/>
          </a:solidFill>
        </a:fill>
      </a:tcStyle>
    </a:band2H>
    <a:firstCol>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b="def" i="def"/>
      <a:tcStyle>
        <a:tcBdr/>
        <a:fill>
          <a:solidFill>
            <a:srgbClr val="9A9AA5"/>
          </a:solidFill>
        </a:fill>
      </a:tcStyle>
    </a:band2H>
    <a:firstCol>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b="def" i="def"/>
      <a:tcStyle>
        <a:tcBdr/>
        <a:fill>
          <a:solidFill>
            <a:srgbClr val="EDEEEE"/>
          </a:solidFill>
        </a:fill>
      </a:tcStyle>
    </a:band2H>
    <a:firstCol>
      <a:tcTxStyle b="on" i="off">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34" name="Shape 134"/>
          <p:cNvSpPr/>
          <p:nvPr>
            <p:ph type="sldImg"/>
          </p:nvPr>
        </p:nvSpPr>
        <p:spPr>
          <a:xfrm>
            <a:off x="1143000" y="685800"/>
            <a:ext cx="4572000" cy="3429000"/>
          </a:xfrm>
          <a:prstGeom prst="rect">
            <a:avLst/>
          </a:prstGeom>
        </p:spPr>
        <p:txBody>
          <a:bodyPr/>
          <a:lstStyle/>
          <a:p>
            <a:pPr/>
          </a:p>
        </p:txBody>
      </p:sp>
      <p:sp>
        <p:nvSpPr>
          <p:cNvPr id="135" name="Shape 135"/>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Relationships>

</file>

<file path=ppt/notesSlides/_rels/notesSlide2.xml.rels><?xml version="1.0" encoding="UTF-8"?>
<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Relationships>

</file>

<file path=ppt/notesSlides/_rels/notesSlide3.xml.rels><?xml version="1.0" encoding="UTF-8"?>
<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Relationships>

</file>

<file path=ppt/notesSlides/_rels/notesSlide4.xml.rels><?xml version="1.0" encoding="UTF-8"?>
<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Relationships>

</file>

<file path=ppt/notesSlides/_rels/notesSlide5.xml.rels><?xml version="1.0" encoding="UTF-8"?>
<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Relationships>

</file>

<file path=ppt/notesSlides/_rels/notesSlide6.xml.rels><?xml version="1.0" encoding="UTF-8"?>
<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Relationships>

</file>

<file path=ppt/notesSlides/_rels/notesSlide7.xml.rels><?xml version="1.0" encoding="UTF-8"?>
<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8" name="Shape 148"/>
          <p:cNvSpPr/>
          <p:nvPr>
            <p:ph type="sldImg"/>
          </p:nvPr>
        </p:nvSpPr>
        <p:spPr>
          <a:prstGeom prst="rect">
            <a:avLst/>
          </a:prstGeom>
        </p:spPr>
        <p:txBody>
          <a:bodyPr/>
          <a:lstStyle/>
          <a:p>
            <a:pPr/>
          </a:p>
        </p:txBody>
      </p:sp>
      <p:sp>
        <p:nvSpPr>
          <p:cNvPr id="149" name="Shape 149"/>
          <p:cNvSpPr/>
          <p:nvPr>
            <p:ph type="body" sz="quarter" idx="1"/>
          </p:nvPr>
        </p:nvSpPr>
        <p:spPr>
          <a:prstGeom prst="rect">
            <a:avLst/>
          </a:prstGeom>
        </p:spPr>
        <p:txBody>
          <a:bodyPr/>
          <a:lstStyle>
            <a:lvl1pPr>
              <a:defRPr sz="1500"/>
            </a:lvl1pPr>
          </a:lstStyle>
          <a:p>
            <a:pPr/>
            <a:r>
              <a:t>We propose an unsupervised deep learning method for handwritten text line segmentation. The method trains the machine on a surrogate task. Then the learned features are used to detect the blob lines that strike through the text lines.</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1" name="Shape 161"/>
          <p:cNvSpPr/>
          <p:nvPr>
            <p:ph type="sldImg"/>
          </p:nvPr>
        </p:nvSpPr>
        <p:spPr>
          <a:prstGeom prst="rect">
            <a:avLst/>
          </a:prstGeom>
        </p:spPr>
        <p:txBody>
          <a:bodyPr/>
          <a:lstStyle/>
          <a:p>
            <a:pPr/>
          </a:p>
        </p:txBody>
      </p:sp>
      <p:sp>
        <p:nvSpPr>
          <p:cNvPr id="162" name="Shape 162"/>
          <p:cNvSpPr/>
          <p:nvPr>
            <p:ph type="body" sz="quarter" idx="1"/>
          </p:nvPr>
        </p:nvSpPr>
        <p:spPr>
          <a:prstGeom prst="rect">
            <a:avLst/>
          </a:prstGeom>
        </p:spPr>
        <p:txBody>
          <a:bodyPr/>
          <a:lstStyle>
            <a:lvl1pPr>
              <a:defRPr sz="1500"/>
            </a:lvl1pPr>
          </a:lstStyle>
          <a:p>
            <a:pPr/>
            <a:r>
              <a:t>Text line segmentation is an important preprocessing task the for handwritten text recognition.  Especially the recent state of the art models for handwritten text recognition are sequential and require the input to be a text line.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8" name="Shape 178"/>
          <p:cNvSpPr/>
          <p:nvPr>
            <p:ph type="sldImg"/>
          </p:nvPr>
        </p:nvSpPr>
        <p:spPr>
          <a:prstGeom prst="rect">
            <a:avLst/>
          </a:prstGeom>
        </p:spPr>
        <p:txBody>
          <a:bodyPr/>
          <a:lstStyle/>
          <a:p>
            <a:pPr/>
          </a:p>
        </p:txBody>
      </p:sp>
      <p:sp>
        <p:nvSpPr>
          <p:cNvPr id="179" name="Shape 179"/>
          <p:cNvSpPr/>
          <p:nvPr>
            <p:ph type="body" sz="quarter" idx="1"/>
          </p:nvPr>
        </p:nvSpPr>
        <p:spPr>
          <a:prstGeom prst="rect">
            <a:avLst/>
          </a:prstGeom>
        </p:spPr>
        <p:txBody>
          <a:bodyPr/>
          <a:lstStyle>
            <a:lvl1pPr>
              <a:defRPr sz="1400"/>
            </a:lvl1pPr>
          </a:lstStyle>
          <a:p>
            <a:pPr/>
            <a:r>
              <a:t>The recent literature formulates the text line segmentation as a supervised dense prediction problem. Given an input document image a fully convolutional network is trained to dense predict whether a pixel is a blob line or not under the supervision of human annotated blob lines that strike through the text lines. These methods are state of the art but they require vast amount of human effort.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8" name="Shape 208"/>
          <p:cNvSpPr/>
          <p:nvPr>
            <p:ph type="sldImg"/>
          </p:nvPr>
        </p:nvSpPr>
        <p:spPr>
          <a:prstGeom prst="rect">
            <a:avLst/>
          </a:prstGeom>
        </p:spPr>
        <p:txBody>
          <a:bodyPr/>
          <a:lstStyle/>
          <a:p>
            <a:pPr/>
          </a:p>
        </p:txBody>
      </p:sp>
      <p:sp>
        <p:nvSpPr>
          <p:cNvPr id="209" name="Shape 209"/>
          <p:cNvSpPr/>
          <p:nvPr>
            <p:ph type="body" sz="quarter" idx="1"/>
          </p:nvPr>
        </p:nvSpPr>
        <p:spPr>
          <a:prstGeom prst="rect">
            <a:avLst/>
          </a:prstGeom>
        </p:spPr>
        <p:txBody>
          <a:bodyPr/>
          <a:lstStyle>
            <a:lvl1pPr>
              <a:defRPr sz="1400"/>
            </a:lvl1pPr>
          </a:lstStyle>
          <a:p>
            <a:pPr/>
            <a:r>
              <a:t>Actually the human visual perception can trivially differentiate the coarse text line patterns. Inspired by this fact, we train a convolutional network to learn that a patch and its neighbour contain the same text line pattern and a patch and its 90 degree rotated neighbour contain different text line pattern. Given an input document image, the trained network is used to predict the blob lines that strike through the coarse text line patterns. Finally, we use the blob lines to assist an energy minimization function for segmenting the handwritten text lines.</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7" name="Shape 217"/>
          <p:cNvSpPr/>
          <p:nvPr>
            <p:ph type="sldImg"/>
          </p:nvPr>
        </p:nvSpPr>
        <p:spPr>
          <a:prstGeom prst="rect">
            <a:avLst/>
          </a:prstGeom>
        </p:spPr>
        <p:txBody>
          <a:bodyPr/>
          <a:lstStyle/>
          <a:p>
            <a:pPr/>
          </a:p>
        </p:txBody>
      </p:sp>
      <p:sp>
        <p:nvSpPr>
          <p:cNvPr id="218" name="Shape 218"/>
          <p:cNvSpPr/>
          <p:nvPr>
            <p:ph type="body" sz="quarter" idx="1"/>
          </p:nvPr>
        </p:nvSpPr>
        <p:spPr>
          <a:prstGeom prst="rect">
            <a:avLst/>
          </a:prstGeom>
        </p:spPr>
        <p:txBody>
          <a:bodyPr/>
          <a:lstStyle>
            <a:lvl1pPr>
              <a:defRPr sz="1400"/>
            </a:lvl1pPr>
          </a:lstStyle>
          <a:p>
            <a:pPr/>
            <a:r>
              <a:t>Here are the results from an Arabic handwritten dataset. This dataset is challenging by crowded satellite elements. No matter how crowded the satellite elements are, the method is successful because the global pattern of the document is monotonic.</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6" name="Shape 226"/>
          <p:cNvSpPr/>
          <p:nvPr>
            <p:ph type="sldImg"/>
          </p:nvPr>
        </p:nvSpPr>
        <p:spPr>
          <a:prstGeom prst="rect">
            <a:avLst/>
          </a:prstGeom>
        </p:spPr>
        <p:txBody>
          <a:bodyPr/>
          <a:lstStyle/>
          <a:p>
            <a:pPr/>
          </a:p>
        </p:txBody>
      </p:sp>
      <p:sp>
        <p:nvSpPr>
          <p:cNvPr id="227" name="Shape 227"/>
          <p:cNvSpPr/>
          <p:nvPr>
            <p:ph type="body" sz="quarter" idx="1"/>
          </p:nvPr>
        </p:nvSpPr>
        <p:spPr>
          <a:prstGeom prst="rect">
            <a:avLst/>
          </a:prstGeom>
        </p:spPr>
        <p:txBody>
          <a:bodyPr/>
          <a:lstStyle>
            <a:lvl1pPr>
              <a:defRPr sz="1400"/>
            </a:lvl1pPr>
          </a:lstStyle>
          <a:p>
            <a:pPr/>
            <a:r>
              <a:t>Here are the results from a Latin handwritten dataset. This dataset is challenging by consequently touching components among several text lines. Between the unsupervised methods the seam carving algorithm overperforms the proposed method. No matter how the touching components fill the interline space the method is successful because the global pattern of the document is monotonic.</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6" name="Shape 236"/>
          <p:cNvSpPr/>
          <p:nvPr>
            <p:ph type="sldImg"/>
          </p:nvPr>
        </p:nvSpPr>
        <p:spPr>
          <a:prstGeom prst="rect">
            <a:avLst/>
          </a:prstGeom>
        </p:spPr>
        <p:txBody>
          <a:bodyPr/>
          <a:lstStyle/>
          <a:p>
            <a:pPr/>
          </a:p>
        </p:txBody>
      </p:sp>
      <p:sp>
        <p:nvSpPr>
          <p:cNvPr id="237" name="Shape 237"/>
          <p:cNvSpPr/>
          <p:nvPr>
            <p:ph type="body" sz="quarter" idx="1"/>
          </p:nvPr>
        </p:nvSpPr>
        <p:spPr>
          <a:prstGeom prst="rect">
            <a:avLst/>
          </a:prstGeom>
        </p:spPr>
        <p:txBody>
          <a:bodyPr/>
          <a:lstStyle>
            <a:lvl1pPr>
              <a:defRPr sz="1400"/>
            </a:lvl1pPr>
          </a:lstStyle>
          <a:p>
            <a:pPr/>
            <a:r>
              <a:t>We have talked that the proposed method is successful as far as the input document contains a globally monotonic pattern. Therefore as one would expect the method is not successful on the documents with fluctuating text lines or severely skewed and curved text lines.</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amp; Subtitle">
    <p:spTree>
      <p:nvGrpSpPr>
        <p:cNvPr id="1" name=""/>
        <p:cNvGrpSpPr/>
        <p:nvPr/>
      </p:nvGrpSpPr>
      <p:grpSpPr>
        <a:xfrm>
          <a:off x="0" y="0"/>
          <a:ext cx="0" cy="0"/>
          <a:chOff x="0" y="0"/>
          <a:chExt cx="0" cy="0"/>
        </a:xfrm>
      </p:grpSpPr>
      <p:sp>
        <p:nvSpPr>
          <p:cNvPr id="11" name="Title Text"/>
          <p:cNvSpPr txBox="1"/>
          <p:nvPr>
            <p:ph type="title"/>
          </p:nvPr>
        </p:nvSpPr>
        <p:spPr>
          <a:xfrm>
            <a:off x="1778000" y="2298700"/>
            <a:ext cx="20828000" cy="4648200"/>
          </a:xfrm>
          <a:prstGeom prst="rect">
            <a:avLst/>
          </a:prstGeom>
        </p:spPr>
        <p:txBody>
          <a:bodyPr anchor="b"/>
          <a:lstStyle/>
          <a:p>
            <a:pPr/>
            <a:r>
              <a:t>Title Text</a:t>
            </a:r>
          </a:p>
        </p:txBody>
      </p:sp>
      <p:sp>
        <p:nvSpPr>
          <p:cNvPr id="12" name="Body Level One…"/>
          <p:cNvSpPr txBox="1"/>
          <p:nvPr>
            <p:ph type="body" sz="quarter" idx="1"/>
          </p:nvPr>
        </p:nvSpPr>
        <p:spPr>
          <a:xfrm>
            <a:off x="1778000" y="7073900"/>
            <a:ext cx="20828000" cy="15875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93" name="–Johnny Appleseed"/>
          <p:cNvSpPr txBox="1"/>
          <p:nvPr>
            <p:ph type="body" sz="quarter" idx="21"/>
          </p:nvPr>
        </p:nvSpPr>
        <p:spPr>
          <a:xfrm>
            <a:off x="2387600" y="8953500"/>
            <a:ext cx="19621500" cy="585521"/>
          </a:xfrm>
          <a:prstGeom prst="rect">
            <a:avLst/>
          </a:prstGeom>
        </p:spPr>
        <p:txBody>
          <a:bodyPr anchor="t">
            <a:spAutoFit/>
          </a:bodyPr>
          <a:lstStyle>
            <a:lvl1pPr marL="0" indent="0" algn="ctr">
              <a:spcBef>
                <a:spcPts val="0"/>
              </a:spcBef>
              <a:buSzTx/>
              <a:buNone/>
              <a:defRPr i="1" sz="3200"/>
            </a:lvl1pPr>
          </a:lstStyle>
          <a:p>
            <a:pPr/>
            <a:r>
              <a:t>–Johnny Appleseed</a:t>
            </a:r>
          </a:p>
        </p:txBody>
      </p:sp>
      <p:sp>
        <p:nvSpPr>
          <p:cNvPr id="94" name="“Type a quote here.”"/>
          <p:cNvSpPr txBox="1"/>
          <p:nvPr>
            <p:ph type="body" sz="quarter" idx="22"/>
          </p:nvPr>
        </p:nvSpPr>
        <p:spPr>
          <a:xfrm>
            <a:off x="2387600" y="6076950"/>
            <a:ext cx="19621500" cy="825500"/>
          </a:xfrm>
          <a:prstGeom prst="rect">
            <a:avLst/>
          </a:prstGeom>
        </p:spPr>
        <p:txBody>
          <a:bodyPr>
            <a:spAutoFit/>
          </a:bodyPr>
          <a:lstStyle>
            <a:lvl1pPr marL="0" indent="0" algn="ctr">
              <a:spcBef>
                <a:spcPts val="0"/>
              </a:spcBef>
              <a:buSzTx/>
              <a:buNone/>
              <a:defRPr sz="4800">
                <a:latin typeface="+mn-lt"/>
                <a:ea typeface="+mn-ea"/>
                <a:cs typeface="+mn-cs"/>
                <a:sym typeface="Helvetica Neue Medium"/>
              </a:defRPr>
            </a:lvl1pPr>
          </a:lstStyle>
          <a:p>
            <a:pPr/>
            <a:r>
              <a:t>“Type a quote here.” </a:t>
            </a:r>
          </a:p>
        </p:txBody>
      </p:sp>
      <p:sp>
        <p:nvSpPr>
          <p:cNvPr id="9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02" name="532241774_2880x1920.jpg"/>
          <p:cNvSpPr/>
          <p:nvPr>
            <p:ph type="pic" idx="21"/>
          </p:nvPr>
        </p:nvSpPr>
        <p:spPr>
          <a:xfrm>
            <a:off x="-50800" y="-1270000"/>
            <a:ext cx="24485600" cy="16323734"/>
          </a:xfrm>
          <a:prstGeom prst="rect">
            <a:avLst/>
          </a:prstGeom>
        </p:spPr>
        <p:txBody>
          <a:bodyPr lIns="91439" tIns="45719" rIns="91439" bIns="45719" anchor="t">
            <a:noAutofit/>
          </a:bodyPr>
          <a:lstStyle/>
          <a:p>
            <a:pPr/>
          </a:p>
        </p:txBody>
      </p:sp>
      <p:sp>
        <p:nvSpPr>
          <p:cNvPr id="10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1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p:spTree>
      <p:nvGrpSpPr>
        <p:cNvPr id="1" name=""/>
        <p:cNvGrpSpPr/>
        <p:nvPr/>
      </p:nvGrpSpPr>
      <p:grpSpPr>
        <a:xfrm>
          <a:off x="0" y="0"/>
          <a:ext cx="0" cy="0"/>
          <a:chOff x="0" y="0"/>
          <a:chExt cx="0" cy="0"/>
        </a:xfrm>
      </p:grpSpPr>
      <p:sp>
        <p:nvSpPr>
          <p:cNvPr id="117" name="Slide Number"/>
          <p:cNvSpPr txBox="1"/>
          <p:nvPr>
            <p:ph type="sldNum" sz="quarter" idx="2"/>
          </p:nvPr>
        </p:nvSpPr>
        <p:spPr>
          <a:xfrm>
            <a:off x="362496" y="12973715"/>
            <a:ext cx="521247" cy="518443"/>
          </a:xfrm>
          <a:prstGeom prst="rect">
            <a:avLst/>
          </a:prstGeom>
        </p:spPr>
        <p:txBody>
          <a:bodyPr lIns="0" tIns="0" rIns="0" bIns="0" anchor="ctr"/>
          <a:lstStyle>
            <a:lvl1pPr defTabSz="1219200">
              <a:defRPr sz="3600">
                <a:solidFill>
                  <a:srgbClr val="FFFFFF"/>
                </a:solidFill>
                <a:latin typeface="Arial"/>
                <a:ea typeface="Arial"/>
                <a:cs typeface="Arial"/>
                <a:sym typeface="Arial"/>
              </a:defRPr>
            </a:lvl1pPr>
          </a:lstStyle>
          <a:p>
            <a:pPr/>
            <a:fld id="{86CB4B4D-7CA3-9044-876B-883B54F8677D}" type="slidenum"/>
          </a:p>
        </p:txBody>
      </p:sp>
      <p:sp>
        <p:nvSpPr>
          <p:cNvPr id="118" name="Title Text"/>
          <p:cNvSpPr txBox="1"/>
          <p:nvPr>
            <p:ph type="title"/>
          </p:nvPr>
        </p:nvSpPr>
        <p:spPr>
          <a:xfrm>
            <a:off x="2530069" y="958775"/>
            <a:ext cx="20554299" cy="1301399"/>
          </a:xfrm>
          <a:prstGeom prst="rect">
            <a:avLst/>
          </a:prstGeom>
        </p:spPr>
        <p:txBody>
          <a:bodyPr lIns="0" tIns="0" rIns="0" bIns="0" anchor="b"/>
          <a:lstStyle>
            <a:lvl1pPr>
              <a:defRPr sz="6400">
                <a:latin typeface="Arial"/>
                <a:ea typeface="Arial"/>
                <a:cs typeface="Arial"/>
                <a:sym typeface="Arial"/>
              </a:defRPr>
            </a:lvl1pPr>
          </a:lstStyle>
          <a:p>
            <a:pPr/>
            <a:r>
              <a:t>Title Text</a:t>
            </a:r>
          </a:p>
        </p:txBody>
      </p:sp>
      <p:sp>
        <p:nvSpPr>
          <p:cNvPr id="119" name="Body Level One…"/>
          <p:cNvSpPr txBox="1"/>
          <p:nvPr>
            <p:ph type="body" idx="1"/>
          </p:nvPr>
        </p:nvSpPr>
        <p:spPr>
          <a:xfrm>
            <a:off x="2548471" y="2423160"/>
            <a:ext cx="20535904" cy="10024113"/>
          </a:xfrm>
          <a:prstGeom prst="rect">
            <a:avLst/>
          </a:prstGeom>
        </p:spPr>
        <p:txBody>
          <a:bodyPr lIns="0" tIns="0" rIns="0" bIns="0" anchor="t"/>
          <a:lstStyle>
            <a:lvl1pPr marL="914400" indent="-914400" defTabSz="1219200">
              <a:spcBef>
                <a:spcPts val="1100"/>
              </a:spcBef>
              <a:buSzTx/>
              <a:buNone/>
              <a:defRPr spc="53" sz="4800">
                <a:latin typeface="Arial"/>
                <a:ea typeface="Arial"/>
                <a:cs typeface="Arial"/>
                <a:sym typeface="Arial"/>
              </a:defRPr>
            </a:lvl1pPr>
            <a:lvl2pPr marL="770466" indent="-770466" defTabSz="1219200">
              <a:spcBef>
                <a:spcPts val="1100"/>
              </a:spcBef>
              <a:buSzPct val="100000"/>
              <a:buChar char="▪"/>
              <a:defRPr spc="53" sz="4800">
                <a:latin typeface="Arial"/>
                <a:ea typeface="Arial"/>
                <a:cs typeface="Arial"/>
                <a:sym typeface="Arial"/>
              </a:defRPr>
            </a:lvl2pPr>
            <a:lvl3pPr marL="945621" indent="-601133" defTabSz="1219200">
              <a:spcBef>
                <a:spcPts val="1100"/>
              </a:spcBef>
              <a:buSzPct val="102000"/>
              <a:buChar char="›"/>
              <a:defRPr spc="53" sz="4800">
                <a:latin typeface="Arial"/>
                <a:ea typeface="Arial"/>
                <a:cs typeface="Arial"/>
                <a:sym typeface="Arial"/>
              </a:defRPr>
            </a:lvl3pPr>
            <a:lvl4pPr marL="1292755" indent="-605367" defTabSz="1219200">
              <a:spcBef>
                <a:spcPts val="1100"/>
              </a:spcBef>
              <a:buSzPct val="100000"/>
              <a:defRPr spc="53" sz="4800">
                <a:latin typeface="Arial"/>
                <a:ea typeface="Arial"/>
                <a:cs typeface="Arial"/>
                <a:sym typeface="Arial"/>
              </a:defRPr>
            </a:lvl4pPr>
            <a:lvl5pPr marL="1637242" indent="-605367" defTabSz="1219200">
              <a:spcBef>
                <a:spcPts val="1100"/>
              </a:spcBef>
              <a:buSzPct val="100000"/>
              <a:buChar char="–"/>
              <a:defRPr spc="53" sz="4800">
                <a:latin typeface="Arial"/>
                <a:ea typeface="Arial"/>
                <a:cs typeface="Arial"/>
                <a:sym typeface="Arial"/>
              </a:defRPr>
            </a:lvl5pPr>
          </a:lstStyle>
          <a:p>
            <a:pPr/>
            <a:r>
              <a:t>Body Level One</a:t>
            </a:r>
          </a:p>
          <a:p>
            <a:pPr lvl="1"/>
            <a:r>
              <a:t>Body Level Two</a:t>
            </a:r>
          </a:p>
          <a:p>
            <a:pPr lvl="2"/>
            <a:r>
              <a:t>Body Level Three</a:t>
            </a:r>
          </a:p>
          <a:p>
            <a:pPr lvl="3"/>
            <a:r>
              <a:t>Body Level Four</a:t>
            </a:r>
          </a:p>
          <a:p>
            <a:pPr lvl="4"/>
            <a:r>
              <a:t>Body Level Five</a:t>
            </a:r>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p:spTree>
      <p:nvGrpSpPr>
        <p:cNvPr id="1" name=""/>
        <p:cNvGrpSpPr/>
        <p:nvPr/>
      </p:nvGrpSpPr>
      <p:grpSpPr>
        <a:xfrm>
          <a:off x="0" y="0"/>
          <a:ext cx="0" cy="0"/>
          <a:chOff x="0" y="0"/>
          <a:chExt cx="0" cy="0"/>
        </a:xfrm>
      </p:grpSpPr>
      <p:sp>
        <p:nvSpPr>
          <p:cNvPr id="126" name="Title Text"/>
          <p:cNvSpPr txBox="1"/>
          <p:nvPr>
            <p:ph type="title"/>
          </p:nvPr>
        </p:nvSpPr>
        <p:spPr>
          <a:xfrm>
            <a:off x="2530069" y="958775"/>
            <a:ext cx="20554299" cy="1301399"/>
          </a:xfrm>
          <a:prstGeom prst="rect">
            <a:avLst/>
          </a:prstGeom>
        </p:spPr>
        <p:txBody>
          <a:bodyPr lIns="0" tIns="0" rIns="0" bIns="0" anchor="b"/>
          <a:lstStyle>
            <a:lvl1pPr>
              <a:defRPr sz="6400">
                <a:latin typeface="Arial"/>
                <a:ea typeface="Arial"/>
                <a:cs typeface="Arial"/>
                <a:sym typeface="Arial"/>
              </a:defRPr>
            </a:lvl1pPr>
          </a:lstStyle>
          <a:p>
            <a:pPr/>
            <a:r>
              <a:t>Title Text</a:t>
            </a:r>
          </a:p>
        </p:txBody>
      </p:sp>
      <p:sp>
        <p:nvSpPr>
          <p:cNvPr id="127" name="Body Level One…"/>
          <p:cNvSpPr txBox="1"/>
          <p:nvPr>
            <p:ph type="body" idx="1"/>
          </p:nvPr>
        </p:nvSpPr>
        <p:spPr>
          <a:xfrm>
            <a:off x="2548471" y="2423160"/>
            <a:ext cx="20535904" cy="10024113"/>
          </a:xfrm>
          <a:prstGeom prst="rect">
            <a:avLst/>
          </a:prstGeom>
        </p:spPr>
        <p:txBody>
          <a:bodyPr lIns="0" tIns="0" rIns="0" bIns="0" anchor="t"/>
          <a:lstStyle>
            <a:lvl1pPr marL="914400" indent="-914400" defTabSz="1219200">
              <a:spcBef>
                <a:spcPts val="1100"/>
              </a:spcBef>
              <a:buSzTx/>
              <a:buNone/>
              <a:defRPr spc="53" sz="4800">
                <a:latin typeface="Arial"/>
                <a:ea typeface="Arial"/>
                <a:cs typeface="Arial"/>
                <a:sym typeface="Arial"/>
              </a:defRPr>
            </a:lvl1pPr>
            <a:lvl2pPr marL="770466" indent="-770466" defTabSz="1219200">
              <a:spcBef>
                <a:spcPts val="1100"/>
              </a:spcBef>
              <a:buSzPct val="100000"/>
              <a:buChar char="▪"/>
              <a:defRPr spc="53" sz="4800">
                <a:latin typeface="Arial"/>
                <a:ea typeface="Arial"/>
                <a:cs typeface="Arial"/>
                <a:sym typeface="Arial"/>
              </a:defRPr>
            </a:lvl2pPr>
            <a:lvl3pPr marL="945621" indent="-601133" defTabSz="1219200">
              <a:spcBef>
                <a:spcPts val="1100"/>
              </a:spcBef>
              <a:buSzPct val="102000"/>
              <a:buChar char="›"/>
              <a:defRPr spc="53" sz="4800">
                <a:latin typeface="Arial"/>
                <a:ea typeface="Arial"/>
                <a:cs typeface="Arial"/>
                <a:sym typeface="Arial"/>
              </a:defRPr>
            </a:lvl3pPr>
            <a:lvl4pPr marL="1292755" indent="-605367" defTabSz="1219200">
              <a:spcBef>
                <a:spcPts val="1100"/>
              </a:spcBef>
              <a:buSzPct val="100000"/>
              <a:defRPr spc="53" sz="4800">
                <a:latin typeface="Arial"/>
                <a:ea typeface="Arial"/>
                <a:cs typeface="Arial"/>
                <a:sym typeface="Arial"/>
              </a:defRPr>
            </a:lvl4pPr>
            <a:lvl5pPr marL="1637242" indent="-605367" defTabSz="1219200">
              <a:spcBef>
                <a:spcPts val="1100"/>
              </a:spcBef>
              <a:buSzPct val="100000"/>
              <a:buChar char="–"/>
              <a:defRPr spc="53" sz="4800">
                <a:latin typeface="Arial"/>
                <a:ea typeface="Arial"/>
                <a:cs typeface="Arial"/>
                <a:sym typeface="Arial"/>
              </a:defRPr>
            </a:lvl5pPr>
          </a:lstStyle>
          <a:p>
            <a:pPr/>
            <a:r>
              <a:t>Body Level One</a:t>
            </a:r>
          </a:p>
          <a:p>
            <a:pPr lvl="1"/>
            <a:r>
              <a:t>Body Level Two</a:t>
            </a:r>
          </a:p>
          <a:p>
            <a:pPr lvl="2"/>
            <a:r>
              <a:t>Body Level Three</a:t>
            </a:r>
          </a:p>
          <a:p>
            <a:pPr lvl="3"/>
            <a:r>
              <a:t>Body Level Four</a:t>
            </a:r>
          </a:p>
          <a:p>
            <a:pPr lvl="4"/>
            <a:r>
              <a:t>Body Level Five</a:t>
            </a:r>
          </a:p>
        </p:txBody>
      </p:sp>
      <p:sp>
        <p:nvSpPr>
          <p:cNvPr id="128" name="Slide Number"/>
          <p:cNvSpPr txBox="1"/>
          <p:nvPr>
            <p:ph type="sldNum" sz="quarter" idx="2"/>
          </p:nvPr>
        </p:nvSpPr>
        <p:spPr>
          <a:xfrm>
            <a:off x="362496" y="12973715"/>
            <a:ext cx="521247" cy="518443"/>
          </a:xfrm>
          <a:prstGeom prst="rect">
            <a:avLst/>
          </a:prstGeom>
        </p:spPr>
        <p:txBody>
          <a:bodyPr lIns="0" tIns="0" rIns="0" bIns="0" anchor="ctr"/>
          <a:lstStyle>
            <a:lvl1pPr defTabSz="1219200">
              <a:defRPr sz="3600">
                <a:solidFill>
                  <a:srgbClr val="FFFFFF"/>
                </a:solidFill>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Horizontal">
    <p:spTree>
      <p:nvGrpSpPr>
        <p:cNvPr id="1" name=""/>
        <p:cNvGrpSpPr/>
        <p:nvPr/>
      </p:nvGrpSpPr>
      <p:grpSpPr>
        <a:xfrm>
          <a:off x="0" y="0"/>
          <a:ext cx="0" cy="0"/>
          <a:chOff x="0" y="0"/>
          <a:chExt cx="0" cy="0"/>
        </a:xfrm>
      </p:grpSpPr>
      <p:sp>
        <p:nvSpPr>
          <p:cNvPr id="20" name="532241774_2880x1920.jpg"/>
          <p:cNvSpPr/>
          <p:nvPr>
            <p:ph type="pic" idx="21"/>
          </p:nvPr>
        </p:nvSpPr>
        <p:spPr>
          <a:xfrm>
            <a:off x="3125968" y="-393700"/>
            <a:ext cx="18135601" cy="12090400"/>
          </a:xfrm>
          <a:prstGeom prst="rect">
            <a:avLst/>
          </a:prstGeom>
        </p:spPr>
        <p:txBody>
          <a:bodyPr lIns="91439" tIns="45719" rIns="91439" bIns="45719" anchor="t">
            <a:noAutofit/>
          </a:bodyPr>
          <a:lstStyle/>
          <a:p>
            <a:pPr/>
          </a:p>
        </p:txBody>
      </p:sp>
      <p:sp>
        <p:nvSpPr>
          <p:cNvPr id="21" name="Title Text"/>
          <p:cNvSpPr txBox="1"/>
          <p:nvPr>
            <p:ph type="title"/>
          </p:nvPr>
        </p:nvSpPr>
        <p:spPr>
          <a:xfrm>
            <a:off x="635000" y="9512300"/>
            <a:ext cx="23114000" cy="2006600"/>
          </a:xfrm>
          <a:prstGeom prst="rect">
            <a:avLst/>
          </a:prstGeom>
        </p:spPr>
        <p:txBody>
          <a:bodyPr anchor="b"/>
          <a:lstStyle/>
          <a:p>
            <a:pPr/>
            <a:r>
              <a:t>Title Text</a:t>
            </a:r>
          </a:p>
        </p:txBody>
      </p:sp>
      <p:sp>
        <p:nvSpPr>
          <p:cNvPr id="22" name="Body Level One…"/>
          <p:cNvSpPr txBox="1"/>
          <p:nvPr>
            <p:ph type="body" sz="quarter" idx="1"/>
          </p:nvPr>
        </p:nvSpPr>
        <p:spPr>
          <a:xfrm>
            <a:off x="635000" y="11442700"/>
            <a:ext cx="23114000" cy="15875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pPr/>
            <a:r>
              <a:t>Body Level One</a:t>
            </a:r>
          </a:p>
          <a:p>
            <a:pPr lvl="1"/>
            <a:r>
              <a:t>Body Level Two</a:t>
            </a:r>
          </a:p>
          <a:p>
            <a:pPr lvl="2"/>
            <a:r>
              <a:t>Body Level Three</a:t>
            </a:r>
          </a:p>
          <a:p>
            <a:pPr lvl="3"/>
            <a:r>
              <a:t>Body Level Four</a:t>
            </a:r>
          </a:p>
          <a:p>
            <a:pPr lvl="4"/>
            <a:r>
              <a:t>Body Level Five</a:t>
            </a:r>
          </a:p>
        </p:txBody>
      </p:sp>
      <p:sp>
        <p:nvSpPr>
          <p:cNvPr id="2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Center">
    <p:spTree>
      <p:nvGrpSpPr>
        <p:cNvPr id="1" name=""/>
        <p:cNvGrpSpPr/>
        <p:nvPr/>
      </p:nvGrpSpPr>
      <p:grpSpPr>
        <a:xfrm>
          <a:off x="0" y="0"/>
          <a:ext cx="0" cy="0"/>
          <a:chOff x="0" y="0"/>
          <a:chExt cx="0" cy="0"/>
        </a:xfrm>
      </p:grpSpPr>
      <p:sp>
        <p:nvSpPr>
          <p:cNvPr id="30" name="Title Text"/>
          <p:cNvSpPr txBox="1"/>
          <p:nvPr>
            <p:ph type="title"/>
          </p:nvPr>
        </p:nvSpPr>
        <p:spPr>
          <a:xfrm>
            <a:off x="1778000" y="4533900"/>
            <a:ext cx="20828000" cy="4648200"/>
          </a:xfrm>
          <a:prstGeom prst="rect">
            <a:avLst/>
          </a:prstGeom>
        </p:spPr>
        <p:txBody>
          <a:bodyPr/>
          <a:lstStyle/>
          <a:p>
            <a:pPr/>
            <a:r>
              <a:t>Title Text</a:t>
            </a:r>
          </a:p>
        </p:txBody>
      </p:sp>
      <p:sp>
        <p:nvSpPr>
          <p:cNvPr id="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Vertical">
    <p:spTree>
      <p:nvGrpSpPr>
        <p:cNvPr id="1" name=""/>
        <p:cNvGrpSpPr/>
        <p:nvPr/>
      </p:nvGrpSpPr>
      <p:grpSpPr>
        <a:xfrm>
          <a:off x="0" y="0"/>
          <a:ext cx="0" cy="0"/>
          <a:chOff x="0" y="0"/>
          <a:chExt cx="0" cy="0"/>
        </a:xfrm>
      </p:grpSpPr>
      <p:sp>
        <p:nvSpPr>
          <p:cNvPr id="38" name="532204087_1355x1355.jpg"/>
          <p:cNvSpPr/>
          <p:nvPr>
            <p:ph type="pic" sz="half" idx="21"/>
          </p:nvPr>
        </p:nvSpPr>
        <p:spPr>
          <a:xfrm>
            <a:off x="12827000" y="952500"/>
            <a:ext cx="11468100" cy="11468100"/>
          </a:xfrm>
          <a:prstGeom prst="rect">
            <a:avLst/>
          </a:prstGeom>
        </p:spPr>
        <p:txBody>
          <a:bodyPr lIns="91439" tIns="45719" rIns="91439" bIns="45719" anchor="t">
            <a:noAutofit/>
          </a:bodyPr>
          <a:lstStyle/>
          <a:p>
            <a:pPr/>
          </a:p>
        </p:txBody>
      </p:sp>
      <p:sp>
        <p:nvSpPr>
          <p:cNvPr id="39" name="Title Text"/>
          <p:cNvSpPr txBox="1"/>
          <p:nvPr>
            <p:ph type="title"/>
          </p:nvPr>
        </p:nvSpPr>
        <p:spPr>
          <a:xfrm>
            <a:off x="1651000" y="952500"/>
            <a:ext cx="10223500" cy="5549900"/>
          </a:xfrm>
          <a:prstGeom prst="rect">
            <a:avLst/>
          </a:prstGeom>
        </p:spPr>
        <p:txBody>
          <a:bodyPr anchor="b"/>
          <a:lstStyle>
            <a:lvl1pPr defTabSz="825500">
              <a:lnSpc>
                <a:spcPct val="100000"/>
              </a:lnSpc>
              <a:defRPr sz="8400">
                <a:solidFill>
                  <a:srgbClr val="000000"/>
                </a:solidFill>
              </a:defRPr>
            </a:lvl1pPr>
          </a:lstStyle>
          <a:p>
            <a:pPr/>
            <a:r>
              <a:t>Title Text</a:t>
            </a:r>
          </a:p>
        </p:txBody>
      </p:sp>
      <p:sp>
        <p:nvSpPr>
          <p:cNvPr id="40" name="Body Level One…"/>
          <p:cNvSpPr txBox="1"/>
          <p:nvPr>
            <p:ph type="body" sz="quarter" idx="1"/>
          </p:nvPr>
        </p:nvSpPr>
        <p:spPr>
          <a:xfrm>
            <a:off x="1651000" y="6527800"/>
            <a:ext cx="10223500" cy="57277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pPr/>
            <a:r>
              <a:t>Body Level One</a:t>
            </a:r>
          </a:p>
          <a:p>
            <a:pPr lvl="1"/>
            <a:r>
              <a:t>Body Level Two</a:t>
            </a:r>
          </a:p>
          <a:p>
            <a:pPr lvl="2"/>
            <a:r>
              <a:t>Body Level Three</a:t>
            </a:r>
          </a:p>
          <a:p>
            <a:pPr lvl="3"/>
            <a:r>
              <a:t>Body Level Four</a:t>
            </a:r>
          </a:p>
          <a:p>
            <a:pPr lvl="4"/>
            <a:r>
              <a:t>Body Level Five</a:t>
            </a:r>
          </a:p>
        </p:txBody>
      </p:sp>
      <p:sp>
        <p:nvSpPr>
          <p:cNvPr id="4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spTree>
      <p:nvGrpSpPr>
        <p:cNvPr id="1" name=""/>
        <p:cNvGrpSpPr/>
        <p:nvPr/>
      </p:nvGrpSpPr>
      <p:grpSpPr>
        <a:xfrm>
          <a:off x="0" y="0"/>
          <a:ext cx="0" cy="0"/>
          <a:chOff x="0" y="0"/>
          <a:chExt cx="0" cy="0"/>
        </a:xfrm>
      </p:grpSpPr>
      <p:sp>
        <p:nvSpPr>
          <p:cNvPr id="48" name="Title Text"/>
          <p:cNvSpPr txBox="1"/>
          <p:nvPr>
            <p:ph type="title"/>
          </p:nvPr>
        </p:nvSpPr>
        <p:spPr>
          <a:prstGeom prst="rect">
            <a:avLst/>
          </a:prstGeom>
        </p:spPr>
        <p:txBody>
          <a:bodyPr/>
          <a:lstStyle/>
          <a:p>
            <a:pPr/>
            <a:r>
              <a:t>Title Text</a:t>
            </a:r>
          </a:p>
        </p:txBody>
      </p:sp>
      <p:sp>
        <p:nvSpPr>
          <p:cNvPr id="4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56" name="Title Text"/>
          <p:cNvSpPr txBox="1"/>
          <p:nvPr>
            <p:ph type="title"/>
          </p:nvPr>
        </p:nvSpPr>
        <p:spPr>
          <a:prstGeom prst="rect">
            <a:avLst/>
          </a:prstGeom>
        </p:spPr>
        <p:txBody>
          <a:bodyPr/>
          <a:lstStyle/>
          <a:p>
            <a:pPr/>
            <a:r>
              <a:t>Title Text</a:t>
            </a:r>
          </a:p>
        </p:txBody>
      </p:sp>
      <p:sp>
        <p:nvSpPr>
          <p:cNvPr id="57" name="Body Level One…"/>
          <p:cNvSpPr txBox="1"/>
          <p:nvPr>
            <p:ph type="body" idx="1"/>
          </p:nvPr>
        </p:nvSpPr>
        <p:spPr>
          <a:prstGeom prst="rect">
            <a:avLst/>
          </a:prstGeom>
        </p:spPr>
        <p:txBody>
          <a:bodyPr/>
          <a:lstStyle>
            <a:lvl1pPr>
              <a:defRPr sz="4800"/>
            </a:lvl1pPr>
            <a:lvl2pPr>
              <a:defRPr sz="4800"/>
            </a:lvl2pPr>
            <a:lvl3pPr>
              <a:defRPr sz="4800"/>
            </a:lvl3pPr>
            <a:lvl4pPr>
              <a:defRPr sz="4800"/>
            </a:lvl4pPr>
            <a:lvl5pPr>
              <a:defRPr sz="4800"/>
            </a:lvl5pPr>
          </a:lstStyle>
          <a:p>
            <a:pPr/>
            <a:r>
              <a:t>Body Level One</a:t>
            </a:r>
          </a:p>
          <a:p>
            <a:pPr lvl="1"/>
            <a:r>
              <a:t>Body Level Two</a:t>
            </a:r>
          </a:p>
          <a:p>
            <a:pPr lvl="2"/>
            <a:r>
              <a:t>Body Level Three</a:t>
            </a:r>
          </a:p>
          <a:p>
            <a:pPr lvl="3"/>
            <a:r>
              <a:t>Body Level Four</a:t>
            </a:r>
          </a:p>
          <a:p>
            <a:pPr lvl="4"/>
            <a:r>
              <a:t>Body Level Five</a:t>
            </a:r>
          </a:p>
        </p:txBody>
      </p:sp>
      <p:sp>
        <p:nvSpPr>
          <p:cNvPr id="5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65" name="532205080_1647x1098.jpg"/>
          <p:cNvSpPr/>
          <p:nvPr>
            <p:ph type="pic" sz="half" idx="21"/>
          </p:nvPr>
        </p:nvSpPr>
        <p:spPr>
          <a:xfrm>
            <a:off x="10960100" y="3149600"/>
            <a:ext cx="13944600" cy="9296400"/>
          </a:xfrm>
          <a:prstGeom prst="rect">
            <a:avLst/>
          </a:prstGeom>
        </p:spPr>
        <p:txBody>
          <a:bodyPr lIns="91439" tIns="45719" rIns="91439" bIns="45719" anchor="t">
            <a:noAutofit/>
          </a:bodyPr>
          <a:lstStyle/>
          <a:p>
            <a:pPr/>
          </a:p>
        </p:txBody>
      </p:sp>
      <p:sp>
        <p:nvSpPr>
          <p:cNvPr id="66" name="Title Text"/>
          <p:cNvSpPr txBox="1"/>
          <p:nvPr>
            <p:ph type="title"/>
          </p:nvPr>
        </p:nvSpPr>
        <p:spPr>
          <a:prstGeom prst="rect">
            <a:avLst/>
          </a:prstGeom>
        </p:spPr>
        <p:txBody>
          <a:bodyPr/>
          <a:lstStyle/>
          <a:p>
            <a:pPr/>
            <a:r>
              <a:t>Title Text</a:t>
            </a:r>
          </a:p>
        </p:txBody>
      </p:sp>
      <p:sp>
        <p:nvSpPr>
          <p:cNvPr id="67" name="Body Level One…"/>
          <p:cNvSpPr txBox="1"/>
          <p:nvPr>
            <p:ph type="body" sz="half" idx="1"/>
          </p:nvPr>
        </p:nvSpPr>
        <p:spPr>
          <a:xfrm>
            <a:off x="1689100" y="3149600"/>
            <a:ext cx="10223500" cy="9296400"/>
          </a:xfrm>
          <a:prstGeom prst="rect">
            <a:avLst/>
          </a:prstGeom>
        </p:spPr>
        <p:txBody>
          <a:bodyPr/>
          <a:lstStyle>
            <a:lvl1pPr marL="558800" indent="-558800">
              <a:spcBef>
                <a:spcPts val="4500"/>
              </a:spcBef>
              <a:defRPr sz="3800"/>
            </a:lvl1pPr>
            <a:lvl2pPr marL="1117600" indent="-558800">
              <a:spcBef>
                <a:spcPts val="4500"/>
              </a:spcBef>
              <a:defRPr sz="3800"/>
            </a:lvl2pPr>
            <a:lvl3pPr marL="1676400" indent="-558800">
              <a:spcBef>
                <a:spcPts val="4500"/>
              </a:spcBef>
              <a:defRPr sz="3800"/>
            </a:lvl3pPr>
            <a:lvl4pPr marL="2235200" indent="-558800">
              <a:spcBef>
                <a:spcPts val="4500"/>
              </a:spcBef>
              <a:defRPr sz="3800"/>
            </a:lvl4pPr>
            <a:lvl5pPr marL="2794000" indent="-558800">
              <a:spcBef>
                <a:spcPts val="4500"/>
              </a:spcBef>
              <a:defRPr sz="3800"/>
            </a:lvl5pPr>
          </a:lstStyle>
          <a:p>
            <a:pPr/>
            <a:r>
              <a:t>Body Level One</a:t>
            </a:r>
          </a:p>
          <a:p>
            <a:pPr lvl="1"/>
            <a:r>
              <a:t>Body Level Two</a:t>
            </a:r>
          </a:p>
          <a:p>
            <a:pPr lvl="2"/>
            <a:r>
              <a:t>Body Level Three</a:t>
            </a:r>
          </a:p>
          <a:p>
            <a:pPr lvl="3"/>
            <a:r>
              <a:t>Body Level Four</a:t>
            </a:r>
          </a:p>
          <a:p>
            <a:pPr lvl="4"/>
            <a:r>
              <a:t>Body Level Five</a:t>
            </a:r>
          </a:p>
        </p:txBody>
      </p:sp>
      <p:sp>
        <p:nvSpPr>
          <p:cNvPr id="6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75" name="Body Level One…"/>
          <p:cNvSpPr txBox="1"/>
          <p:nvPr>
            <p:ph type="body" idx="1"/>
          </p:nvPr>
        </p:nvSpPr>
        <p:spPr>
          <a:xfrm>
            <a:off x="1689100" y="1778000"/>
            <a:ext cx="21005800" cy="10160000"/>
          </a:xfrm>
          <a:prstGeom prst="rect">
            <a:avLst/>
          </a:prstGeom>
        </p:spPr>
        <p:txBody>
          <a:bodyPr/>
          <a:lstStyle>
            <a:lvl1pPr>
              <a:defRPr sz="4800"/>
            </a:lvl1pPr>
            <a:lvl2pPr>
              <a:defRPr sz="4800"/>
            </a:lvl2pPr>
            <a:lvl3pPr>
              <a:defRPr sz="4800"/>
            </a:lvl3pPr>
            <a:lvl4pPr>
              <a:defRPr sz="4800"/>
            </a:lvl4pPr>
            <a:lvl5pPr>
              <a:defRPr sz="4800"/>
            </a:lvl5pPr>
          </a:lstStyle>
          <a:p>
            <a:pPr/>
            <a:r>
              <a:t>Body Level One</a:t>
            </a:r>
          </a:p>
          <a:p>
            <a:pPr lvl="1"/>
            <a:r>
              <a:t>Body Level Two</a:t>
            </a:r>
          </a:p>
          <a:p>
            <a:pPr lvl="2"/>
            <a:r>
              <a:t>Body Level Three</a:t>
            </a:r>
          </a:p>
          <a:p>
            <a:pPr lvl="3"/>
            <a:r>
              <a:t>Body Level Four</a:t>
            </a:r>
          </a:p>
          <a:p>
            <a:pPr lvl="4"/>
            <a:r>
              <a:t>Body Level Five</a:t>
            </a:r>
          </a:p>
        </p:txBody>
      </p:sp>
      <p:sp>
        <p:nvSpPr>
          <p:cNvPr id="7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83" name="532205080_1647x1098.jpg"/>
          <p:cNvSpPr/>
          <p:nvPr>
            <p:ph type="pic" sz="quarter" idx="21"/>
          </p:nvPr>
        </p:nvSpPr>
        <p:spPr>
          <a:xfrm>
            <a:off x="15300325" y="7048500"/>
            <a:ext cx="8324850" cy="5549900"/>
          </a:xfrm>
          <a:prstGeom prst="rect">
            <a:avLst/>
          </a:prstGeom>
        </p:spPr>
        <p:txBody>
          <a:bodyPr lIns="91439" tIns="45719" rIns="91439" bIns="45719" anchor="t">
            <a:noAutofit/>
          </a:bodyPr>
          <a:lstStyle/>
          <a:p>
            <a:pPr/>
          </a:p>
        </p:txBody>
      </p:sp>
      <p:sp>
        <p:nvSpPr>
          <p:cNvPr id="84" name="532204087_1355x1355.jpg"/>
          <p:cNvSpPr/>
          <p:nvPr>
            <p:ph type="pic" sz="quarter" idx="22"/>
          </p:nvPr>
        </p:nvSpPr>
        <p:spPr>
          <a:xfrm>
            <a:off x="15760700" y="863600"/>
            <a:ext cx="7404100" cy="7404100"/>
          </a:xfrm>
          <a:prstGeom prst="rect">
            <a:avLst/>
          </a:prstGeom>
        </p:spPr>
        <p:txBody>
          <a:bodyPr lIns="91439" tIns="45719" rIns="91439" bIns="45719" anchor="t">
            <a:noAutofit/>
          </a:bodyPr>
          <a:lstStyle/>
          <a:p>
            <a:pPr/>
          </a:p>
        </p:txBody>
      </p:sp>
      <p:sp>
        <p:nvSpPr>
          <p:cNvPr id="85" name="532241774_2880x1920.jpg"/>
          <p:cNvSpPr/>
          <p:nvPr>
            <p:ph type="pic" idx="23"/>
          </p:nvPr>
        </p:nvSpPr>
        <p:spPr>
          <a:xfrm>
            <a:off x="-990600" y="1130300"/>
            <a:ext cx="17202150" cy="11468100"/>
          </a:xfrm>
          <a:prstGeom prst="rect">
            <a:avLst/>
          </a:prstGeom>
        </p:spPr>
        <p:txBody>
          <a:bodyPr lIns="91439" tIns="45719" rIns="91439" bIns="45719" anchor="t">
            <a:noAutofit/>
          </a:bodyPr>
          <a:lstStyle/>
          <a:p>
            <a:pPr/>
          </a:p>
        </p:txBody>
      </p:sp>
      <p:sp>
        <p:nvSpPr>
          <p:cNvPr id="8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Title Text"/>
          <p:cNvSpPr txBox="1"/>
          <p:nvPr>
            <p:ph type="title"/>
          </p:nvPr>
        </p:nvSpPr>
        <p:spPr>
          <a:xfrm>
            <a:off x="1689100" y="355600"/>
            <a:ext cx="21005800" cy="2286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3" name="Body Level One…"/>
          <p:cNvSpPr txBox="1"/>
          <p:nvPr>
            <p:ph type="body" idx="1"/>
          </p:nvPr>
        </p:nvSpPr>
        <p:spPr>
          <a:xfrm>
            <a:off x="1689100" y="3149600"/>
            <a:ext cx="21005800" cy="9296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11959031" y="13081000"/>
            <a:ext cx="453238" cy="461059"/>
          </a:xfrm>
          <a:prstGeom prst="rect">
            <a:avLst/>
          </a:prstGeom>
          <a:ln w="12700">
            <a:miter lim="400000"/>
          </a:ln>
        </p:spPr>
        <p:txBody>
          <a:bodyPr wrap="none" lIns="50800" tIns="50800" rIns="50800" bIns="50800">
            <a:spAutoFit/>
          </a:bodyPr>
          <a:lstStyle>
            <a:lvl1pPr>
              <a:defRPr b="0" sz="2400">
                <a:latin typeface="Helvetica Neue Light"/>
                <a:ea typeface="Helvetica Neue Light"/>
                <a:cs typeface="Helvetica Neue Light"/>
                <a:sym typeface="Helvetica Neue Light"/>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Lst>
  <p:transition xmlns:p14="http://schemas.microsoft.com/office/powerpoint/2010/main" spd="med" advClick="1"/>
  <p:txStyles>
    <p:titleStyle>
      <a:lvl1pPr marL="0" marR="0" indent="0" algn="ctr" defTabSz="1219200" rtl="0" latinLnBrk="0">
        <a:lnSpc>
          <a:spcPct val="85000"/>
        </a:lnSpc>
        <a:spcBef>
          <a:spcPts val="0"/>
        </a:spcBef>
        <a:spcAft>
          <a:spcPts val="0"/>
        </a:spcAft>
        <a:buClrTx/>
        <a:buSzTx/>
        <a:buFontTx/>
        <a:buNone/>
        <a:tabLst/>
        <a:defRPr b="0" baseline="0" cap="none" i="0" spc="0" strike="noStrike" sz="7800" u="none">
          <a:solidFill>
            <a:schemeClr val="accent1">
              <a:lumOff val="-13575"/>
            </a:schemeClr>
          </a:solidFill>
          <a:uFillTx/>
          <a:latin typeface="+mn-lt"/>
          <a:ea typeface="+mn-ea"/>
          <a:cs typeface="+mn-cs"/>
          <a:sym typeface="Helvetica Neue Medium"/>
        </a:defRPr>
      </a:lvl1pPr>
      <a:lvl2pPr marL="0" marR="0" indent="457200" algn="ctr" defTabSz="1219200" rtl="0" latinLnBrk="0">
        <a:lnSpc>
          <a:spcPct val="85000"/>
        </a:lnSpc>
        <a:spcBef>
          <a:spcPts val="0"/>
        </a:spcBef>
        <a:spcAft>
          <a:spcPts val="0"/>
        </a:spcAft>
        <a:buClrTx/>
        <a:buSzTx/>
        <a:buFontTx/>
        <a:buNone/>
        <a:tabLst/>
        <a:defRPr b="0" baseline="0" cap="none" i="0" spc="0" strike="noStrike" sz="7800" u="none">
          <a:solidFill>
            <a:schemeClr val="accent1">
              <a:lumOff val="-13575"/>
            </a:schemeClr>
          </a:solidFill>
          <a:uFillTx/>
          <a:latin typeface="+mn-lt"/>
          <a:ea typeface="+mn-ea"/>
          <a:cs typeface="+mn-cs"/>
          <a:sym typeface="Helvetica Neue Medium"/>
        </a:defRPr>
      </a:lvl2pPr>
      <a:lvl3pPr marL="0" marR="0" indent="914400" algn="ctr" defTabSz="1219200" rtl="0" latinLnBrk="0">
        <a:lnSpc>
          <a:spcPct val="85000"/>
        </a:lnSpc>
        <a:spcBef>
          <a:spcPts val="0"/>
        </a:spcBef>
        <a:spcAft>
          <a:spcPts val="0"/>
        </a:spcAft>
        <a:buClrTx/>
        <a:buSzTx/>
        <a:buFontTx/>
        <a:buNone/>
        <a:tabLst/>
        <a:defRPr b="0" baseline="0" cap="none" i="0" spc="0" strike="noStrike" sz="7800" u="none">
          <a:solidFill>
            <a:schemeClr val="accent1">
              <a:lumOff val="-13575"/>
            </a:schemeClr>
          </a:solidFill>
          <a:uFillTx/>
          <a:latin typeface="+mn-lt"/>
          <a:ea typeface="+mn-ea"/>
          <a:cs typeface="+mn-cs"/>
          <a:sym typeface="Helvetica Neue Medium"/>
        </a:defRPr>
      </a:lvl3pPr>
      <a:lvl4pPr marL="0" marR="0" indent="1371600" algn="ctr" defTabSz="1219200" rtl="0" latinLnBrk="0">
        <a:lnSpc>
          <a:spcPct val="85000"/>
        </a:lnSpc>
        <a:spcBef>
          <a:spcPts val="0"/>
        </a:spcBef>
        <a:spcAft>
          <a:spcPts val="0"/>
        </a:spcAft>
        <a:buClrTx/>
        <a:buSzTx/>
        <a:buFontTx/>
        <a:buNone/>
        <a:tabLst/>
        <a:defRPr b="0" baseline="0" cap="none" i="0" spc="0" strike="noStrike" sz="7800" u="none">
          <a:solidFill>
            <a:schemeClr val="accent1">
              <a:lumOff val="-13575"/>
            </a:schemeClr>
          </a:solidFill>
          <a:uFillTx/>
          <a:latin typeface="+mn-lt"/>
          <a:ea typeface="+mn-ea"/>
          <a:cs typeface="+mn-cs"/>
          <a:sym typeface="Helvetica Neue Medium"/>
        </a:defRPr>
      </a:lvl4pPr>
      <a:lvl5pPr marL="0" marR="0" indent="1828800" algn="ctr" defTabSz="1219200" rtl="0" latinLnBrk="0">
        <a:lnSpc>
          <a:spcPct val="85000"/>
        </a:lnSpc>
        <a:spcBef>
          <a:spcPts val="0"/>
        </a:spcBef>
        <a:spcAft>
          <a:spcPts val="0"/>
        </a:spcAft>
        <a:buClrTx/>
        <a:buSzTx/>
        <a:buFontTx/>
        <a:buNone/>
        <a:tabLst/>
        <a:defRPr b="0" baseline="0" cap="none" i="0" spc="0" strike="noStrike" sz="7800" u="none">
          <a:solidFill>
            <a:schemeClr val="accent1">
              <a:lumOff val="-13575"/>
            </a:schemeClr>
          </a:solidFill>
          <a:uFillTx/>
          <a:latin typeface="+mn-lt"/>
          <a:ea typeface="+mn-ea"/>
          <a:cs typeface="+mn-cs"/>
          <a:sym typeface="Helvetica Neue Medium"/>
        </a:defRPr>
      </a:lvl5pPr>
      <a:lvl6pPr marL="0" marR="0" indent="2286000" algn="ctr" defTabSz="1219200" rtl="0" latinLnBrk="0">
        <a:lnSpc>
          <a:spcPct val="85000"/>
        </a:lnSpc>
        <a:spcBef>
          <a:spcPts val="0"/>
        </a:spcBef>
        <a:spcAft>
          <a:spcPts val="0"/>
        </a:spcAft>
        <a:buClrTx/>
        <a:buSzTx/>
        <a:buFontTx/>
        <a:buNone/>
        <a:tabLst/>
        <a:defRPr b="0" baseline="0" cap="none" i="0" spc="0" strike="noStrike" sz="7800" u="none">
          <a:solidFill>
            <a:schemeClr val="accent1">
              <a:lumOff val="-13575"/>
            </a:schemeClr>
          </a:solidFill>
          <a:uFillTx/>
          <a:latin typeface="+mn-lt"/>
          <a:ea typeface="+mn-ea"/>
          <a:cs typeface="+mn-cs"/>
          <a:sym typeface="Helvetica Neue Medium"/>
        </a:defRPr>
      </a:lvl6pPr>
      <a:lvl7pPr marL="0" marR="0" indent="2743200" algn="ctr" defTabSz="1219200" rtl="0" latinLnBrk="0">
        <a:lnSpc>
          <a:spcPct val="85000"/>
        </a:lnSpc>
        <a:spcBef>
          <a:spcPts val="0"/>
        </a:spcBef>
        <a:spcAft>
          <a:spcPts val="0"/>
        </a:spcAft>
        <a:buClrTx/>
        <a:buSzTx/>
        <a:buFontTx/>
        <a:buNone/>
        <a:tabLst/>
        <a:defRPr b="0" baseline="0" cap="none" i="0" spc="0" strike="noStrike" sz="7800" u="none">
          <a:solidFill>
            <a:schemeClr val="accent1">
              <a:lumOff val="-13575"/>
            </a:schemeClr>
          </a:solidFill>
          <a:uFillTx/>
          <a:latin typeface="+mn-lt"/>
          <a:ea typeface="+mn-ea"/>
          <a:cs typeface="+mn-cs"/>
          <a:sym typeface="Helvetica Neue Medium"/>
        </a:defRPr>
      </a:lvl7pPr>
      <a:lvl8pPr marL="0" marR="0" indent="3200400" algn="ctr" defTabSz="1219200" rtl="0" latinLnBrk="0">
        <a:lnSpc>
          <a:spcPct val="85000"/>
        </a:lnSpc>
        <a:spcBef>
          <a:spcPts val="0"/>
        </a:spcBef>
        <a:spcAft>
          <a:spcPts val="0"/>
        </a:spcAft>
        <a:buClrTx/>
        <a:buSzTx/>
        <a:buFontTx/>
        <a:buNone/>
        <a:tabLst/>
        <a:defRPr b="0" baseline="0" cap="none" i="0" spc="0" strike="noStrike" sz="7800" u="none">
          <a:solidFill>
            <a:schemeClr val="accent1">
              <a:lumOff val="-13575"/>
            </a:schemeClr>
          </a:solidFill>
          <a:uFillTx/>
          <a:latin typeface="+mn-lt"/>
          <a:ea typeface="+mn-ea"/>
          <a:cs typeface="+mn-cs"/>
          <a:sym typeface="Helvetica Neue Medium"/>
        </a:defRPr>
      </a:lvl8pPr>
      <a:lvl9pPr marL="0" marR="0" indent="3657600" algn="ctr" defTabSz="1219200" rtl="0" latinLnBrk="0">
        <a:lnSpc>
          <a:spcPct val="85000"/>
        </a:lnSpc>
        <a:spcBef>
          <a:spcPts val="0"/>
        </a:spcBef>
        <a:spcAft>
          <a:spcPts val="0"/>
        </a:spcAft>
        <a:buClrTx/>
        <a:buSzTx/>
        <a:buFontTx/>
        <a:buNone/>
        <a:tabLst/>
        <a:defRPr b="0" baseline="0" cap="none" i="0" spc="0" strike="noStrike" sz="7800" u="none">
          <a:solidFill>
            <a:schemeClr val="accent1">
              <a:lumOff val="-13575"/>
            </a:schemeClr>
          </a:solidFill>
          <a:uFillTx/>
          <a:latin typeface="+mn-lt"/>
          <a:ea typeface="+mn-ea"/>
          <a:cs typeface="+mn-cs"/>
          <a:sym typeface="Helvetica Neue Medium"/>
        </a:defRPr>
      </a:lvl9pPr>
    </p:titleStyle>
    <p:bodyStyle>
      <a:lvl1pPr marL="635000" marR="0" indent="-635000" algn="l" defTabSz="825500" latinLnBrk="0">
        <a:lnSpc>
          <a:spcPct val="100000"/>
        </a:lnSpc>
        <a:spcBef>
          <a:spcPts val="5900"/>
        </a:spcBef>
        <a:spcAft>
          <a:spcPts val="0"/>
        </a:spcAft>
        <a:buClrTx/>
        <a:buSzPct val="125000"/>
        <a:buFontTx/>
        <a:buChar char="•"/>
        <a:tabLst/>
        <a:defRPr b="0" baseline="0" cap="none" i="0" spc="0" strike="noStrike" sz="5200" u="none">
          <a:solidFill>
            <a:srgbClr val="000000"/>
          </a:solidFill>
          <a:uFillTx/>
          <a:latin typeface="Helvetica Neue"/>
          <a:ea typeface="Helvetica Neue"/>
          <a:cs typeface="Helvetica Neue"/>
          <a:sym typeface="Helvetica Neue"/>
        </a:defRPr>
      </a:lvl1pPr>
      <a:lvl2pPr marL="1270000" marR="0" indent="-635000" algn="l" defTabSz="825500" latinLnBrk="0">
        <a:lnSpc>
          <a:spcPct val="100000"/>
        </a:lnSpc>
        <a:spcBef>
          <a:spcPts val="5900"/>
        </a:spcBef>
        <a:spcAft>
          <a:spcPts val="0"/>
        </a:spcAft>
        <a:buClrTx/>
        <a:buSzPct val="125000"/>
        <a:buFontTx/>
        <a:buChar char="•"/>
        <a:tabLst/>
        <a:defRPr b="0" baseline="0" cap="none" i="0" spc="0" strike="noStrike" sz="5200" u="none">
          <a:solidFill>
            <a:srgbClr val="000000"/>
          </a:solidFill>
          <a:uFillTx/>
          <a:latin typeface="Helvetica Neue"/>
          <a:ea typeface="Helvetica Neue"/>
          <a:cs typeface="Helvetica Neue"/>
          <a:sym typeface="Helvetica Neue"/>
        </a:defRPr>
      </a:lvl2pPr>
      <a:lvl3pPr marL="1905000" marR="0" indent="-635000" algn="l" defTabSz="825500" latinLnBrk="0">
        <a:lnSpc>
          <a:spcPct val="100000"/>
        </a:lnSpc>
        <a:spcBef>
          <a:spcPts val="5900"/>
        </a:spcBef>
        <a:spcAft>
          <a:spcPts val="0"/>
        </a:spcAft>
        <a:buClrTx/>
        <a:buSzPct val="125000"/>
        <a:buFontTx/>
        <a:buChar char="•"/>
        <a:tabLst/>
        <a:defRPr b="0" baseline="0" cap="none" i="0" spc="0" strike="noStrike" sz="5200" u="none">
          <a:solidFill>
            <a:srgbClr val="000000"/>
          </a:solidFill>
          <a:uFillTx/>
          <a:latin typeface="Helvetica Neue"/>
          <a:ea typeface="Helvetica Neue"/>
          <a:cs typeface="Helvetica Neue"/>
          <a:sym typeface="Helvetica Neue"/>
        </a:defRPr>
      </a:lvl3pPr>
      <a:lvl4pPr marL="2540000" marR="0" indent="-635000" algn="l" defTabSz="825500" latinLnBrk="0">
        <a:lnSpc>
          <a:spcPct val="100000"/>
        </a:lnSpc>
        <a:spcBef>
          <a:spcPts val="5900"/>
        </a:spcBef>
        <a:spcAft>
          <a:spcPts val="0"/>
        </a:spcAft>
        <a:buClrTx/>
        <a:buSzPct val="125000"/>
        <a:buFontTx/>
        <a:buChar char="•"/>
        <a:tabLst/>
        <a:defRPr b="0" baseline="0" cap="none" i="0" spc="0" strike="noStrike" sz="5200" u="none">
          <a:solidFill>
            <a:srgbClr val="000000"/>
          </a:solidFill>
          <a:uFillTx/>
          <a:latin typeface="Helvetica Neue"/>
          <a:ea typeface="Helvetica Neue"/>
          <a:cs typeface="Helvetica Neue"/>
          <a:sym typeface="Helvetica Neue"/>
        </a:defRPr>
      </a:lvl4pPr>
      <a:lvl5pPr marL="3175000" marR="0" indent="-635000" algn="l" defTabSz="825500" latinLnBrk="0">
        <a:lnSpc>
          <a:spcPct val="100000"/>
        </a:lnSpc>
        <a:spcBef>
          <a:spcPts val="5900"/>
        </a:spcBef>
        <a:spcAft>
          <a:spcPts val="0"/>
        </a:spcAft>
        <a:buClrTx/>
        <a:buSzPct val="125000"/>
        <a:buFontTx/>
        <a:buChar char="•"/>
        <a:tabLst/>
        <a:defRPr b="0" baseline="0" cap="none" i="0" spc="0" strike="noStrike" sz="5200" u="none">
          <a:solidFill>
            <a:srgbClr val="000000"/>
          </a:solidFill>
          <a:uFillTx/>
          <a:latin typeface="Helvetica Neue"/>
          <a:ea typeface="Helvetica Neue"/>
          <a:cs typeface="Helvetica Neue"/>
          <a:sym typeface="Helvetica Neue"/>
        </a:defRPr>
      </a:lvl5pPr>
      <a:lvl6pPr marL="3810000" marR="0" indent="-635000" algn="l" defTabSz="825500" latinLnBrk="0">
        <a:lnSpc>
          <a:spcPct val="100000"/>
        </a:lnSpc>
        <a:spcBef>
          <a:spcPts val="5900"/>
        </a:spcBef>
        <a:spcAft>
          <a:spcPts val="0"/>
        </a:spcAft>
        <a:buClrTx/>
        <a:buSzPct val="125000"/>
        <a:buFontTx/>
        <a:buChar char="•"/>
        <a:tabLst/>
        <a:defRPr b="0" baseline="0" cap="none" i="0" spc="0" strike="noStrike" sz="5200" u="none">
          <a:solidFill>
            <a:srgbClr val="000000"/>
          </a:solidFill>
          <a:uFillTx/>
          <a:latin typeface="Helvetica Neue"/>
          <a:ea typeface="Helvetica Neue"/>
          <a:cs typeface="Helvetica Neue"/>
          <a:sym typeface="Helvetica Neue"/>
        </a:defRPr>
      </a:lvl6pPr>
      <a:lvl7pPr marL="4445000" marR="0" indent="-635000" algn="l" defTabSz="825500" latinLnBrk="0">
        <a:lnSpc>
          <a:spcPct val="100000"/>
        </a:lnSpc>
        <a:spcBef>
          <a:spcPts val="5900"/>
        </a:spcBef>
        <a:spcAft>
          <a:spcPts val="0"/>
        </a:spcAft>
        <a:buClrTx/>
        <a:buSzPct val="125000"/>
        <a:buFontTx/>
        <a:buChar char="•"/>
        <a:tabLst/>
        <a:defRPr b="0" baseline="0" cap="none" i="0" spc="0" strike="noStrike" sz="5200" u="none">
          <a:solidFill>
            <a:srgbClr val="000000"/>
          </a:solidFill>
          <a:uFillTx/>
          <a:latin typeface="Helvetica Neue"/>
          <a:ea typeface="Helvetica Neue"/>
          <a:cs typeface="Helvetica Neue"/>
          <a:sym typeface="Helvetica Neue"/>
        </a:defRPr>
      </a:lvl7pPr>
      <a:lvl8pPr marL="5080000" marR="0" indent="-635000" algn="l" defTabSz="825500" latinLnBrk="0">
        <a:lnSpc>
          <a:spcPct val="100000"/>
        </a:lnSpc>
        <a:spcBef>
          <a:spcPts val="5900"/>
        </a:spcBef>
        <a:spcAft>
          <a:spcPts val="0"/>
        </a:spcAft>
        <a:buClrTx/>
        <a:buSzPct val="125000"/>
        <a:buFontTx/>
        <a:buChar char="•"/>
        <a:tabLst/>
        <a:defRPr b="0" baseline="0" cap="none" i="0" spc="0" strike="noStrike" sz="5200" u="none">
          <a:solidFill>
            <a:srgbClr val="000000"/>
          </a:solidFill>
          <a:uFillTx/>
          <a:latin typeface="Helvetica Neue"/>
          <a:ea typeface="Helvetica Neue"/>
          <a:cs typeface="Helvetica Neue"/>
          <a:sym typeface="Helvetica Neue"/>
        </a:defRPr>
      </a:lvl8pPr>
      <a:lvl9pPr marL="5715000" marR="0" indent="-635000" algn="l" defTabSz="825500" latinLnBrk="0">
        <a:lnSpc>
          <a:spcPct val="100000"/>
        </a:lnSpc>
        <a:spcBef>
          <a:spcPts val="5900"/>
        </a:spcBef>
        <a:spcAft>
          <a:spcPts val="0"/>
        </a:spcAft>
        <a:buClrTx/>
        <a:buSzPct val="125000"/>
        <a:buFontTx/>
        <a:buChar char="•"/>
        <a:tabLst/>
        <a:defRPr b="0" baseline="0" cap="none" i="0" spc="0" strike="noStrike" sz="5200" u="none">
          <a:solidFill>
            <a:srgbClr val="000000"/>
          </a:solidFill>
          <a:uFillTx/>
          <a:latin typeface="Helvetica Neue"/>
          <a:ea typeface="Helvetica Neue"/>
          <a:cs typeface="Helvetica Neue"/>
          <a:sym typeface="Helvetica Neue"/>
        </a:defRPr>
      </a:lvl9pPr>
    </p:bodyStyle>
    <p:otherStyle>
      <a:lvl1pPr marL="0" marR="0" indent="0" algn="ctr" defTabSz="825500" rtl="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Light"/>
        </a:defRPr>
      </a:lvl1pPr>
      <a:lvl2pPr marL="0" marR="0" indent="457200" algn="ctr" defTabSz="825500" rtl="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Light"/>
        </a:defRPr>
      </a:lvl2pPr>
      <a:lvl3pPr marL="0" marR="0" indent="914400" algn="ctr" defTabSz="825500" rtl="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Light"/>
        </a:defRPr>
      </a:lvl3pPr>
      <a:lvl4pPr marL="0" marR="0" indent="1371600" algn="ctr" defTabSz="825500" rtl="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Light"/>
        </a:defRPr>
      </a:lvl4pPr>
      <a:lvl5pPr marL="0" marR="0" indent="1828800" algn="ctr" defTabSz="825500" rtl="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Light"/>
        </a:defRPr>
      </a:lvl5pPr>
      <a:lvl6pPr marL="0" marR="0" indent="2286000" algn="ctr" defTabSz="825500" rtl="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Light"/>
        </a:defRPr>
      </a:lvl6pPr>
      <a:lvl7pPr marL="0" marR="0" indent="2743200" algn="ctr" defTabSz="825500" rtl="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Light"/>
        </a:defRPr>
      </a:lvl7pPr>
      <a:lvl8pPr marL="0" marR="0" indent="3200400" algn="ctr" defTabSz="825500" rtl="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Light"/>
        </a:defRPr>
      </a:lvl8pPr>
      <a:lvl9pPr marL="0" marR="0" indent="3657600" algn="ctr" defTabSz="825500" rtl="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Light"/>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1.jpeg"/><Relationship Id="rId7" Type="http://schemas.openxmlformats.org/officeDocument/2006/relationships/image" Target="../media/image2.jpeg"/><Relationship Id="rId8" Type="http://schemas.openxmlformats.org/officeDocument/2006/relationships/image" Target="../media/image4.png"/><Relationship Id="rId9" Type="http://schemas.openxmlformats.org/officeDocument/2006/relationships/image" Target="../media/image5.png"/><Relationship Id="rId10" Type="http://schemas.openxmlformats.org/officeDocument/2006/relationships/image" Target="../media/image1.tif"/></Relationships>

</file>

<file path=ppt/slides/_rels/slide2.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xml"/><Relationship Id="rId3" Type="http://schemas.openxmlformats.org/officeDocument/2006/relationships/image" Target="../media/image6.png"/><Relationship Id="rId4" Type="http://schemas.openxmlformats.org/officeDocument/2006/relationships/image" Target="../media/image2.tif"/><Relationship Id="rId5" Type="http://schemas.openxmlformats.org/officeDocument/2006/relationships/image" Target="../media/image3.tif"/></Relationships>

</file>

<file path=ppt/slides/_rels/slide3.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xml"/><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9.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xml"/><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12.png"/><Relationship Id="rId6" Type="http://schemas.openxmlformats.org/officeDocument/2006/relationships/image" Target="../media/image13.png"/><Relationship Id="rId7" Type="http://schemas.openxmlformats.org/officeDocument/2006/relationships/image" Target="../media/image14.png"/><Relationship Id="rId8" Type="http://schemas.openxmlformats.org/officeDocument/2006/relationships/image" Target="../media/image15.png"/><Relationship Id="rId9" Type="http://schemas.openxmlformats.org/officeDocument/2006/relationships/image" Target="../media/image6.png"/><Relationship Id="rId10" Type="http://schemas.openxmlformats.org/officeDocument/2006/relationships/image" Target="../media/image4.tif"/><Relationship Id="rId11" Type="http://schemas.openxmlformats.org/officeDocument/2006/relationships/image" Target="../media/image5.tif"/></Relationships>

</file>

<file path=ppt/slides/_rels/slide5.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xml"/><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18.png"/><Relationship Id="rId6" Type="http://schemas.openxmlformats.org/officeDocument/2006/relationships/image" Target="../media/image19.png"/><Relationship Id="rId7" Type="http://schemas.openxmlformats.org/officeDocument/2006/relationships/image" Target="../media/image20.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xml"/><Relationship Id="rId3" Type="http://schemas.openxmlformats.org/officeDocument/2006/relationships/image" Target="../media/image21.png"/><Relationship Id="rId4" Type="http://schemas.openxmlformats.org/officeDocument/2006/relationships/image" Target="../media/image22.png"/><Relationship Id="rId5" Type="http://schemas.openxmlformats.org/officeDocument/2006/relationships/image" Target="../media/image23.png"/><Relationship Id="rId6" Type="http://schemas.openxmlformats.org/officeDocument/2006/relationships/image" Target="../media/image24.png"/><Relationship Id="rId7" Type="http://schemas.openxmlformats.org/officeDocument/2006/relationships/image" Target="../media/image25.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xml"/><Relationship Id="rId3" Type="http://schemas.openxmlformats.org/officeDocument/2006/relationships/image" Target="../media/image26.png"/><Relationship Id="rId4" Type="http://schemas.openxmlformats.org/officeDocument/2006/relationships/image" Target="../media/image27.png"/><Relationship Id="rId5" Type="http://schemas.openxmlformats.org/officeDocument/2006/relationships/image" Target="../media/image28.png"/><Relationship Id="rId6" Type="http://schemas.openxmlformats.org/officeDocument/2006/relationships/image" Target="../media/image29.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37" name="301.png" descr="301.png"/>
          <p:cNvPicPr>
            <a:picLocks noChangeAspect="0"/>
          </p:cNvPicPr>
          <p:nvPr/>
        </p:nvPicPr>
        <p:blipFill>
          <a:blip r:embed="rId3">
            <a:extLst/>
          </a:blip>
          <a:srcRect l="0" t="0" r="0" b="38417"/>
          <a:stretch>
            <a:fillRect/>
          </a:stretch>
        </p:blipFill>
        <p:spPr>
          <a:xfrm>
            <a:off x="18088181" y="8479828"/>
            <a:ext cx="5715001" cy="5083631"/>
          </a:xfrm>
          <a:prstGeom prst="rect">
            <a:avLst/>
          </a:prstGeom>
          <a:ln w="12700">
            <a:solidFill>
              <a:srgbClr val="5E5E5E"/>
            </a:solidFill>
            <a:miter lim="400000"/>
          </a:ln>
        </p:spPr>
      </p:pic>
      <p:pic>
        <p:nvPicPr>
          <p:cNvPr id="138" name="e-codices_fmb-cb-0055_0019r_max.png" descr="e-codices_fmb-cb-0055_0019r_max.png"/>
          <p:cNvPicPr>
            <a:picLocks noChangeAspect="0"/>
          </p:cNvPicPr>
          <p:nvPr/>
        </p:nvPicPr>
        <p:blipFill>
          <a:blip r:embed="rId4">
            <a:extLst/>
          </a:blip>
          <a:srcRect l="0" t="0" r="0" b="38443"/>
          <a:stretch>
            <a:fillRect/>
          </a:stretch>
        </p:blipFill>
        <p:spPr>
          <a:xfrm>
            <a:off x="12237078" y="8479828"/>
            <a:ext cx="5715001" cy="5081518"/>
          </a:xfrm>
          <a:prstGeom prst="rect">
            <a:avLst/>
          </a:prstGeom>
          <a:ln w="12700">
            <a:solidFill>
              <a:srgbClr val="5E5E5E"/>
            </a:solidFill>
            <a:miter lim="400000"/>
          </a:ln>
        </p:spPr>
      </p:pic>
      <p:pic>
        <p:nvPicPr>
          <p:cNvPr id="139" name="moc_test_6.png" descr="moc_test_6.png"/>
          <p:cNvPicPr>
            <a:picLocks noChangeAspect="0"/>
          </p:cNvPicPr>
          <p:nvPr/>
        </p:nvPicPr>
        <p:blipFill>
          <a:blip r:embed="rId5">
            <a:extLst/>
          </a:blip>
          <a:srcRect l="0" t="0" r="0" b="38449"/>
          <a:stretch>
            <a:fillRect/>
          </a:stretch>
        </p:blipFill>
        <p:spPr>
          <a:xfrm>
            <a:off x="534873" y="8479828"/>
            <a:ext cx="5715001" cy="5081031"/>
          </a:xfrm>
          <a:prstGeom prst="rect">
            <a:avLst/>
          </a:prstGeom>
          <a:ln w="12700">
            <a:solidFill>
              <a:srgbClr val="5E5E5E"/>
            </a:solidFill>
            <a:miter lim="400000"/>
          </a:ln>
        </p:spPr>
      </p:pic>
      <p:pic>
        <p:nvPicPr>
          <p:cNvPr id="140" name="133_2.jpg" descr="133_2.jpg"/>
          <p:cNvPicPr>
            <a:picLocks noChangeAspect="0"/>
          </p:cNvPicPr>
          <p:nvPr/>
        </p:nvPicPr>
        <p:blipFill>
          <a:blip r:embed="rId6">
            <a:extLst/>
          </a:blip>
          <a:srcRect l="0" t="0" r="0" b="38393"/>
          <a:stretch>
            <a:fillRect/>
          </a:stretch>
        </p:blipFill>
        <p:spPr>
          <a:xfrm>
            <a:off x="6385976" y="8479828"/>
            <a:ext cx="5715001" cy="5085582"/>
          </a:xfrm>
          <a:prstGeom prst="rect">
            <a:avLst/>
          </a:prstGeom>
          <a:ln w="12700">
            <a:solidFill>
              <a:srgbClr val="5E5E5E"/>
            </a:solidFill>
            <a:miter lim="400000"/>
          </a:ln>
        </p:spPr>
      </p:pic>
      <p:pic>
        <p:nvPicPr>
          <p:cNvPr id="141" name="132_2.jpg" descr="132_2.jpg"/>
          <p:cNvPicPr>
            <a:picLocks noChangeAspect="0"/>
          </p:cNvPicPr>
          <p:nvPr/>
        </p:nvPicPr>
        <p:blipFill>
          <a:blip r:embed="rId7">
            <a:extLst/>
          </a:blip>
          <a:srcRect l="0" t="0" r="0" b="38508"/>
          <a:stretch>
            <a:fillRect/>
          </a:stretch>
        </p:blipFill>
        <p:spPr>
          <a:xfrm>
            <a:off x="6381496" y="3204431"/>
            <a:ext cx="5715001" cy="5076154"/>
          </a:xfrm>
          <a:prstGeom prst="rect">
            <a:avLst/>
          </a:prstGeom>
          <a:ln w="12700">
            <a:solidFill>
              <a:srgbClr val="5E5E5E"/>
            </a:solidFill>
            <a:miter lim="400000"/>
          </a:ln>
        </p:spPr>
      </p:pic>
      <p:pic>
        <p:nvPicPr>
          <p:cNvPr id="142" name="301.png" descr="301.png"/>
          <p:cNvPicPr>
            <a:picLocks noChangeAspect="0"/>
          </p:cNvPicPr>
          <p:nvPr/>
        </p:nvPicPr>
        <p:blipFill>
          <a:blip r:embed="rId8">
            <a:extLst/>
          </a:blip>
          <a:srcRect l="0" t="0" r="0" b="38449"/>
          <a:stretch>
            <a:fillRect/>
          </a:stretch>
        </p:blipFill>
        <p:spPr>
          <a:xfrm>
            <a:off x="18057406" y="3204431"/>
            <a:ext cx="5715001" cy="5081030"/>
          </a:xfrm>
          <a:prstGeom prst="rect">
            <a:avLst/>
          </a:prstGeom>
          <a:ln w="12700">
            <a:solidFill>
              <a:srgbClr val="5E5E5E"/>
            </a:solidFill>
            <a:miter lim="400000"/>
          </a:ln>
        </p:spPr>
      </p:pic>
      <p:pic>
        <p:nvPicPr>
          <p:cNvPr id="143" name="e-codices_fmb-cb-0055_0019r_max.png" descr="e-codices_fmb-cb-0055_0019r_max.png"/>
          <p:cNvPicPr>
            <a:picLocks noChangeAspect="0"/>
          </p:cNvPicPr>
          <p:nvPr/>
        </p:nvPicPr>
        <p:blipFill>
          <a:blip r:embed="rId9">
            <a:extLst/>
          </a:blip>
          <a:srcRect l="0" t="0" r="0" b="38512"/>
          <a:stretch>
            <a:fillRect/>
          </a:stretch>
        </p:blipFill>
        <p:spPr>
          <a:xfrm>
            <a:off x="12219451" y="3204431"/>
            <a:ext cx="5715001" cy="5075828"/>
          </a:xfrm>
          <a:prstGeom prst="rect">
            <a:avLst/>
          </a:prstGeom>
          <a:ln w="12700">
            <a:solidFill>
              <a:srgbClr val="5E5E5E"/>
            </a:solidFill>
            <a:miter lim="400000"/>
          </a:ln>
        </p:spPr>
      </p:pic>
      <p:pic>
        <p:nvPicPr>
          <p:cNvPr id="144" name="moc_test_6.tiff" descr="moc_test_6.tiff"/>
          <p:cNvPicPr>
            <a:picLocks noChangeAspect="0"/>
          </p:cNvPicPr>
          <p:nvPr/>
        </p:nvPicPr>
        <p:blipFill>
          <a:blip r:embed="rId10">
            <a:extLst/>
          </a:blip>
          <a:srcRect l="0" t="0" r="0" b="38443"/>
          <a:stretch>
            <a:fillRect/>
          </a:stretch>
        </p:blipFill>
        <p:spPr>
          <a:xfrm>
            <a:off x="543542" y="3204431"/>
            <a:ext cx="5715001" cy="5081518"/>
          </a:xfrm>
          <a:prstGeom prst="rect">
            <a:avLst/>
          </a:prstGeom>
          <a:ln w="12700">
            <a:solidFill>
              <a:srgbClr val="5E5E5E"/>
            </a:solidFill>
            <a:miter lim="400000"/>
          </a:ln>
        </p:spPr>
      </p:pic>
      <p:sp>
        <p:nvSpPr>
          <p:cNvPr id="145" name="16th International Conference on Document Analysis and Recognition…"/>
          <p:cNvSpPr txBox="1"/>
          <p:nvPr/>
        </p:nvSpPr>
        <p:spPr>
          <a:xfrm>
            <a:off x="82086" y="2169610"/>
            <a:ext cx="24269065" cy="103549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lvl="2" indent="0" defTabSz="652145">
              <a:defRPr b="0" sz="3081"/>
            </a:pPr>
            <a:r>
              <a:t>16th International Conference on Document Analysis and Recognition</a:t>
            </a:r>
          </a:p>
          <a:p>
            <a:pPr lvl="2" indent="0" defTabSz="652145">
              <a:defRPr b="0" sz="3081"/>
            </a:pPr>
            <a:r>
              <a:t>ICDAR 2021</a:t>
            </a:r>
          </a:p>
        </p:txBody>
      </p:sp>
      <p:sp>
        <p:nvSpPr>
          <p:cNvPr id="146" name="Berat Kurar        Ahmad Droby        Raid Saabni        Jihad El-Sana"/>
          <p:cNvSpPr txBox="1"/>
          <p:nvPr>
            <p:ph type="subTitle" sz="quarter" idx="1"/>
          </p:nvPr>
        </p:nvSpPr>
        <p:spPr>
          <a:xfrm>
            <a:off x="-44914" y="1393106"/>
            <a:ext cx="24269065" cy="1035498"/>
          </a:xfrm>
          <a:prstGeom prst="rect">
            <a:avLst/>
          </a:prstGeom>
        </p:spPr>
        <p:txBody>
          <a:bodyPr/>
          <a:lstStyle/>
          <a:p>
            <a:pPr lvl="2">
              <a:defRPr sz="3900"/>
            </a:pPr>
            <a:r>
              <a:t>Berat Kurar        Ahmad Droby        Raid Saabni        Jihad El-Sana</a:t>
            </a:r>
          </a:p>
        </p:txBody>
      </p:sp>
      <p:sp>
        <p:nvSpPr>
          <p:cNvPr id="147" name="Differentiate coarse patterns to segment text lines"/>
          <p:cNvSpPr txBox="1"/>
          <p:nvPr>
            <p:ph type="ctrTitle"/>
          </p:nvPr>
        </p:nvSpPr>
        <p:spPr>
          <a:xfrm>
            <a:off x="17338" y="15769"/>
            <a:ext cx="24321692" cy="1362799"/>
          </a:xfrm>
          <a:prstGeom prst="rect">
            <a:avLst/>
          </a:prstGeom>
        </p:spPr>
        <p:txBody>
          <a:bodyPr/>
          <a:lstStyle/>
          <a:p>
            <a:pPr/>
            <a:r>
              <a:t>Differentiate coarse patterns to segment text lines</a:t>
            </a:r>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51" name="label.png" descr="label.png"/>
          <p:cNvPicPr>
            <a:picLocks noChangeAspect="1"/>
          </p:cNvPicPr>
          <p:nvPr/>
        </p:nvPicPr>
        <p:blipFill>
          <a:blip r:embed="rId3">
            <a:extLst/>
          </a:blip>
          <a:stretch>
            <a:fillRect/>
          </a:stretch>
        </p:blipFill>
        <p:spPr>
          <a:xfrm>
            <a:off x="206264" y="6063567"/>
            <a:ext cx="5362374" cy="7146257"/>
          </a:xfrm>
          <a:prstGeom prst="rect">
            <a:avLst/>
          </a:prstGeom>
          <a:ln w="12700">
            <a:solidFill>
              <a:srgbClr val="006FA1"/>
            </a:solidFill>
          </a:ln>
        </p:spPr>
      </p:pic>
      <p:pic>
        <p:nvPicPr>
          <p:cNvPr id="152" name="Image" descr="Image"/>
          <p:cNvPicPr>
            <a:picLocks noChangeAspect="1"/>
          </p:cNvPicPr>
          <p:nvPr/>
        </p:nvPicPr>
        <p:blipFill>
          <a:blip r:embed="rId4">
            <a:extLst/>
          </a:blip>
          <a:stretch>
            <a:fillRect/>
          </a:stretch>
        </p:blipFill>
        <p:spPr>
          <a:xfrm>
            <a:off x="8026708" y="10149458"/>
            <a:ext cx="14374379" cy="889771"/>
          </a:xfrm>
          <a:prstGeom prst="rect">
            <a:avLst/>
          </a:prstGeom>
          <a:ln w="12700">
            <a:miter lim="400000"/>
          </a:ln>
        </p:spPr>
      </p:pic>
      <p:pic>
        <p:nvPicPr>
          <p:cNvPr id="153" name="Image" descr="Image"/>
          <p:cNvPicPr>
            <a:picLocks noChangeAspect="1"/>
          </p:cNvPicPr>
          <p:nvPr/>
        </p:nvPicPr>
        <p:blipFill>
          <a:blip r:embed="rId5">
            <a:extLst/>
          </a:blip>
          <a:srcRect l="33797" t="0" r="0" b="0"/>
          <a:stretch>
            <a:fillRect/>
          </a:stretch>
        </p:blipFill>
        <p:spPr>
          <a:xfrm>
            <a:off x="7690237" y="4214136"/>
            <a:ext cx="14308616" cy="5678944"/>
          </a:xfrm>
          <a:prstGeom prst="rect">
            <a:avLst/>
          </a:prstGeom>
          <a:ln w="12700">
            <a:miter lim="400000"/>
          </a:ln>
        </p:spPr>
      </p:pic>
      <p:sp>
        <p:nvSpPr>
          <p:cNvPr id="154" name="بتحويل الكتابة العربي الى كتابة مفهومة من قبل اغلب برامج"/>
          <p:cNvSpPr txBox="1"/>
          <p:nvPr/>
        </p:nvSpPr>
        <p:spPr>
          <a:xfrm>
            <a:off x="8313033" y="1730263"/>
            <a:ext cx="14906589" cy="103029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sz="5700"/>
            </a:lvl1pPr>
          </a:lstStyle>
          <a:p>
            <a:pPr/>
            <a:r>
              <a:t>بتحويل الكتابة العربي الى كتابة مفهومة من قبل اغلب برامج </a:t>
            </a:r>
          </a:p>
        </p:txBody>
      </p:sp>
      <p:sp>
        <p:nvSpPr>
          <p:cNvPr id="155" name="Line"/>
          <p:cNvSpPr/>
          <p:nvPr/>
        </p:nvSpPr>
        <p:spPr>
          <a:xfrm>
            <a:off x="5104100" y="10492525"/>
            <a:ext cx="2906336" cy="1"/>
          </a:xfrm>
          <a:prstGeom prst="line">
            <a:avLst/>
          </a:prstGeom>
          <a:ln w="139700">
            <a:solidFill>
              <a:srgbClr val="000000"/>
            </a:solidFill>
            <a:miter lim="400000"/>
            <a:tailEnd type="triangle"/>
          </a:ln>
        </p:spPr>
        <p:txBody>
          <a:bodyPr lIns="50800" tIns="50800" rIns="50800" bIns="50800" anchor="ctr"/>
          <a:lstStyle/>
          <a:p>
            <a:pPr/>
          </a:p>
        </p:txBody>
      </p:sp>
      <p:sp>
        <p:nvSpPr>
          <p:cNvPr id="156" name="Triangle"/>
          <p:cNvSpPr/>
          <p:nvPr/>
        </p:nvSpPr>
        <p:spPr>
          <a:xfrm>
            <a:off x="14035211" y="2801852"/>
            <a:ext cx="3424259" cy="12700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lnTo>
                  <a:pt x="21600" y="21600"/>
                </a:lnTo>
                <a:lnTo>
                  <a:pt x="0" y="21600"/>
                </a:lnTo>
                <a:close/>
              </a:path>
            </a:pathLst>
          </a:custGeom>
          <a:solidFill>
            <a:schemeClr val="accent1">
              <a:lumOff val="16847"/>
            </a:schemeClr>
          </a:solidFill>
          <a:ln w="12700">
            <a:miter lim="400000"/>
          </a:ln>
        </p:spPr>
        <p:txBody>
          <a:bodyPr lIns="0" tIns="0" rIns="0" bIns="0" anchor="ctr"/>
          <a:lstStyle/>
          <a:p>
            <a:pPr>
              <a:defRPr b="0" sz="3200">
                <a:solidFill>
                  <a:srgbClr val="FFFFFF"/>
                </a:solidFill>
                <a:latin typeface="+mn-lt"/>
                <a:ea typeface="+mn-ea"/>
                <a:cs typeface="+mn-cs"/>
                <a:sym typeface="Helvetica Neue Medium"/>
              </a:defRPr>
            </a:pPr>
          </a:p>
        </p:txBody>
      </p:sp>
      <p:sp>
        <p:nvSpPr>
          <p:cNvPr id="157" name="Rectangle 9"/>
          <p:cNvSpPr txBox="1"/>
          <p:nvPr/>
        </p:nvSpPr>
        <p:spPr>
          <a:xfrm>
            <a:off x="13814869" y="960350"/>
            <a:ext cx="3056739" cy="728419"/>
          </a:xfrm>
          <a:prstGeom prst="rect">
            <a:avLst/>
          </a:prstGeom>
          <a:ln w="12700">
            <a:miter lim="400000"/>
          </a:ln>
          <a:extLst>
            <a:ext uri="{C572A759-6A51-4108-AA02-DFA0A04FC94B}">
              <ma14:wrappingTextBoxFlag xmlns:ma14="http://schemas.microsoft.com/office/mac/drawingml/2011/main" val="1"/>
            </a:ext>
          </a:extLst>
        </p:spPr>
        <p:txBody>
          <a:bodyPr wrap="none" lIns="91439" tIns="91439" rIns="91439" bIns="91439">
            <a:spAutoFit/>
          </a:bodyPr>
          <a:lstStyle>
            <a:lvl1pPr algn="l" defTabSz="1219200">
              <a:defRPr sz="3600">
                <a:solidFill>
                  <a:srgbClr val="006FA1"/>
                </a:solidFill>
              </a:defRPr>
            </a:lvl1pPr>
          </a:lstStyle>
          <a:p>
            <a:pPr/>
            <a:r>
              <a:t>Transcription</a:t>
            </a:r>
          </a:p>
        </p:txBody>
      </p:sp>
      <p:sp>
        <p:nvSpPr>
          <p:cNvPr id="158" name="Rectangle 9"/>
          <p:cNvSpPr txBox="1"/>
          <p:nvPr/>
        </p:nvSpPr>
        <p:spPr>
          <a:xfrm>
            <a:off x="16377040" y="5189804"/>
            <a:ext cx="3978454" cy="728419"/>
          </a:xfrm>
          <a:prstGeom prst="rect">
            <a:avLst/>
          </a:prstGeom>
          <a:ln w="12700">
            <a:miter lim="400000"/>
          </a:ln>
          <a:extLst>
            <a:ext uri="{C572A759-6A51-4108-AA02-DFA0A04FC94B}">
              <ma14:wrappingTextBoxFlag xmlns:ma14="http://schemas.microsoft.com/office/mac/drawingml/2011/main" val="1"/>
            </a:ext>
          </a:extLst>
        </p:spPr>
        <p:txBody>
          <a:bodyPr wrap="none" lIns="91439" tIns="91439" rIns="91439" bIns="91439">
            <a:spAutoFit/>
          </a:bodyPr>
          <a:lstStyle>
            <a:lvl1pPr algn="l" defTabSz="1219200">
              <a:defRPr sz="3600">
                <a:solidFill>
                  <a:srgbClr val="006FA1"/>
                </a:solidFill>
              </a:defRPr>
            </a:lvl1pPr>
          </a:lstStyle>
          <a:p>
            <a:pPr/>
            <a:r>
              <a:t>Sequential model</a:t>
            </a:r>
          </a:p>
        </p:txBody>
      </p:sp>
      <p:sp>
        <p:nvSpPr>
          <p:cNvPr id="159" name="Rectangle 9"/>
          <p:cNvSpPr txBox="1"/>
          <p:nvPr/>
        </p:nvSpPr>
        <p:spPr>
          <a:xfrm>
            <a:off x="386210" y="5345468"/>
            <a:ext cx="5104538" cy="728419"/>
          </a:xfrm>
          <a:prstGeom prst="rect">
            <a:avLst/>
          </a:prstGeom>
          <a:ln w="12700">
            <a:miter lim="400000"/>
          </a:ln>
          <a:extLst>
            <a:ext uri="{C572A759-6A51-4108-AA02-DFA0A04FC94B}">
              <ma14:wrappingTextBoxFlag xmlns:ma14="http://schemas.microsoft.com/office/mac/drawingml/2011/main" val="1"/>
            </a:ext>
          </a:extLst>
        </p:spPr>
        <p:txBody>
          <a:bodyPr wrap="none" lIns="91439" tIns="91439" rIns="91439" bIns="91439">
            <a:spAutoFit/>
          </a:bodyPr>
          <a:lstStyle>
            <a:lvl1pPr algn="l" defTabSz="1219200">
              <a:defRPr sz="3600">
                <a:solidFill>
                  <a:srgbClr val="006FA1"/>
                </a:solidFill>
              </a:defRPr>
            </a:lvl1pPr>
          </a:lstStyle>
          <a:p>
            <a:pPr/>
            <a:r>
              <a:t>Text line segmentation</a:t>
            </a:r>
          </a:p>
        </p:txBody>
      </p:sp>
      <p:sp>
        <p:nvSpPr>
          <p:cNvPr id="160" name="Rectangle 9"/>
          <p:cNvSpPr txBox="1"/>
          <p:nvPr/>
        </p:nvSpPr>
        <p:spPr>
          <a:xfrm>
            <a:off x="13639151" y="11293197"/>
            <a:ext cx="1989634" cy="728419"/>
          </a:xfrm>
          <a:prstGeom prst="rect">
            <a:avLst/>
          </a:prstGeom>
          <a:ln w="12700">
            <a:miter lim="400000"/>
          </a:ln>
          <a:extLst>
            <a:ext uri="{C572A759-6A51-4108-AA02-DFA0A04FC94B}">
              <ma14:wrappingTextBoxFlag xmlns:ma14="http://schemas.microsoft.com/office/mac/drawingml/2011/main" val="1"/>
            </a:ext>
          </a:extLst>
        </p:spPr>
        <p:txBody>
          <a:bodyPr wrap="none" lIns="91439" tIns="91439" rIns="91439" bIns="91439">
            <a:spAutoFit/>
          </a:bodyPr>
          <a:lstStyle>
            <a:lvl1pPr algn="l" defTabSz="1219200">
              <a:defRPr sz="3600">
                <a:solidFill>
                  <a:srgbClr val="006FA1"/>
                </a:solidFill>
              </a:defRPr>
            </a:lvl1pPr>
          </a:lstStyle>
          <a:p>
            <a:pPr/>
            <a:r>
              <a:t>Text line</a:t>
            </a:r>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176" name="Group"/>
          <p:cNvGrpSpPr/>
          <p:nvPr/>
        </p:nvGrpSpPr>
        <p:grpSpPr>
          <a:xfrm>
            <a:off x="4380810" y="-138228"/>
            <a:ext cx="16673899" cy="9808021"/>
            <a:chOff x="0" y="0"/>
            <a:chExt cx="16673898" cy="9808019"/>
          </a:xfrm>
        </p:grpSpPr>
        <p:pic>
          <p:nvPicPr>
            <p:cNvPr id="164" name="Image" descr="Image"/>
            <p:cNvPicPr>
              <a:picLocks noChangeAspect="1"/>
            </p:cNvPicPr>
            <p:nvPr/>
          </p:nvPicPr>
          <p:blipFill>
            <a:blip r:embed="rId3">
              <a:extLst/>
            </a:blip>
            <a:srcRect l="0" t="1187" r="18" b="0"/>
            <a:stretch>
              <a:fillRect/>
            </a:stretch>
          </p:blipFill>
          <p:spPr>
            <a:xfrm>
              <a:off x="0" y="922914"/>
              <a:ext cx="3784997" cy="8534671"/>
            </a:xfrm>
            <a:custGeom>
              <a:avLst/>
              <a:gdLst/>
              <a:ahLst/>
              <a:cxnLst>
                <a:cxn ang="0">
                  <a:pos x="wd2" y="hd2"/>
                </a:cxn>
                <a:cxn ang="5400000">
                  <a:pos x="wd2" y="hd2"/>
                </a:cxn>
                <a:cxn ang="10800000">
                  <a:pos x="wd2" y="hd2"/>
                </a:cxn>
                <a:cxn ang="16200000">
                  <a:pos x="wd2" y="hd2"/>
                </a:cxn>
              </a:cxnLst>
              <a:rect l="0" t="0" r="r" b="b"/>
              <a:pathLst>
                <a:path w="21600" h="21560" fill="norm" stroke="1" extrusionOk="0">
                  <a:moveTo>
                    <a:pt x="21310" y="1"/>
                  </a:moveTo>
                  <a:cubicBezTo>
                    <a:pt x="21149" y="31"/>
                    <a:pt x="20339" y="163"/>
                    <a:pt x="19510" y="295"/>
                  </a:cubicBezTo>
                  <a:cubicBezTo>
                    <a:pt x="18681" y="428"/>
                    <a:pt x="16949" y="711"/>
                    <a:pt x="15659" y="924"/>
                  </a:cubicBezTo>
                  <a:cubicBezTo>
                    <a:pt x="12493" y="1447"/>
                    <a:pt x="10175" y="1827"/>
                    <a:pt x="7870" y="2201"/>
                  </a:cubicBezTo>
                  <a:cubicBezTo>
                    <a:pt x="6811" y="2373"/>
                    <a:pt x="5492" y="2590"/>
                    <a:pt x="4940" y="2683"/>
                  </a:cubicBezTo>
                  <a:cubicBezTo>
                    <a:pt x="4387" y="2777"/>
                    <a:pt x="3125" y="2983"/>
                    <a:pt x="2136" y="3141"/>
                  </a:cubicBezTo>
                  <a:lnTo>
                    <a:pt x="340" y="3427"/>
                  </a:lnTo>
                  <a:lnTo>
                    <a:pt x="337" y="3887"/>
                  </a:lnTo>
                  <a:cubicBezTo>
                    <a:pt x="336" y="4141"/>
                    <a:pt x="260" y="4369"/>
                    <a:pt x="168" y="4395"/>
                  </a:cubicBezTo>
                  <a:cubicBezTo>
                    <a:pt x="58" y="4425"/>
                    <a:pt x="0" y="7375"/>
                    <a:pt x="0" y="13001"/>
                  </a:cubicBezTo>
                  <a:lnTo>
                    <a:pt x="0" y="21560"/>
                  </a:lnTo>
                  <a:lnTo>
                    <a:pt x="387" y="21560"/>
                  </a:lnTo>
                  <a:cubicBezTo>
                    <a:pt x="600" y="21560"/>
                    <a:pt x="1071" y="21496"/>
                    <a:pt x="1434" y="21419"/>
                  </a:cubicBezTo>
                  <a:cubicBezTo>
                    <a:pt x="1796" y="21341"/>
                    <a:pt x="2583" y="21178"/>
                    <a:pt x="3182" y="21056"/>
                  </a:cubicBezTo>
                  <a:cubicBezTo>
                    <a:pt x="3781" y="20934"/>
                    <a:pt x="5100" y="20657"/>
                    <a:pt x="6113" y="20442"/>
                  </a:cubicBezTo>
                  <a:cubicBezTo>
                    <a:pt x="7126" y="20227"/>
                    <a:pt x="8822" y="19875"/>
                    <a:pt x="9882" y="19660"/>
                  </a:cubicBezTo>
                  <a:cubicBezTo>
                    <a:pt x="10941" y="19445"/>
                    <a:pt x="12486" y="19127"/>
                    <a:pt x="13315" y="18954"/>
                  </a:cubicBezTo>
                  <a:cubicBezTo>
                    <a:pt x="14977" y="18608"/>
                    <a:pt x="15926" y="18410"/>
                    <a:pt x="18672" y="17843"/>
                  </a:cubicBezTo>
                  <a:cubicBezTo>
                    <a:pt x="19685" y="17634"/>
                    <a:pt x="20628" y="17435"/>
                    <a:pt x="20767" y="17400"/>
                  </a:cubicBezTo>
                  <a:cubicBezTo>
                    <a:pt x="21088" y="17320"/>
                    <a:pt x="21225" y="16186"/>
                    <a:pt x="21251" y="13355"/>
                  </a:cubicBezTo>
                  <a:cubicBezTo>
                    <a:pt x="21263" y="12070"/>
                    <a:pt x="21333" y="11275"/>
                    <a:pt x="21437" y="11246"/>
                  </a:cubicBezTo>
                  <a:cubicBezTo>
                    <a:pt x="21535" y="11219"/>
                    <a:pt x="21589" y="9517"/>
                    <a:pt x="21600" y="6476"/>
                  </a:cubicBezTo>
                  <a:cubicBezTo>
                    <a:pt x="21589" y="642"/>
                    <a:pt x="21539" y="-40"/>
                    <a:pt x="21310" y="1"/>
                  </a:cubicBezTo>
                  <a:close/>
                </a:path>
              </a:pathLst>
            </a:custGeom>
            <a:ln w="12700" cap="flat">
              <a:noFill/>
              <a:miter lim="400000"/>
            </a:ln>
            <a:effectLst/>
          </p:spPr>
        </p:pic>
        <p:grpSp>
          <p:nvGrpSpPr>
            <p:cNvPr id="167" name="Group"/>
            <p:cNvGrpSpPr/>
            <p:nvPr/>
          </p:nvGrpSpPr>
          <p:grpSpPr>
            <a:xfrm>
              <a:off x="3130909" y="3419869"/>
              <a:ext cx="8977711" cy="4573121"/>
              <a:chOff x="0" y="864"/>
              <a:chExt cx="8977709" cy="4573120"/>
            </a:xfrm>
          </p:grpSpPr>
          <p:pic>
            <p:nvPicPr>
              <p:cNvPr id="165" name="fcn.png" descr="fcn.png"/>
              <p:cNvPicPr>
                <a:picLocks noChangeAspect="1"/>
              </p:cNvPicPr>
              <p:nvPr/>
            </p:nvPicPr>
            <p:blipFill>
              <a:blip r:embed="rId4">
                <a:extLst/>
              </a:blip>
              <a:srcRect l="15875" t="13807" r="11616" b="12120"/>
              <a:stretch>
                <a:fillRect/>
              </a:stretch>
            </p:blipFill>
            <p:spPr>
              <a:xfrm>
                <a:off x="0" y="101992"/>
                <a:ext cx="8977710" cy="4471993"/>
              </a:xfrm>
              <a:custGeom>
                <a:avLst/>
                <a:gdLst/>
                <a:ahLst/>
                <a:cxnLst>
                  <a:cxn ang="0">
                    <a:pos x="wd2" y="hd2"/>
                  </a:cxn>
                  <a:cxn ang="5400000">
                    <a:pos x="wd2" y="hd2"/>
                  </a:cxn>
                  <a:cxn ang="10800000">
                    <a:pos x="wd2" y="hd2"/>
                  </a:cxn>
                  <a:cxn ang="16200000">
                    <a:pos x="wd2" y="hd2"/>
                  </a:cxn>
                </a:cxnLst>
                <a:rect l="0" t="0" r="r" b="b"/>
                <a:pathLst>
                  <a:path w="21600" h="21527" fill="norm" stroke="1" extrusionOk="0">
                    <a:moveTo>
                      <a:pt x="12337" y="0"/>
                    </a:moveTo>
                    <a:cubicBezTo>
                      <a:pt x="12304" y="-1"/>
                      <a:pt x="12281" y="38"/>
                      <a:pt x="12257" y="118"/>
                    </a:cubicBezTo>
                    <a:cubicBezTo>
                      <a:pt x="12179" y="369"/>
                      <a:pt x="11974" y="367"/>
                      <a:pt x="11818" y="114"/>
                    </a:cubicBezTo>
                    <a:cubicBezTo>
                      <a:pt x="11704" y="-71"/>
                      <a:pt x="11694" y="-46"/>
                      <a:pt x="11694" y="428"/>
                    </a:cubicBezTo>
                    <a:lnTo>
                      <a:pt x="11694" y="943"/>
                    </a:lnTo>
                    <a:lnTo>
                      <a:pt x="12245" y="934"/>
                    </a:lnTo>
                    <a:cubicBezTo>
                      <a:pt x="12548" y="928"/>
                      <a:pt x="12833" y="861"/>
                      <a:pt x="12878" y="787"/>
                    </a:cubicBezTo>
                    <a:cubicBezTo>
                      <a:pt x="12931" y="699"/>
                      <a:pt x="12978" y="704"/>
                      <a:pt x="13007" y="800"/>
                    </a:cubicBezTo>
                    <a:cubicBezTo>
                      <a:pt x="13078" y="1028"/>
                      <a:pt x="13401" y="982"/>
                      <a:pt x="13401" y="745"/>
                    </a:cubicBezTo>
                    <a:cubicBezTo>
                      <a:pt x="13401" y="408"/>
                      <a:pt x="13549" y="330"/>
                      <a:pt x="13591" y="645"/>
                    </a:cubicBezTo>
                    <a:cubicBezTo>
                      <a:pt x="13622" y="887"/>
                      <a:pt x="13682" y="935"/>
                      <a:pt x="13941" y="924"/>
                    </a:cubicBezTo>
                    <a:cubicBezTo>
                      <a:pt x="14213" y="913"/>
                      <a:pt x="14253" y="873"/>
                      <a:pt x="14253" y="603"/>
                    </a:cubicBezTo>
                    <a:cubicBezTo>
                      <a:pt x="14253" y="303"/>
                      <a:pt x="14231" y="295"/>
                      <a:pt x="13454" y="309"/>
                    </a:cubicBezTo>
                    <a:cubicBezTo>
                      <a:pt x="12885" y="320"/>
                      <a:pt x="12605" y="267"/>
                      <a:pt x="12485" y="126"/>
                    </a:cubicBezTo>
                    <a:cubicBezTo>
                      <a:pt x="12414" y="43"/>
                      <a:pt x="12370" y="1"/>
                      <a:pt x="12337" y="0"/>
                    </a:cubicBezTo>
                    <a:close/>
                    <a:moveTo>
                      <a:pt x="11357" y="26"/>
                    </a:moveTo>
                    <a:cubicBezTo>
                      <a:pt x="11342" y="38"/>
                      <a:pt x="11324" y="63"/>
                      <a:pt x="11300" y="103"/>
                    </a:cubicBezTo>
                    <a:cubicBezTo>
                      <a:pt x="11179" y="303"/>
                      <a:pt x="9148" y="396"/>
                      <a:pt x="9088" y="204"/>
                    </a:cubicBezTo>
                    <a:cubicBezTo>
                      <a:pt x="9003" y="-73"/>
                      <a:pt x="8851" y="125"/>
                      <a:pt x="8851" y="514"/>
                    </a:cubicBezTo>
                    <a:lnTo>
                      <a:pt x="8851" y="930"/>
                    </a:lnTo>
                    <a:lnTo>
                      <a:pt x="9896" y="932"/>
                    </a:lnTo>
                    <a:cubicBezTo>
                      <a:pt x="10491" y="934"/>
                      <a:pt x="10978" y="873"/>
                      <a:pt x="11027" y="793"/>
                    </a:cubicBezTo>
                    <a:cubicBezTo>
                      <a:pt x="11084" y="698"/>
                      <a:pt x="11128" y="701"/>
                      <a:pt x="11159" y="800"/>
                    </a:cubicBezTo>
                    <a:cubicBezTo>
                      <a:pt x="11267" y="1149"/>
                      <a:pt x="11410" y="942"/>
                      <a:pt x="11410" y="435"/>
                    </a:cubicBezTo>
                    <a:cubicBezTo>
                      <a:pt x="11410" y="101"/>
                      <a:pt x="11401" y="-7"/>
                      <a:pt x="11357" y="26"/>
                    </a:cubicBezTo>
                    <a:close/>
                    <a:moveTo>
                      <a:pt x="21293" y="365"/>
                    </a:moveTo>
                    <a:lnTo>
                      <a:pt x="21090" y="409"/>
                    </a:lnTo>
                    <a:cubicBezTo>
                      <a:pt x="20932" y="443"/>
                      <a:pt x="20596" y="1070"/>
                      <a:pt x="19544" y="3288"/>
                    </a:cubicBezTo>
                    <a:cubicBezTo>
                      <a:pt x="18805" y="4847"/>
                      <a:pt x="18184" y="6113"/>
                      <a:pt x="18164" y="6100"/>
                    </a:cubicBezTo>
                    <a:cubicBezTo>
                      <a:pt x="18145" y="6087"/>
                      <a:pt x="18128" y="9482"/>
                      <a:pt x="18128" y="13646"/>
                    </a:cubicBezTo>
                    <a:cubicBezTo>
                      <a:pt x="18128" y="21148"/>
                      <a:pt x="18129" y="21219"/>
                      <a:pt x="18270" y="21143"/>
                    </a:cubicBezTo>
                    <a:cubicBezTo>
                      <a:pt x="18349" y="21101"/>
                      <a:pt x="18784" y="20305"/>
                      <a:pt x="19238" y="19374"/>
                    </a:cubicBezTo>
                    <a:cubicBezTo>
                      <a:pt x="19691" y="18443"/>
                      <a:pt x="20083" y="17724"/>
                      <a:pt x="20109" y="17775"/>
                    </a:cubicBezTo>
                    <a:cubicBezTo>
                      <a:pt x="20134" y="17826"/>
                      <a:pt x="20156" y="19115"/>
                      <a:pt x="20158" y="20642"/>
                    </a:cubicBezTo>
                    <a:lnTo>
                      <a:pt x="20159" y="21527"/>
                    </a:lnTo>
                    <a:lnTo>
                      <a:pt x="21071" y="21527"/>
                    </a:lnTo>
                    <a:cubicBezTo>
                      <a:pt x="21187" y="21313"/>
                      <a:pt x="21272" y="21177"/>
                      <a:pt x="21293" y="21187"/>
                    </a:cubicBezTo>
                    <a:cubicBezTo>
                      <a:pt x="21331" y="21206"/>
                      <a:pt x="21363" y="21134"/>
                      <a:pt x="21363" y="21026"/>
                    </a:cubicBezTo>
                    <a:cubicBezTo>
                      <a:pt x="21363" y="20987"/>
                      <a:pt x="21463" y="20738"/>
                      <a:pt x="21600" y="20413"/>
                    </a:cubicBezTo>
                    <a:lnTo>
                      <a:pt x="21600" y="1962"/>
                    </a:lnTo>
                    <a:cubicBezTo>
                      <a:pt x="21461" y="2235"/>
                      <a:pt x="21357" y="2428"/>
                      <a:pt x="21346" y="2415"/>
                    </a:cubicBezTo>
                    <a:cubicBezTo>
                      <a:pt x="21317" y="2379"/>
                      <a:pt x="21293" y="1902"/>
                      <a:pt x="21293" y="1356"/>
                    </a:cubicBezTo>
                    <a:lnTo>
                      <a:pt x="21293" y="365"/>
                    </a:lnTo>
                    <a:close/>
                    <a:moveTo>
                      <a:pt x="3206" y="382"/>
                    </a:moveTo>
                    <a:cubicBezTo>
                      <a:pt x="3080" y="382"/>
                      <a:pt x="2758" y="967"/>
                      <a:pt x="1938" y="2686"/>
                    </a:cubicBezTo>
                    <a:cubicBezTo>
                      <a:pt x="1334" y="3953"/>
                      <a:pt x="706" y="5284"/>
                      <a:pt x="543" y="5643"/>
                    </a:cubicBezTo>
                    <a:lnTo>
                      <a:pt x="247" y="6297"/>
                    </a:lnTo>
                    <a:lnTo>
                      <a:pt x="247" y="13606"/>
                    </a:lnTo>
                    <a:cubicBezTo>
                      <a:pt x="247" y="19326"/>
                      <a:pt x="267" y="20928"/>
                      <a:pt x="336" y="20977"/>
                    </a:cubicBezTo>
                    <a:cubicBezTo>
                      <a:pt x="434" y="21045"/>
                      <a:pt x="596" y="20959"/>
                      <a:pt x="716" y="20776"/>
                    </a:cubicBezTo>
                    <a:cubicBezTo>
                      <a:pt x="759" y="20711"/>
                      <a:pt x="820" y="20705"/>
                      <a:pt x="852" y="20763"/>
                    </a:cubicBezTo>
                    <a:cubicBezTo>
                      <a:pt x="884" y="20821"/>
                      <a:pt x="887" y="20787"/>
                      <a:pt x="859" y="20690"/>
                    </a:cubicBezTo>
                    <a:cubicBezTo>
                      <a:pt x="827" y="20578"/>
                      <a:pt x="1217" y="19652"/>
                      <a:pt x="1933" y="18140"/>
                    </a:cubicBezTo>
                    <a:cubicBezTo>
                      <a:pt x="2551" y="16833"/>
                      <a:pt x="3128" y="15607"/>
                      <a:pt x="3216" y="15417"/>
                    </a:cubicBezTo>
                    <a:lnTo>
                      <a:pt x="3375" y="15071"/>
                    </a:lnTo>
                    <a:lnTo>
                      <a:pt x="3375" y="7728"/>
                    </a:lnTo>
                    <a:lnTo>
                      <a:pt x="3375" y="382"/>
                    </a:lnTo>
                    <a:lnTo>
                      <a:pt x="3206" y="382"/>
                    </a:lnTo>
                    <a:close/>
                    <a:moveTo>
                      <a:pt x="0" y="1272"/>
                    </a:moveTo>
                    <a:lnTo>
                      <a:pt x="0" y="14961"/>
                    </a:lnTo>
                    <a:lnTo>
                      <a:pt x="16" y="14926"/>
                    </a:lnTo>
                    <a:lnTo>
                      <a:pt x="12" y="5878"/>
                    </a:lnTo>
                    <a:cubicBezTo>
                      <a:pt x="12" y="4081"/>
                      <a:pt x="6" y="2680"/>
                      <a:pt x="0" y="1272"/>
                    </a:cubicBezTo>
                    <a:close/>
                    <a:moveTo>
                      <a:pt x="5269" y="1721"/>
                    </a:moveTo>
                    <a:cubicBezTo>
                      <a:pt x="5245" y="1724"/>
                      <a:pt x="5217" y="1754"/>
                      <a:pt x="5182" y="1811"/>
                    </a:cubicBezTo>
                    <a:cubicBezTo>
                      <a:pt x="5105" y="1939"/>
                      <a:pt x="5100" y="2025"/>
                      <a:pt x="5162" y="2174"/>
                    </a:cubicBezTo>
                    <a:cubicBezTo>
                      <a:pt x="5218" y="2309"/>
                      <a:pt x="5270" y="2326"/>
                      <a:pt x="5329" y="2227"/>
                    </a:cubicBezTo>
                    <a:cubicBezTo>
                      <a:pt x="5385" y="2135"/>
                      <a:pt x="7614" y="2072"/>
                      <a:pt x="11701" y="2048"/>
                    </a:cubicBezTo>
                    <a:lnTo>
                      <a:pt x="17986" y="2011"/>
                    </a:lnTo>
                    <a:lnTo>
                      <a:pt x="11681" y="1975"/>
                    </a:lnTo>
                    <a:cubicBezTo>
                      <a:pt x="7377" y="1951"/>
                      <a:pt x="5361" y="1893"/>
                      <a:pt x="5329" y="1792"/>
                    </a:cubicBezTo>
                    <a:cubicBezTo>
                      <a:pt x="5313" y="1741"/>
                      <a:pt x="5293" y="1718"/>
                      <a:pt x="5269" y="1721"/>
                    </a:cubicBezTo>
                    <a:close/>
                    <a:moveTo>
                      <a:pt x="5930" y="5296"/>
                    </a:moveTo>
                    <a:cubicBezTo>
                      <a:pt x="5786" y="5236"/>
                      <a:pt x="5405" y="5901"/>
                      <a:pt x="4568" y="7640"/>
                    </a:cubicBezTo>
                    <a:lnTo>
                      <a:pt x="3592" y="9667"/>
                    </a:lnTo>
                    <a:lnTo>
                      <a:pt x="3591" y="14735"/>
                    </a:lnTo>
                    <a:lnTo>
                      <a:pt x="3589" y="19804"/>
                    </a:lnTo>
                    <a:lnTo>
                      <a:pt x="3965" y="19804"/>
                    </a:lnTo>
                    <a:cubicBezTo>
                      <a:pt x="4329" y="19804"/>
                      <a:pt x="4352" y="19780"/>
                      <a:pt x="4762" y="18954"/>
                    </a:cubicBezTo>
                    <a:cubicBezTo>
                      <a:pt x="5160" y="18151"/>
                      <a:pt x="5204" y="18103"/>
                      <a:pt x="5522" y="18103"/>
                    </a:cubicBezTo>
                    <a:cubicBezTo>
                      <a:pt x="5849" y="18103"/>
                      <a:pt x="5876" y="18069"/>
                      <a:pt x="6376" y="17039"/>
                    </a:cubicBezTo>
                    <a:cubicBezTo>
                      <a:pt x="6883" y="15994"/>
                      <a:pt x="6898" y="15976"/>
                      <a:pt x="7249" y="15975"/>
                    </a:cubicBezTo>
                    <a:cubicBezTo>
                      <a:pt x="7593" y="15974"/>
                      <a:pt x="7622" y="15942"/>
                      <a:pt x="8016" y="15125"/>
                    </a:cubicBezTo>
                    <a:lnTo>
                      <a:pt x="8427" y="14275"/>
                    </a:lnTo>
                    <a:lnTo>
                      <a:pt x="9113" y="14275"/>
                    </a:lnTo>
                    <a:cubicBezTo>
                      <a:pt x="9724" y="14275"/>
                      <a:pt x="9819" y="14240"/>
                      <a:pt x="9968" y="13961"/>
                    </a:cubicBezTo>
                    <a:lnTo>
                      <a:pt x="10136" y="13648"/>
                    </a:lnTo>
                    <a:lnTo>
                      <a:pt x="10177" y="13961"/>
                    </a:lnTo>
                    <a:cubicBezTo>
                      <a:pt x="10216" y="14258"/>
                      <a:pt x="10256" y="14275"/>
                      <a:pt x="10909" y="14275"/>
                    </a:cubicBezTo>
                    <a:cubicBezTo>
                      <a:pt x="11508" y="14275"/>
                      <a:pt x="11619" y="14236"/>
                      <a:pt x="11729" y="13994"/>
                    </a:cubicBezTo>
                    <a:cubicBezTo>
                      <a:pt x="11799" y="13840"/>
                      <a:pt x="11883" y="13750"/>
                      <a:pt x="11917" y="13791"/>
                    </a:cubicBezTo>
                    <a:cubicBezTo>
                      <a:pt x="11951" y="13833"/>
                      <a:pt x="11979" y="14346"/>
                      <a:pt x="11979" y="14930"/>
                    </a:cubicBezTo>
                    <a:lnTo>
                      <a:pt x="11979" y="15992"/>
                    </a:lnTo>
                    <a:lnTo>
                      <a:pt x="12743" y="15966"/>
                    </a:lnTo>
                    <a:lnTo>
                      <a:pt x="13508" y="15941"/>
                    </a:lnTo>
                    <a:lnTo>
                      <a:pt x="13520" y="16703"/>
                    </a:lnTo>
                    <a:cubicBezTo>
                      <a:pt x="13527" y="17122"/>
                      <a:pt x="13535" y="17609"/>
                      <a:pt x="13538" y="17784"/>
                    </a:cubicBezTo>
                    <a:cubicBezTo>
                      <a:pt x="13543" y="18088"/>
                      <a:pt x="13571" y="18103"/>
                      <a:pt x="14106" y="18103"/>
                    </a:cubicBezTo>
                    <a:cubicBezTo>
                      <a:pt x="14669" y="18103"/>
                      <a:pt x="14670" y="18101"/>
                      <a:pt x="14885" y="17580"/>
                    </a:cubicBezTo>
                    <a:cubicBezTo>
                      <a:pt x="15159" y="16917"/>
                      <a:pt x="15209" y="17110"/>
                      <a:pt x="15163" y="18671"/>
                    </a:cubicBezTo>
                    <a:lnTo>
                      <a:pt x="15131" y="19790"/>
                    </a:lnTo>
                    <a:lnTo>
                      <a:pt x="15456" y="19842"/>
                    </a:lnTo>
                    <a:cubicBezTo>
                      <a:pt x="15636" y="19871"/>
                      <a:pt x="15798" y="19906"/>
                      <a:pt x="15816" y="19920"/>
                    </a:cubicBezTo>
                    <a:cubicBezTo>
                      <a:pt x="15852" y="19947"/>
                      <a:pt x="17326" y="16950"/>
                      <a:pt x="17338" y="16823"/>
                    </a:cubicBezTo>
                    <a:cubicBezTo>
                      <a:pt x="17343" y="16783"/>
                      <a:pt x="17474" y="16475"/>
                      <a:pt x="17631" y="16138"/>
                    </a:cubicBezTo>
                    <a:lnTo>
                      <a:pt x="17915" y="15524"/>
                    </a:lnTo>
                    <a:lnTo>
                      <a:pt x="17951" y="10752"/>
                    </a:lnTo>
                    <a:cubicBezTo>
                      <a:pt x="17970" y="8128"/>
                      <a:pt x="17967" y="5855"/>
                      <a:pt x="17942" y="5699"/>
                    </a:cubicBezTo>
                    <a:cubicBezTo>
                      <a:pt x="17904" y="5457"/>
                      <a:pt x="17839" y="5416"/>
                      <a:pt x="17506" y="5431"/>
                    </a:cubicBezTo>
                    <a:cubicBezTo>
                      <a:pt x="17087" y="5450"/>
                      <a:pt x="17065" y="5481"/>
                      <a:pt x="16425" y="7009"/>
                    </a:cubicBezTo>
                    <a:cubicBezTo>
                      <a:pt x="16242" y="7446"/>
                      <a:pt x="16207" y="7470"/>
                      <a:pt x="15750" y="7470"/>
                    </a:cubicBezTo>
                    <a:lnTo>
                      <a:pt x="15267" y="7470"/>
                    </a:lnTo>
                    <a:lnTo>
                      <a:pt x="14760" y="8534"/>
                    </a:lnTo>
                    <a:lnTo>
                      <a:pt x="14254" y="9596"/>
                    </a:lnTo>
                    <a:lnTo>
                      <a:pt x="13700" y="9596"/>
                    </a:lnTo>
                    <a:lnTo>
                      <a:pt x="13148" y="9596"/>
                    </a:lnTo>
                    <a:lnTo>
                      <a:pt x="12737" y="10423"/>
                    </a:lnTo>
                    <a:lnTo>
                      <a:pt x="12326" y="11251"/>
                    </a:lnTo>
                    <a:lnTo>
                      <a:pt x="11531" y="11283"/>
                    </a:lnTo>
                    <a:cubicBezTo>
                      <a:pt x="10828" y="11313"/>
                      <a:pt x="10715" y="11353"/>
                      <a:pt x="10571" y="11621"/>
                    </a:cubicBezTo>
                    <a:lnTo>
                      <a:pt x="10409" y="11925"/>
                    </a:lnTo>
                    <a:lnTo>
                      <a:pt x="10369" y="11615"/>
                    </a:lnTo>
                    <a:cubicBezTo>
                      <a:pt x="10331" y="11326"/>
                      <a:pt x="10281" y="11305"/>
                      <a:pt x="9572" y="11268"/>
                    </a:cubicBezTo>
                    <a:lnTo>
                      <a:pt x="8814" y="11228"/>
                    </a:lnTo>
                    <a:lnTo>
                      <a:pt x="8793" y="10418"/>
                    </a:lnTo>
                    <a:lnTo>
                      <a:pt x="8772" y="9608"/>
                    </a:lnTo>
                    <a:lnTo>
                      <a:pt x="8189" y="9567"/>
                    </a:lnTo>
                    <a:lnTo>
                      <a:pt x="7606" y="9525"/>
                    </a:lnTo>
                    <a:lnTo>
                      <a:pt x="7594" y="9029"/>
                    </a:lnTo>
                    <a:cubicBezTo>
                      <a:pt x="7588" y="8756"/>
                      <a:pt x="7580" y="8291"/>
                      <a:pt x="7577" y="7993"/>
                    </a:cubicBezTo>
                    <a:lnTo>
                      <a:pt x="7570" y="7452"/>
                    </a:lnTo>
                    <a:lnTo>
                      <a:pt x="6984" y="7483"/>
                    </a:lnTo>
                    <a:lnTo>
                      <a:pt x="6398" y="7516"/>
                    </a:lnTo>
                    <a:lnTo>
                      <a:pt x="6377" y="6428"/>
                    </a:lnTo>
                    <a:cubicBezTo>
                      <a:pt x="6356" y="5367"/>
                      <a:pt x="6352" y="5344"/>
                      <a:pt x="6188" y="5425"/>
                    </a:cubicBezTo>
                    <a:cubicBezTo>
                      <a:pt x="6097" y="5471"/>
                      <a:pt x="6002" y="5443"/>
                      <a:pt x="5977" y="5364"/>
                    </a:cubicBezTo>
                    <a:cubicBezTo>
                      <a:pt x="5966" y="5327"/>
                      <a:pt x="5950" y="5304"/>
                      <a:pt x="5930" y="5296"/>
                    </a:cubicBezTo>
                    <a:close/>
                  </a:path>
                </a:pathLst>
              </a:custGeom>
              <a:ln w="12700" cap="flat">
                <a:noFill/>
                <a:miter lim="400000"/>
              </a:ln>
              <a:effectLst/>
            </p:spPr>
          </p:pic>
          <p:sp>
            <p:nvSpPr>
              <p:cNvPr id="166" name="Rectangle"/>
              <p:cNvSpPr/>
              <p:nvPr/>
            </p:nvSpPr>
            <p:spPr>
              <a:xfrm>
                <a:off x="1889189" y="864"/>
                <a:ext cx="5708649" cy="775001"/>
              </a:xfrm>
              <a:prstGeom prst="rect">
                <a:avLst/>
              </a:prstGeom>
              <a:solidFill>
                <a:srgbClr val="FFFFFF"/>
              </a:solidFill>
              <a:ln w="12700" cap="flat">
                <a:noFill/>
                <a:miter lim="400000"/>
              </a:ln>
              <a:effectLst/>
            </p:spPr>
            <p:txBody>
              <a:bodyPr wrap="square" lIns="121919" tIns="121919" rIns="121919" bIns="121919" numCol="1" anchor="ctr">
                <a:noAutofit/>
              </a:bodyPr>
              <a:lstStyle/>
              <a:p>
                <a:pPr defTabSz="1219200">
                  <a:defRPr b="0" sz="4800">
                    <a:solidFill>
                      <a:srgbClr val="FFFFFF"/>
                    </a:solidFill>
                  </a:defRPr>
                </a:pPr>
              </a:p>
            </p:txBody>
          </p:sp>
        </p:grpSp>
        <p:sp>
          <p:nvSpPr>
            <p:cNvPr id="168" name="Rectangle 8"/>
            <p:cNvSpPr txBox="1"/>
            <p:nvPr/>
          </p:nvSpPr>
          <p:spPr>
            <a:xfrm>
              <a:off x="6909718" y="4133575"/>
              <a:ext cx="1899391" cy="95775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39" tIns="91439" rIns="91439" bIns="91439" numCol="1" anchor="t">
              <a:noAutofit/>
            </a:bodyPr>
            <a:lstStyle>
              <a:lvl1pPr algn="l" defTabSz="1828800">
                <a:defRPr sz="7600">
                  <a:solidFill>
                    <a:srgbClr val="006FA1"/>
                  </a:solidFill>
                  <a:latin typeface="Calibri"/>
                  <a:ea typeface="Calibri"/>
                  <a:cs typeface="Calibri"/>
                  <a:sym typeface="Calibri"/>
                </a:defRPr>
              </a:lvl1pPr>
            </a:lstStyle>
            <a:p>
              <a:pPr/>
              <a:r>
                <a:t>FCN</a:t>
              </a:r>
            </a:p>
          </p:txBody>
        </p:sp>
        <p:sp>
          <p:nvSpPr>
            <p:cNvPr id="169" name="TextBox 6"/>
            <p:cNvSpPr txBox="1"/>
            <p:nvPr/>
          </p:nvSpPr>
          <p:spPr>
            <a:xfrm rot="20392906">
              <a:off x="921686" y="937269"/>
              <a:ext cx="1723040" cy="7004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39" tIns="91439" rIns="91439" bIns="91439" numCol="1" anchor="t">
              <a:noAutofit/>
            </a:bodyPr>
            <a:lstStyle>
              <a:lvl1pPr algn="l" defTabSz="1828800">
                <a:defRPr sz="4000">
                  <a:solidFill>
                    <a:srgbClr val="006FA1"/>
                  </a:solidFill>
                  <a:latin typeface="Calibri"/>
                  <a:ea typeface="Calibri"/>
                  <a:cs typeface="Calibri"/>
                  <a:sym typeface="Calibri"/>
                </a:defRPr>
              </a:lvl1pPr>
            </a:lstStyle>
            <a:p>
              <a:pPr/>
              <a:r>
                <a:t>Input</a:t>
              </a:r>
            </a:p>
          </p:txBody>
        </p:sp>
        <p:sp>
          <p:nvSpPr>
            <p:cNvPr id="170" name="TextBox 22"/>
            <p:cNvSpPr txBox="1"/>
            <p:nvPr/>
          </p:nvSpPr>
          <p:spPr>
            <a:xfrm>
              <a:off x="11148124" y="736012"/>
              <a:ext cx="2097983" cy="49804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39" tIns="91439" rIns="91439" bIns="91439" numCol="1" anchor="t">
              <a:noAutofit/>
            </a:bodyPr>
            <a:lstStyle>
              <a:lvl1pPr algn="l" defTabSz="1828800">
                <a:defRPr sz="3600">
                  <a:solidFill>
                    <a:srgbClr val="006FA1"/>
                  </a:solidFill>
                  <a:latin typeface="Calibri"/>
                  <a:ea typeface="Calibri"/>
                  <a:cs typeface="Calibri"/>
                  <a:sym typeface="Calibri"/>
                </a:defRPr>
              </a:lvl1pPr>
            </a:lstStyle>
            <a:p>
              <a:pPr/>
              <a:r>
                <a:t>Ground truth</a:t>
              </a:r>
            </a:p>
          </p:txBody>
        </p:sp>
        <p:grpSp>
          <p:nvGrpSpPr>
            <p:cNvPr id="174" name="Group"/>
            <p:cNvGrpSpPr/>
            <p:nvPr/>
          </p:nvGrpSpPr>
          <p:grpSpPr>
            <a:xfrm>
              <a:off x="11093509" y="0"/>
              <a:ext cx="5580390" cy="9808020"/>
              <a:chOff x="0" y="0"/>
              <a:chExt cx="5580389" cy="9808019"/>
            </a:xfrm>
          </p:grpSpPr>
          <p:pic>
            <p:nvPicPr>
              <p:cNvPr id="171" name="Image" descr="Image"/>
              <p:cNvPicPr>
                <a:picLocks noChangeAspect="1"/>
              </p:cNvPicPr>
              <p:nvPr/>
            </p:nvPicPr>
            <p:blipFill>
              <a:blip r:embed="rId5">
                <a:extLst/>
              </a:blip>
              <a:srcRect l="0" t="0" r="0" b="0"/>
              <a:stretch>
                <a:fillRect/>
              </a:stretch>
            </p:blipFill>
            <p:spPr>
              <a:xfrm>
                <a:off x="365938" y="863724"/>
                <a:ext cx="4373588" cy="8535022"/>
              </a:xfrm>
              <a:prstGeom prst="rect">
                <a:avLst/>
              </a:prstGeom>
              <a:ln w="12700" cap="flat">
                <a:noFill/>
                <a:miter lim="400000"/>
              </a:ln>
              <a:effectLst/>
            </p:spPr>
          </p:pic>
          <p:sp>
            <p:nvSpPr>
              <p:cNvPr id="172" name="Triangle"/>
              <p:cNvSpPr/>
              <p:nvPr/>
            </p:nvSpPr>
            <p:spPr>
              <a:xfrm rot="5780528">
                <a:off x="1433392" y="-1014616"/>
                <a:ext cx="2713606" cy="531314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close/>
                  </a:path>
                </a:pathLst>
              </a:custGeom>
              <a:solidFill>
                <a:srgbClr val="FFFFFF"/>
              </a:solidFill>
              <a:ln w="25400" cap="flat">
                <a:solidFill>
                  <a:srgbClr val="FFFFFF"/>
                </a:solidFill>
                <a:prstDash val="solid"/>
                <a:round/>
              </a:ln>
              <a:effectLst/>
            </p:spPr>
            <p:txBody>
              <a:bodyPr wrap="square" lIns="121919" tIns="121919" rIns="121919" bIns="121919" numCol="1" anchor="ctr">
                <a:noAutofit/>
              </a:bodyPr>
              <a:lstStyle/>
              <a:p>
                <a:pPr defTabSz="1219200">
                  <a:defRPr b="0" sz="4800">
                    <a:solidFill>
                      <a:srgbClr val="FFFFFF"/>
                    </a:solidFill>
                  </a:defRPr>
                </a:pPr>
              </a:p>
            </p:txBody>
          </p:sp>
          <p:sp>
            <p:nvSpPr>
              <p:cNvPr id="173" name="Triangle"/>
              <p:cNvSpPr/>
              <p:nvPr/>
            </p:nvSpPr>
            <p:spPr>
              <a:xfrm rot="16407235">
                <a:off x="1988128" y="6350818"/>
                <a:ext cx="1877391" cy="47540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close/>
                  </a:path>
                </a:pathLst>
              </a:custGeom>
              <a:solidFill>
                <a:srgbClr val="FFFFFF"/>
              </a:solidFill>
              <a:ln w="25400" cap="flat">
                <a:solidFill>
                  <a:srgbClr val="FFFFFF"/>
                </a:solidFill>
                <a:prstDash val="solid"/>
                <a:round/>
              </a:ln>
              <a:effectLst/>
            </p:spPr>
            <p:txBody>
              <a:bodyPr wrap="square" lIns="121919" tIns="121919" rIns="121919" bIns="121919" numCol="1" anchor="ctr">
                <a:noAutofit/>
              </a:bodyPr>
              <a:lstStyle/>
              <a:p>
                <a:pPr defTabSz="1219200">
                  <a:defRPr b="0" sz="4800">
                    <a:solidFill>
                      <a:srgbClr val="FFFFFF"/>
                    </a:solidFill>
                  </a:defRPr>
                </a:pPr>
              </a:p>
            </p:txBody>
          </p:sp>
        </p:grpSp>
        <p:sp>
          <p:nvSpPr>
            <p:cNvPr id="175" name="TextBox 6"/>
            <p:cNvSpPr txBox="1"/>
            <p:nvPr/>
          </p:nvSpPr>
          <p:spPr>
            <a:xfrm rot="20280736">
              <a:off x="11851275" y="968949"/>
              <a:ext cx="3465780" cy="74457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39" tIns="91439" rIns="91439" bIns="91439" numCol="1" anchor="t">
              <a:noAutofit/>
            </a:bodyPr>
            <a:lstStyle>
              <a:lvl1pPr algn="l" defTabSz="1828800">
                <a:defRPr sz="4000">
                  <a:solidFill>
                    <a:srgbClr val="006FA1"/>
                  </a:solidFill>
                  <a:latin typeface="Calibri"/>
                  <a:ea typeface="Calibri"/>
                  <a:cs typeface="Calibri"/>
                  <a:sym typeface="Calibri"/>
                </a:defRPr>
              </a:lvl1pPr>
            </a:lstStyle>
            <a:p>
              <a:pPr/>
              <a:r>
                <a:t>Ground truth</a:t>
              </a:r>
            </a:p>
          </p:txBody>
        </p:sp>
      </p:grpSp>
      <p:sp>
        <p:nvSpPr>
          <p:cNvPr id="177" name="Renton et al. 2017…"/>
          <p:cNvSpPr txBox="1"/>
          <p:nvPr/>
        </p:nvSpPr>
        <p:spPr>
          <a:xfrm>
            <a:off x="948437" y="10209174"/>
            <a:ext cx="4973765" cy="322023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lnSpc>
                <a:spcPct val="110000"/>
              </a:lnSpc>
              <a:spcBef>
                <a:spcPts val="500"/>
              </a:spcBef>
              <a:defRPr b="0" sz="4500"/>
            </a:pPr>
            <a:r>
              <a:t>Renton et al. 2017</a:t>
            </a:r>
          </a:p>
          <a:p>
            <a:pPr algn="l">
              <a:lnSpc>
                <a:spcPct val="110000"/>
              </a:lnSpc>
              <a:spcBef>
                <a:spcPts val="500"/>
              </a:spcBef>
              <a:defRPr b="0" sz="4500"/>
            </a:pPr>
            <a:r>
              <a:t>Kurar et al. 2018</a:t>
            </a:r>
          </a:p>
          <a:p>
            <a:pPr algn="l">
              <a:lnSpc>
                <a:spcPct val="110000"/>
              </a:lnSpc>
              <a:spcBef>
                <a:spcPts val="500"/>
              </a:spcBef>
              <a:defRPr b="0" sz="4500"/>
            </a:pPr>
            <a:r>
              <a:t>Gruning et al. 2019</a:t>
            </a:r>
          </a:p>
          <a:p>
            <a:pPr algn="l">
              <a:lnSpc>
                <a:spcPct val="110000"/>
              </a:lnSpc>
              <a:spcBef>
                <a:spcPts val="500"/>
              </a:spcBef>
              <a:defRPr b="0" sz="4500"/>
            </a:pPr>
            <a:r>
              <a:t>Kurar et al. 2021</a:t>
            </a:r>
          </a:p>
        </p:txBody>
      </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81" name="Image" descr="Image"/>
          <p:cNvPicPr>
            <a:picLocks noChangeAspect="1"/>
          </p:cNvPicPr>
          <p:nvPr/>
        </p:nvPicPr>
        <p:blipFill>
          <a:blip r:embed="rId3">
            <a:extLst/>
          </a:blip>
          <a:stretch>
            <a:fillRect/>
          </a:stretch>
        </p:blipFill>
        <p:spPr>
          <a:xfrm>
            <a:off x="13159282" y="3564093"/>
            <a:ext cx="1524001" cy="1524001"/>
          </a:xfrm>
          <a:prstGeom prst="rect">
            <a:avLst/>
          </a:prstGeom>
          <a:ln w="38100">
            <a:solidFill>
              <a:schemeClr val="accent5">
                <a:hueOff val="-82419"/>
                <a:satOff val="-9513"/>
                <a:lumOff val="-16343"/>
              </a:schemeClr>
            </a:solidFill>
          </a:ln>
        </p:spPr>
      </p:pic>
      <p:pic>
        <p:nvPicPr>
          <p:cNvPr id="182" name="Image" descr="Image"/>
          <p:cNvPicPr>
            <a:picLocks noChangeAspect="1"/>
          </p:cNvPicPr>
          <p:nvPr/>
        </p:nvPicPr>
        <p:blipFill>
          <a:blip r:embed="rId4">
            <a:extLst/>
          </a:blip>
          <a:stretch>
            <a:fillRect/>
          </a:stretch>
        </p:blipFill>
        <p:spPr>
          <a:xfrm>
            <a:off x="13161798" y="1889154"/>
            <a:ext cx="1524001" cy="1524001"/>
          </a:xfrm>
          <a:prstGeom prst="rect">
            <a:avLst/>
          </a:prstGeom>
          <a:ln w="38100">
            <a:solidFill>
              <a:schemeClr val="accent5">
                <a:hueOff val="-82419"/>
                <a:satOff val="-9513"/>
                <a:lumOff val="-16343"/>
              </a:schemeClr>
            </a:solidFill>
          </a:ln>
        </p:spPr>
      </p:pic>
      <p:pic>
        <p:nvPicPr>
          <p:cNvPr id="183" name="7_diff_p1.png" descr="7_diff_p1.png"/>
          <p:cNvPicPr>
            <a:picLocks noChangeAspect="1"/>
          </p:cNvPicPr>
          <p:nvPr/>
        </p:nvPicPr>
        <p:blipFill>
          <a:blip r:embed="rId5">
            <a:extLst/>
          </a:blip>
          <a:stretch>
            <a:fillRect/>
          </a:stretch>
        </p:blipFill>
        <p:spPr>
          <a:xfrm>
            <a:off x="2807210" y="3519106"/>
            <a:ext cx="1524001" cy="1524001"/>
          </a:xfrm>
          <a:prstGeom prst="rect">
            <a:avLst/>
          </a:prstGeom>
          <a:ln w="38100">
            <a:solidFill>
              <a:schemeClr val="accent3">
                <a:hueOff val="362282"/>
                <a:satOff val="31803"/>
                <a:lumOff val="-18242"/>
              </a:schemeClr>
            </a:solidFill>
          </a:ln>
        </p:spPr>
      </p:pic>
      <p:pic>
        <p:nvPicPr>
          <p:cNvPr id="184" name="2_diff_p1.png" descr="2_diff_p1.png"/>
          <p:cNvPicPr>
            <a:picLocks noChangeAspect="1"/>
          </p:cNvPicPr>
          <p:nvPr/>
        </p:nvPicPr>
        <p:blipFill>
          <a:blip r:embed="rId6">
            <a:extLst/>
          </a:blip>
          <a:stretch>
            <a:fillRect/>
          </a:stretch>
        </p:blipFill>
        <p:spPr>
          <a:xfrm>
            <a:off x="2804694" y="1849883"/>
            <a:ext cx="1524001" cy="1524001"/>
          </a:xfrm>
          <a:prstGeom prst="rect">
            <a:avLst/>
          </a:prstGeom>
          <a:ln w="38100">
            <a:solidFill>
              <a:schemeClr val="accent3">
                <a:hueOff val="362282"/>
                <a:satOff val="31803"/>
                <a:lumOff val="-18242"/>
              </a:schemeClr>
            </a:solidFill>
          </a:ln>
        </p:spPr>
      </p:pic>
      <p:sp>
        <p:nvSpPr>
          <p:cNvPr id="185" name="Rectangle 9"/>
          <p:cNvSpPr txBox="1"/>
          <p:nvPr/>
        </p:nvSpPr>
        <p:spPr>
          <a:xfrm>
            <a:off x="7799627" y="2947737"/>
            <a:ext cx="3411069" cy="728419"/>
          </a:xfrm>
          <a:prstGeom prst="rect">
            <a:avLst/>
          </a:prstGeom>
          <a:ln w="12700">
            <a:miter lim="400000"/>
          </a:ln>
          <a:extLst>
            <a:ext uri="{C572A759-6A51-4108-AA02-DFA0A04FC94B}">
              <ma14:wrappingTextBoxFlag xmlns:ma14="http://schemas.microsoft.com/office/mac/drawingml/2011/main" val="1"/>
            </a:ext>
          </a:extLst>
        </p:spPr>
        <p:txBody>
          <a:bodyPr wrap="none" lIns="91439" tIns="91439" rIns="91439" bIns="91439">
            <a:spAutoFit/>
          </a:bodyPr>
          <a:lstStyle>
            <a:lvl1pPr algn="l" defTabSz="1219200">
              <a:defRPr sz="3600"/>
            </a:lvl1pPr>
          </a:lstStyle>
          <a:p>
            <a:pPr/>
            <a:r>
              <a:t>Similar pattern</a:t>
            </a:r>
          </a:p>
        </p:txBody>
      </p:sp>
      <p:sp>
        <p:nvSpPr>
          <p:cNvPr id="186" name="Rectangle 9"/>
          <p:cNvSpPr txBox="1"/>
          <p:nvPr/>
        </p:nvSpPr>
        <p:spPr>
          <a:xfrm>
            <a:off x="18199433" y="2972071"/>
            <a:ext cx="3785515" cy="728419"/>
          </a:xfrm>
          <a:prstGeom prst="rect">
            <a:avLst/>
          </a:prstGeom>
          <a:ln w="12700">
            <a:miter lim="400000"/>
          </a:ln>
          <a:extLst>
            <a:ext uri="{C572A759-6A51-4108-AA02-DFA0A04FC94B}">
              <ma14:wrappingTextBoxFlag xmlns:ma14="http://schemas.microsoft.com/office/mac/drawingml/2011/main" val="1"/>
            </a:ext>
          </a:extLst>
        </p:spPr>
        <p:txBody>
          <a:bodyPr wrap="none" lIns="91439" tIns="91439" rIns="91439" bIns="91439">
            <a:spAutoFit/>
          </a:bodyPr>
          <a:lstStyle>
            <a:lvl1pPr algn="l" defTabSz="1219200">
              <a:defRPr sz="3600"/>
            </a:lvl1pPr>
          </a:lstStyle>
          <a:p>
            <a:pPr/>
            <a:r>
              <a:t>Different pattern</a:t>
            </a:r>
          </a:p>
        </p:txBody>
      </p:sp>
      <p:sp>
        <p:nvSpPr>
          <p:cNvPr id="187" name="Rectangle 9"/>
          <p:cNvSpPr txBox="1"/>
          <p:nvPr/>
        </p:nvSpPr>
        <p:spPr>
          <a:xfrm>
            <a:off x="3790591" y="7614506"/>
            <a:ext cx="1437133" cy="790445"/>
          </a:xfrm>
          <a:prstGeom prst="rect">
            <a:avLst/>
          </a:prstGeom>
          <a:ln w="12700">
            <a:miter lim="400000"/>
          </a:ln>
          <a:extLst>
            <a:ext uri="{C572A759-6A51-4108-AA02-DFA0A04FC94B}">
              <ma14:wrappingTextBoxFlag xmlns:ma14="http://schemas.microsoft.com/office/mac/drawingml/2011/main" val="1"/>
            </a:ext>
          </a:extLst>
        </p:spPr>
        <p:txBody>
          <a:bodyPr wrap="none" lIns="91439" tIns="91439" rIns="91439" bIns="91439">
            <a:spAutoFit/>
          </a:bodyPr>
          <a:lstStyle>
            <a:lvl1pPr algn="l" defTabSz="1219200">
              <a:defRPr sz="4000">
                <a:solidFill>
                  <a:schemeClr val="accent1">
                    <a:lumOff val="-13575"/>
                  </a:schemeClr>
                </a:solidFill>
              </a:defRPr>
            </a:lvl1pPr>
          </a:lstStyle>
          <a:p>
            <a:pPr/>
            <a:r>
              <a:t>Input</a:t>
            </a:r>
          </a:p>
        </p:txBody>
      </p:sp>
      <p:sp>
        <p:nvSpPr>
          <p:cNvPr id="188" name="Rectangle 9"/>
          <p:cNvSpPr txBox="1"/>
          <p:nvPr/>
        </p:nvSpPr>
        <p:spPr>
          <a:xfrm>
            <a:off x="9196543" y="7641610"/>
            <a:ext cx="6103113" cy="790445"/>
          </a:xfrm>
          <a:prstGeom prst="rect">
            <a:avLst/>
          </a:prstGeom>
          <a:ln w="12700">
            <a:miter lim="400000"/>
          </a:ln>
          <a:extLst>
            <a:ext uri="{C572A759-6A51-4108-AA02-DFA0A04FC94B}">
              <ma14:wrappingTextBoxFlag xmlns:ma14="http://schemas.microsoft.com/office/mac/drawingml/2011/main" val="1"/>
            </a:ext>
          </a:extLst>
        </p:spPr>
        <p:txBody>
          <a:bodyPr wrap="none" lIns="91439" tIns="91439" rIns="91439" bIns="91439">
            <a:spAutoFit/>
          </a:bodyPr>
          <a:lstStyle>
            <a:lvl1pPr algn="l" defTabSz="1219200">
              <a:defRPr sz="4000">
                <a:solidFill>
                  <a:schemeClr val="accent1">
                    <a:lumOff val="-13575"/>
                  </a:schemeClr>
                </a:solidFill>
              </a:defRPr>
            </a:lvl1pPr>
          </a:lstStyle>
          <a:p>
            <a:pPr/>
            <a:r>
              <a:t>Unsupervised prediction</a:t>
            </a:r>
          </a:p>
        </p:txBody>
      </p:sp>
      <p:pic>
        <p:nvPicPr>
          <p:cNvPr id="189" name="input.png" descr="input.png"/>
          <p:cNvPicPr>
            <a:picLocks noChangeAspect="1"/>
          </p:cNvPicPr>
          <p:nvPr/>
        </p:nvPicPr>
        <p:blipFill>
          <a:blip r:embed="rId7">
            <a:extLst/>
          </a:blip>
          <a:stretch>
            <a:fillRect/>
          </a:stretch>
        </p:blipFill>
        <p:spPr>
          <a:xfrm>
            <a:off x="2521602" y="8367879"/>
            <a:ext cx="3811907" cy="5080001"/>
          </a:xfrm>
          <a:prstGeom prst="rect">
            <a:avLst/>
          </a:prstGeom>
          <a:ln w="12700">
            <a:solidFill>
              <a:srgbClr val="006FA1"/>
            </a:solidFill>
          </a:ln>
        </p:spPr>
      </p:pic>
      <p:pic>
        <p:nvPicPr>
          <p:cNvPr id="190" name="rgb.png" descr="rgb.png"/>
          <p:cNvPicPr>
            <a:picLocks noChangeAspect="1"/>
          </p:cNvPicPr>
          <p:nvPr/>
        </p:nvPicPr>
        <p:blipFill>
          <a:blip r:embed="rId8">
            <a:extLst/>
          </a:blip>
          <a:stretch>
            <a:fillRect/>
          </a:stretch>
        </p:blipFill>
        <p:spPr>
          <a:xfrm>
            <a:off x="10234114" y="8356031"/>
            <a:ext cx="3811907" cy="5080001"/>
          </a:xfrm>
          <a:prstGeom prst="rect">
            <a:avLst/>
          </a:prstGeom>
          <a:ln w="12700">
            <a:solidFill>
              <a:srgbClr val="006FA1"/>
            </a:solidFill>
          </a:ln>
        </p:spPr>
      </p:pic>
      <p:sp>
        <p:nvSpPr>
          <p:cNvPr id="191" name="Rectangle 9"/>
          <p:cNvSpPr txBox="1"/>
          <p:nvPr/>
        </p:nvSpPr>
        <p:spPr>
          <a:xfrm>
            <a:off x="7393515" y="9620214"/>
            <a:ext cx="1522490" cy="889467"/>
          </a:xfrm>
          <a:prstGeom prst="rect">
            <a:avLst/>
          </a:prstGeom>
          <a:ln w="12700">
            <a:miter lim="400000"/>
          </a:ln>
          <a:extLst>
            <a:ext uri="{C572A759-6A51-4108-AA02-DFA0A04FC94B}">
              <ma14:wrappingTextBoxFlag xmlns:ma14="http://schemas.microsoft.com/office/mac/drawingml/2011/main" val="1"/>
            </a:ext>
          </a:extLst>
        </p:spPr>
        <p:txBody>
          <a:bodyPr wrap="none" lIns="91439" tIns="91439" rIns="91439" bIns="91439">
            <a:spAutoFit/>
          </a:bodyPr>
          <a:lstStyle>
            <a:lvl1pPr algn="l" defTabSz="1219200">
              <a:defRPr sz="4700"/>
            </a:lvl1pPr>
          </a:lstStyle>
          <a:p>
            <a:pPr/>
            <a:r>
              <a:t>CNN</a:t>
            </a:r>
          </a:p>
        </p:txBody>
      </p:sp>
      <p:pic>
        <p:nvPicPr>
          <p:cNvPr id="192" name="label.png" descr="label.png"/>
          <p:cNvPicPr>
            <a:picLocks noChangeAspect="1"/>
          </p:cNvPicPr>
          <p:nvPr/>
        </p:nvPicPr>
        <p:blipFill>
          <a:blip r:embed="rId9">
            <a:extLst/>
          </a:blip>
          <a:stretch>
            <a:fillRect/>
          </a:stretch>
        </p:blipFill>
        <p:spPr>
          <a:xfrm>
            <a:off x="17867016" y="8383988"/>
            <a:ext cx="3811907" cy="5080001"/>
          </a:xfrm>
          <a:prstGeom prst="rect">
            <a:avLst/>
          </a:prstGeom>
          <a:ln w="12700">
            <a:solidFill>
              <a:srgbClr val="006FA1"/>
            </a:solidFill>
          </a:ln>
        </p:spPr>
      </p:pic>
      <p:sp>
        <p:nvSpPr>
          <p:cNvPr id="193" name="Rectangle 9"/>
          <p:cNvSpPr txBox="1"/>
          <p:nvPr/>
        </p:nvSpPr>
        <p:spPr>
          <a:xfrm>
            <a:off x="15347326" y="9669310"/>
            <a:ext cx="1123761" cy="889467"/>
          </a:xfrm>
          <a:prstGeom prst="rect">
            <a:avLst/>
          </a:prstGeom>
          <a:ln w="12700">
            <a:miter lim="400000"/>
          </a:ln>
          <a:extLst>
            <a:ext uri="{C572A759-6A51-4108-AA02-DFA0A04FC94B}">
              <ma14:wrappingTextBoxFlag xmlns:ma14="http://schemas.microsoft.com/office/mac/drawingml/2011/main" val="1"/>
            </a:ext>
          </a:extLst>
        </p:spPr>
        <p:txBody>
          <a:bodyPr wrap="none" lIns="91439" tIns="91439" rIns="91439" bIns="91439">
            <a:spAutoFit/>
          </a:bodyPr>
          <a:lstStyle>
            <a:lvl1pPr algn="l" defTabSz="1219200">
              <a:defRPr sz="4700"/>
            </a:lvl1pPr>
          </a:lstStyle>
          <a:p>
            <a:pPr/>
            <a:r>
              <a:t>EM</a:t>
            </a:r>
          </a:p>
        </p:txBody>
      </p:sp>
      <p:pic>
        <p:nvPicPr>
          <p:cNvPr id="194" name="Image" descr="Image"/>
          <p:cNvPicPr>
            <a:picLocks noChangeAspect="1"/>
          </p:cNvPicPr>
          <p:nvPr/>
        </p:nvPicPr>
        <p:blipFill>
          <a:blip r:embed="rId10">
            <a:extLst/>
          </a:blip>
          <a:stretch>
            <a:fillRect/>
          </a:stretch>
        </p:blipFill>
        <p:spPr>
          <a:xfrm>
            <a:off x="4546430" y="2157459"/>
            <a:ext cx="2770723" cy="2530699"/>
          </a:xfrm>
          <a:prstGeom prst="rect">
            <a:avLst/>
          </a:prstGeom>
          <a:ln w="12700">
            <a:miter lim="400000"/>
          </a:ln>
        </p:spPr>
      </p:pic>
      <p:sp>
        <p:nvSpPr>
          <p:cNvPr id="195" name="Rectangle 9"/>
          <p:cNvSpPr txBox="1"/>
          <p:nvPr/>
        </p:nvSpPr>
        <p:spPr>
          <a:xfrm>
            <a:off x="5200385" y="1379263"/>
            <a:ext cx="1522489" cy="889467"/>
          </a:xfrm>
          <a:prstGeom prst="rect">
            <a:avLst/>
          </a:prstGeom>
          <a:ln w="12700">
            <a:miter lim="400000"/>
          </a:ln>
          <a:extLst>
            <a:ext uri="{C572A759-6A51-4108-AA02-DFA0A04FC94B}">
              <ma14:wrappingTextBoxFlag xmlns:ma14="http://schemas.microsoft.com/office/mac/drawingml/2011/main" val="1"/>
            </a:ext>
          </a:extLst>
        </p:spPr>
        <p:txBody>
          <a:bodyPr wrap="none" lIns="91439" tIns="91439" rIns="91439" bIns="91439">
            <a:spAutoFit/>
          </a:bodyPr>
          <a:lstStyle>
            <a:lvl1pPr algn="l" defTabSz="1219200">
              <a:defRPr sz="4700"/>
            </a:lvl1pPr>
          </a:lstStyle>
          <a:p>
            <a:pPr/>
            <a:r>
              <a:t>CNN</a:t>
            </a:r>
          </a:p>
        </p:txBody>
      </p:sp>
      <p:pic>
        <p:nvPicPr>
          <p:cNvPr id="196" name="Image" descr="Image"/>
          <p:cNvPicPr>
            <a:picLocks noChangeAspect="1"/>
          </p:cNvPicPr>
          <p:nvPr/>
        </p:nvPicPr>
        <p:blipFill>
          <a:blip r:embed="rId11">
            <a:extLst/>
          </a:blip>
          <a:srcRect l="26198" t="9463" r="22591" b="9292"/>
          <a:stretch>
            <a:fillRect/>
          </a:stretch>
        </p:blipFill>
        <p:spPr>
          <a:xfrm>
            <a:off x="7360161" y="3042989"/>
            <a:ext cx="365683" cy="580162"/>
          </a:xfrm>
          <a:prstGeom prst="rect">
            <a:avLst/>
          </a:prstGeom>
          <a:ln w="12700">
            <a:miter lim="400000"/>
          </a:ln>
        </p:spPr>
      </p:pic>
      <p:sp>
        <p:nvSpPr>
          <p:cNvPr id="197" name="Rectangle 9"/>
          <p:cNvSpPr txBox="1"/>
          <p:nvPr/>
        </p:nvSpPr>
        <p:spPr>
          <a:xfrm>
            <a:off x="17028332" y="7640758"/>
            <a:ext cx="5649977" cy="790445"/>
          </a:xfrm>
          <a:prstGeom prst="rect">
            <a:avLst/>
          </a:prstGeom>
          <a:ln w="12700">
            <a:miter lim="400000"/>
          </a:ln>
          <a:extLst>
            <a:ext uri="{C572A759-6A51-4108-AA02-DFA0A04FC94B}">
              <ma14:wrappingTextBoxFlag xmlns:ma14="http://schemas.microsoft.com/office/mac/drawingml/2011/main" val="1"/>
            </a:ext>
          </a:extLst>
        </p:spPr>
        <p:txBody>
          <a:bodyPr wrap="none" lIns="91439" tIns="91439" rIns="91439" bIns="91439">
            <a:spAutoFit/>
          </a:bodyPr>
          <a:lstStyle>
            <a:lvl1pPr algn="l" defTabSz="1219200">
              <a:defRPr sz="4000">
                <a:solidFill>
                  <a:schemeClr val="accent1">
                    <a:lumOff val="-13575"/>
                  </a:schemeClr>
                </a:solidFill>
              </a:defRPr>
            </a:lvl1pPr>
          </a:lstStyle>
          <a:p>
            <a:pPr/>
            <a:r>
              <a:t>Text line segmentation</a:t>
            </a:r>
          </a:p>
        </p:txBody>
      </p:sp>
      <p:pic>
        <p:nvPicPr>
          <p:cNvPr id="198" name="Image" descr="Image"/>
          <p:cNvPicPr>
            <a:picLocks noChangeAspect="1"/>
          </p:cNvPicPr>
          <p:nvPr/>
        </p:nvPicPr>
        <p:blipFill>
          <a:blip r:embed="rId10">
            <a:extLst/>
          </a:blip>
          <a:stretch>
            <a:fillRect/>
          </a:stretch>
        </p:blipFill>
        <p:spPr>
          <a:xfrm>
            <a:off x="14910906" y="2140277"/>
            <a:ext cx="2770724" cy="2530699"/>
          </a:xfrm>
          <a:prstGeom prst="rect">
            <a:avLst/>
          </a:prstGeom>
          <a:ln w="12700">
            <a:miter lim="400000"/>
          </a:ln>
        </p:spPr>
      </p:pic>
      <p:sp>
        <p:nvSpPr>
          <p:cNvPr id="199" name="Rectangle 9"/>
          <p:cNvSpPr txBox="1"/>
          <p:nvPr/>
        </p:nvSpPr>
        <p:spPr>
          <a:xfrm>
            <a:off x="15486957" y="1362081"/>
            <a:ext cx="1522489" cy="889467"/>
          </a:xfrm>
          <a:prstGeom prst="rect">
            <a:avLst/>
          </a:prstGeom>
          <a:ln w="12700">
            <a:miter lim="400000"/>
          </a:ln>
          <a:extLst>
            <a:ext uri="{C572A759-6A51-4108-AA02-DFA0A04FC94B}">
              <ma14:wrappingTextBoxFlag xmlns:ma14="http://schemas.microsoft.com/office/mac/drawingml/2011/main" val="1"/>
            </a:ext>
          </a:extLst>
        </p:spPr>
        <p:txBody>
          <a:bodyPr wrap="none" lIns="91439" tIns="91439" rIns="91439" bIns="91439">
            <a:spAutoFit/>
          </a:bodyPr>
          <a:lstStyle>
            <a:lvl1pPr algn="l" defTabSz="1219200">
              <a:defRPr sz="4700"/>
            </a:lvl1pPr>
          </a:lstStyle>
          <a:p>
            <a:pPr/>
            <a:r>
              <a:t>CNN</a:t>
            </a:r>
          </a:p>
        </p:txBody>
      </p:sp>
      <p:sp>
        <p:nvSpPr>
          <p:cNvPr id="200" name="A document patch and its neighbour contain the same text line pattern"/>
          <p:cNvSpPr txBox="1"/>
          <p:nvPr/>
        </p:nvSpPr>
        <p:spPr>
          <a:xfrm>
            <a:off x="2789523" y="5081041"/>
            <a:ext cx="8022753" cy="122204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lnSpc>
                <a:spcPct val="117999"/>
              </a:lnSpc>
              <a:defRPr b="0" sz="3500"/>
            </a:lvl1pPr>
          </a:lstStyle>
          <a:p>
            <a:pPr/>
            <a:r>
              <a:t>A document patch and its neighbour contain the same text line pattern</a:t>
            </a:r>
          </a:p>
        </p:txBody>
      </p:sp>
      <p:sp>
        <p:nvSpPr>
          <p:cNvPr id="201" name="A document patch and its 90 degree rotated neighbour contain different text line pattern"/>
          <p:cNvSpPr txBox="1"/>
          <p:nvPr/>
        </p:nvSpPr>
        <p:spPr>
          <a:xfrm>
            <a:off x="13160018" y="5145830"/>
            <a:ext cx="8988701" cy="122204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lnSpc>
                <a:spcPct val="117999"/>
              </a:lnSpc>
              <a:defRPr b="0" sz="3500"/>
            </a:lvl1pPr>
          </a:lstStyle>
          <a:p>
            <a:pPr/>
            <a:r>
              <a:t>A document patch and its 90 degree rotated neighbour contain different text line pattern</a:t>
            </a:r>
          </a:p>
        </p:txBody>
      </p:sp>
      <p:sp>
        <p:nvSpPr>
          <p:cNvPr id="202" name="Clustering the learned features lead to blob lines"/>
          <p:cNvSpPr txBox="1"/>
          <p:nvPr/>
        </p:nvSpPr>
        <p:spPr>
          <a:xfrm>
            <a:off x="6431959" y="11116889"/>
            <a:ext cx="3699420" cy="183422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lnSpc>
                <a:spcPct val="117999"/>
              </a:lnSpc>
              <a:defRPr b="0" sz="3500"/>
            </a:lvl1pPr>
          </a:lstStyle>
          <a:p>
            <a:pPr/>
            <a:r>
              <a:t>Clustering the learned features lead to blob lines</a:t>
            </a:r>
          </a:p>
        </p:txBody>
      </p:sp>
      <p:sp>
        <p:nvSpPr>
          <p:cNvPr id="203" name="Line"/>
          <p:cNvSpPr/>
          <p:nvPr/>
        </p:nvSpPr>
        <p:spPr>
          <a:xfrm>
            <a:off x="7244851" y="10608964"/>
            <a:ext cx="2104369" cy="1"/>
          </a:xfrm>
          <a:prstGeom prst="line">
            <a:avLst/>
          </a:prstGeom>
          <a:ln w="114300">
            <a:solidFill>
              <a:srgbClr val="000000"/>
            </a:solidFill>
            <a:miter lim="400000"/>
            <a:tailEnd type="triangle"/>
          </a:ln>
        </p:spPr>
        <p:txBody>
          <a:bodyPr lIns="50800" tIns="50800" rIns="50800" bIns="50800" anchor="ctr"/>
          <a:lstStyle/>
          <a:p>
            <a:pPr/>
          </a:p>
        </p:txBody>
      </p:sp>
      <p:sp>
        <p:nvSpPr>
          <p:cNvPr id="204" name="Line"/>
          <p:cNvSpPr/>
          <p:nvPr/>
        </p:nvSpPr>
        <p:spPr>
          <a:xfrm>
            <a:off x="14986649" y="10652742"/>
            <a:ext cx="2104369" cy="1"/>
          </a:xfrm>
          <a:prstGeom prst="line">
            <a:avLst/>
          </a:prstGeom>
          <a:ln w="114300">
            <a:solidFill>
              <a:srgbClr val="000000"/>
            </a:solidFill>
            <a:miter lim="400000"/>
            <a:tailEnd type="triangle"/>
          </a:ln>
        </p:spPr>
        <p:txBody>
          <a:bodyPr lIns="50800" tIns="50800" rIns="50800" bIns="50800" anchor="ctr"/>
          <a:lstStyle/>
          <a:p>
            <a:pPr/>
          </a:p>
        </p:txBody>
      </p:sp>
      <p:sp>
        <p:nvSpPr>
          <p:cNvPr id="205" name="Blob lines guide energy function to segment text lines"/>
          <p:cNvSpPr txBox="1"/>
          <p:nvPr/>
        </p:nvSpPr>
        <p:spPr>
          <a:xfrm>
            <a:off x="14222807" y="11062628"/>
            <a:ext cx="3608761" cy="244641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lnSpc>
                <a:spcPct val="117999"/>
              </a:lnSpc>
              <a:defRPr b="0" sz="3500"/>
            </a:lvl1pPr>
          </a:lstStyle>
          <a:p>
            <a:pPr/>
            <a:r>
              <a:t>Blob lines guide energy function to segment text lines</a:t>
            </a:r>
          </a:p>
        </p:txBody>
      </p:sp>
      <p:pic>
        <p:nvPicPr>
          <p:cNvPr id="206" name="Image" descr="Image"/>
          <p:cNvPicPr>
            <a:picLocks noChangeAspect="1"/>
          </p:cNvPicPr>
          <p:nvPr/>
        </p:nvPicPr>
        <p:blipFill>
          <a:blip r:embed="rId11">
            <a:extLst/>
          </a:blip>
          <a:srcRect l="26198" t="9463" r="22591" b="9292"/>
          <a:stretch>
            <a:fillRect/>
          </a:stretch>
        </p:blipFill>
        <p:spPr>
          <a:xfrm>
            <a:off x="17791053" y="3064573"/>
            <a:ext cx="365683" cy="580162"/>
          </a:xfrm>
          <a:prstGeom prst="rect">
            <a:avLst/>
          </a:prstGeom>
          <a:ln w="12700">
            <a:miter lim="400000"/>
          </a:ln>
        </p:spPr>
      </p:pic>
      <p:sp>
        <p:nvSpPr>
          <p:cNvPr id="207" name="Title 1"/>
          <p:cNvSpPr txBox="1"/>
          <p:nvPr>
            <p:ph type="title" idx="4294967295"/>
          </p:nvPr>
        </p:nvSpPr>
        <p:spPr>
          <a:xfrm>
            <a:off x="9607095" y="6580"/>
            <a:ext cx="5169810" cy="1441203"/>
          </a:xfrm>
          <a:prstGeom prst="rect">
            <a:avLst/>
          </a:prstGeom>
        </p:spPr>
        <p:txBody>
          <a:bodyPr anchor="b"/>
          <a:lstStyle/>
          <a:p>
            <a:pPr/>
            <a:r>
              <a:t>Method</a:t>
            </a:r>
          </a:p>
        </p:txBody>
      </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1" name="Title 1"/>
          <p:cNvSpPr txBox="1"/>
          <p:nvPr>
            <p:ph type="title"/>
          </p:nvPr>
        </p:nvSpPr>
        <p:spPr>
          <a:xfrm>
            <a:off x="-5084852" y="44786"/>
            <a:ext cx="23639533" cy="1441203"/>
          </a:xfrm>
          <a:prstGeom prst="rect">
            <a:avLst/>
          </a:prstGeom>
        </p:spPr>
        <p:txBody>
          <a:bodyPr lIns="50800" tIns="50800" rIns="50800" bIns="50800"/>
          <a:lstStyle>
            <a:lvl1pPr>
              <a:defRPr sz="7800">
                <a:latin typeface="+mn-lt"/>
                <a:ea typeface="+mn-ea"/>
                <a:cs typeface="+mn-cs"/>
                <a:sym typeface="Helvetica Neue Medium"/>
              </a:defRPr>
            </a:lvl1pPr>
          </a:lstStyle>
          <a:p>
            <a:pPr/>
            <a:r>
              <a:t>Arabic dataset</a:t>
            </a:r>
          </a:p>
        </p:txBody>
      </p:sp>
      <p:pic>
        <p:nvPicPr>
          <p:cNvPr id="212" name="book1_page11.png" descr="book1_page11.png"/>
          <p:cNvPicPr>
            <a:picLocks noChangeAspect="0"/>
          </p:cNvPicPr>
          <p:nvPr/>
        </p:nvPicPr>
        <p:blipFill>
          <a:blip r:embed="rId3">
            <a:extLst/>
          </a:blip>
          <a:stretch>
            <a:fillRect/>
          </a:stretch>
        </p:blipFill>
        <p:spPr>
          <a:xfrm>
            <a:off x="18711202" y="126444"/>
            <a:ext cx="4953001" cy="6604001"/>
          </a:xfrm>
          <a:prstGeom prst="rect">
            <a:avLst/>
          </a:prstGeom>
          <a:ln w="12700">
            <a:solidFill>
              <a:srgbClr val="5E5E5E"/>
            </a:solidFill>
            <a:miter lim="400000"/>
          </a:ln>
        </p:spPr>
      </p:pic>
      <p:pic>
        <p:nvPicPr>
          <p:cNvPr id="213" name="moc_train_1.png" descr="moc_train_1.png"/>
          <p:cNvPicPr>
            <a:picLocks noChangeAspect="0"/>
          </p:cNvPicPr>
          <p:nvPr/>
        </p:nvPicPr>
        <p:blipFill>
          <a:blip r:embed="rId4">
            <a:extLst/>
          </a:blip>
          <a:stretch>
            <a:fillRect/>
          </a:stretch>
        </p:blipFill>
        <p:spPr>
          <a:xfrm>
            <a:off x="13451524" y="6931910"/>
            <a:ext cx="4953001" cy="6604001"/>
          </a:xfrm>
          <a:prstGeom prst="rect">
            <a:avLst/>
          </a:prstGeom>
          <a:ln w="12700">
            <a:solidFill>
              <a:srgbClr val="5E5E5E"/>
            </a:solidFill>
            <a:miter lim="400000"/>
          </a:ln>
        </p:spPr>
      </p:pic>
      <p:pic>
        <p:nvPicPr>
          <p:cNvPr id="214" name="moc_train_15.png" descr="moc_train_15.png"/>
          <p:cNvPicPr>
            <a:picLocks noChangeAspect="0"/>
          </p:cNvPicPr>
          <p:nvPr/>
        </p:nvPicPr>
        <p:blipFill>
          <a:blip r:embed="rId5">
            <a:extLst/>
          </a:blip>
          <a:stretch>
            <a:fillRect/>
          </a:stretch>
        </p:blipFill>
        <p:spPr>
          <a:xfrm>
            <a:off x="18711202" y="6931910"/>
            <a:ext cx="4953001" cy="6604001"/>
          </a:xfrm>
          <a:prstGeom prst="rect">
            <a:avLst/>
          </a:prstGeom>
          <a:ln w="12700">
            <a:solidFill>
              <a:srgbClr val="5E5E5E"/>
            </a:solidFill>
            <a:miter lim="400000"/>
          </a:ln>
        </p:spPr>
      </p:pic>
      <p:pic>
        <p:nvPicPr>
          <p:cNvPr id="215" name="moc_train_20.png" descr="moc_train_20.png"/>
          <p:cNvPicPr>
            <a:picLocks noChangeAspect="0"/>
          </p:cNvPicPr>
          <p:nvPr/>
        </p:nvPicPr>
        <p:blipFill>
          <a:blip r:embed="rId6">
            <a:extLst/>
          </a:blip>
          <a:stretch>
            <a:fillRect/>
          </a:stretch>
        </p:blipFill>
        <p:spPr>
          <a:xfrm>
            <a:off x="13451524" y="126444"/>
            <a:ext cx="4953001" cy="6604001"/>
          </a:xfrm>
          <a:prstGeom prst="rect">
            <a:avLst/>
          </a:prstGeom>
          <a:ln w="12700">
            <a:solidFill>
              <a:srgbClr val="5E5E5E"/>
            </a:solidFill>
            <a:miter lim="400000"/>
          </a:ln>
        </p:spPr>
      </p:pic>
      <p:pic>
        <p:nvPicPr>
          <p:cNvPr id="216" name="Image" descr="Image"/>
          <p:cNvPicPr>
            <a:picLocks noChangeAspect="1"/>
          </p:cNvPicPr>
          <p:nvPr/>
        </p:nvPicPr>
        <p:blipFill>
          <a:blip r:embed="rId7">
            <a:extLst/>
          </a:blip>
          <a:stretch>
            <a:fillRect/>
          </a:stretch>
        </p:blipFill>
        <p:spPr>
          <a:xfrm>
            <a:off x="1240477" y="3238925"/>
            <a:ext cx="11222442" cy="6295517"/>
          </a:xfrm>
          <a:prstGeom prst="rect">
            <a:avLst/>
          </a:prstGeom>
          <a:ln w="12700">
            <a:miter lim="400000"/>
          </a:ln>
        </p:spPr>
      </p:pic>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0" name="Title 1"/>
          <p:cNvSpPr txBox="1"/>
          <p:nvPr>
            <p:ph type="title"/>
          </p:nvPr>
        </p:nvSpPr>
        <p:spPr>
          <a:xfrm>
            <a:off x="-5084852" y="44786"/>
            <a:ext cx="23639533" cy="1441203"/>
          </a:xfrm>
          <a:prstGeom prst="rect">
            <a:avLst/>
          </a:prstGeom>
        </p:spPr>
        <p:txBody>
          <a:bodyPr lIns="50800" tIns="50800" rIns="50800" bIns="50800"/>
          <a:lstStyle>
            <a:lvl1pPr>
              <a:defRPr sz="7800">
                <a:latin typeface="+mn-lt"/>
                <a:ea typeface="+mn-ea"/>
                <a:cs typeface="+mn-cs"/>
                <a:sym typeface="Helvetica Neue Medium"/>
              </a:defRPr>
            </a:lvl1pPr>
          </a:lstStyle>
          <a:p>
            <a:pPr/>
            <a:r>
              <a:t>Latin dataset</a:t>
            </a:r>
          </a:p>
        </p:txBody>
      </p:sp>
      <p:pic>
        <p:nvPicPr>
          <p:cNvPr id="221" name="e-codices_fmb-cb-0055_0019r_max.png" descr="e-codices_fmb-cb-0055_0019r_max.png"/>
          <p:cNvPicPr>
            <a:picLocks noChangeAspect="0"/>
          </p:cNvPicPr>
          <p:nvPr/>
        </p:nvPicPr>
        <p:blipFill>
          <a:blip r:embed="rId3">
            <a:extLst/>
          </a:blip>
          <a:stretch>
            <a:fillRect/>
          </a:stretch>
        </p:blipFill>
        <p:spPr>
          <a:xfrm>
            <a:off x="13549585" y="6965897"/>
            <a:ext cx="4953001" cy="6604001"/>
          </a:xfrm>
          <a:prstGeom prst="rect">
            <a:avLst/>
          </a:prstGeom>
          <a:ln w="12700">
            <a:solidFill>
              <a:srgbClr val="5E5E5E"/>
            </a:solidFill>
            <a:miter lim="400000"/>
          </a:ln>
        </p:spPr>
      </p:pic>
      <p:pic>
        <p:nvPicPr>
          <p:cNvPr id="222" name="e-codices_fmb-cb-0055_0032r_max.png" descr="e-codices_fmb-cb-0055_0032r_max.png"/>
          <p:cNvPicPr>
            <a:picLocks noChangeAspect="0"/>
          </p:cNvPicPr>
          <p:nvPr/>
        </p:nvPicPr>
        <p:blipFill>
          <a:blip r:embed="rId4">
            <a:extLst/>
          </a:blip>
          <a:stretch>
            <a:fillRect/>
          </a:stretch>
        </p:blipFill>
        <p:spPr>
          <a:xfrm>
            <a:off x="18848482" y="6965897"/>
            <a:ext cx="4953001" cy="6604001"/>
          </a:xfrm>
          <a:prstGeom prst="rect">
            <a:avLst/>
          </a:prstGeom>
          <a:ln w="12700">
            <a:solidFill>
              <a:srgbClr val="5E5E5E"/>
            </a:solidFill>
            <a:miter lim="400000"/>
          </a:ln>
        </p:spPr>
      </p:pic>
      <p:pic>
        <p:nvPicPr>
          <p:cNvPr id="223" name="e-codices_fmb-cb-0055_0032v_max.png" descr="e-codices_fmb-cb-0055_0032v_max.png"/>
          <p:cNvPicPr>
            <a:picLocks noChangeAspect="0"/>
          </p:cNvPicPr>
          <p:nvPr/>
        </p:nvPicPr>
        <p:blipFill>
          <a:blip r:embed="rId5">
            <a:extLst/>
          </a:blip>
          <a:stretch>
            <a:fillRect/>
          </a:stretch>
        </p:blipFill>
        <p:spPr>
          <a:xfrm>
            <a:off x="13564941" y="139381"/>
            <a:ext cx="4953001" cy="6604001"/>
          </a:xfrm>
          <a:prstGeom prst="rect">
            <a:avLst/>
          </a:prstGeom>
          <a:ln w="12700">
            <a:solidFill>
              <a:srgbClr val="5E5E5E"/>
            </a:solidFill>
            <a:miter lim="400000"/>
          </a:ln>
        </p:spPr>
      </p:pic>
      <p:pic>
        <p:nvPicPr>
          <p:cNvPr id="224" name="e-codices_fmb-cb-0055_0109r_max.png" descr="e-codices_fmb-cb-0055_0109r_max.png"/>
          <p:cNvPicPr>
            <a:picLocks noChangeAspect="0"/>
          </p:cNvPicPr>
          <p:nvPr/>
        </p:nvPicPr>
        <p:blipFill>
          <a:blip r:embed="rId6">
            <a:extLst/>
          </a:blip>
          <a:stretch>
            <a:fillRect/>
          </a:stretch>
        </p:blipFill>
        <p:spPr>
          <a:xfrm>
            <a:off x="18845804" y="139381"/>
            <a:ext cx="4953001" cy="6604001"/>
          </a:xfrm>
          <a:prstGeom prst="rect">
            <a:avLst/>
          </a:prstGeom>
          <a:ln w="12700">
            <a:solidFill>
              <a:srgbClr val="5E5E5E"/>
            </a:solidFill>
            <a:miter lim="400000"/>
          </a:ln>
        </p:spPr>
      </p:pic>
      <p:pic>
        <p:nvPicPr>
          <p:cNvPr id="225" name="Image" descr="Image"/>
          <p:cNvPicPr>
            <a:picLocks noChangeAspect="1"/>
          </p:cNvPicPr>
          <p:nvPr/>
        </p:nvPicPr>
        <p:blipFill>
          <a:blip r:embed="rId7">
            <a:extLst/>
          </a:blip>
          <a:stretch>
            <a:fillRect/>
          </a:stretch>
        </p:blipFill>
        <p:spPr>
          <a:xfrm>
            <a:off x="604719" y="3953888"/>
            <a:ext cx="12331761" cy="4894068"/>
          </a:xfrm>
          <a:prstGeom prst="rect">
            <a:avLst/>
          </a:prstGeom>
          <a:ln w="12700">
            <a:miter lim="400000"/>
          </a:ln>
        </p:spPr>
      </p:pic>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9" name="Title 1"/>
          <p:cNvSpPr txBox="1"/>
          <p:nvPr>
            <p:ph type="title"/>
          </p:nvPr>
        </p:nvSpPr>
        <p:spPr>
          <a:xfrm>
            <a:off x="372233" y="0"/>
            <a:ext cx="23639534" cy="1441203"/>
          </a:xfrm>
          <a:prstGeom prst="rect">
            <a:avLst/>
          </a:prstGeom>
        </p:spPr>
        <p:txBody>
          <a:bodyPr lIns="50800" tIns="50800" rIns="50800" bIns="50800"/>
          <a:lstStyle>
            <a:lvl1pPr>
              <a:defRPr sz="7800">
                <a:latin typeface="+mn-lt"/>
                <a:ea typeface="+mn-ea"/>
                <a:cs typeface="+mn-cs"/>
                <a:sym typeface="Helvetica Neue Medium"/>
              </a:defRPr>
            </a:lvl1pPr>
          </a:lstStyle>
          <a:p>
            <a:pPr/>
            <a:r>
              <a:t>Failure cases</a:t>
            </a:r>
          </a:p>
        </p:txBody>
      </p:sp>
      <p:sp>
        <p:nvSpPr>
          <p:cNvPr id="230" name="Rectangle 9"/>
          <p:cNvSpPr txBox="1"/>
          <p:nvPr/>
        </p:nvSpPr>
        <p:spPr>
          <a:xfrm>
            <a:off x="14106245" y="2609503"/>
            <a:ext cx="6263133" cy="790446"/>
          </a:xfrm>
          <a:prstGeom prst="rect">
            <a:avLst/>
          </a:prstGeom>
          <a:ln w="12700">
            <a:miter lim="400000"/>
          </a:ln>
          <a:extLst>
            <a:ext uri="{C572A759-6A51-4108-AA02-DFA0A04FC94B}">
              <ma14:wrappingTextBoxFlag xmlns:ma14="http://schemas.microsoft.com/office/mac/drawingml/2011/main" val="1"/>
            </a:ext>
          </a:extLst>
        </p:spPr>
        <p:txBody>
          <a:bodyPr wrap="none" lIns="91439" tIns="91439" rIns="91439" bIns="91439">
            <a:spAutoFit/>
          </a:bodyPr>
          <a:lstStyle>
            <a:lvl1pPr algn="l" defTabSz="1219200">
              <a:defRPr sz="4000">
                <a:solidFill>
                  <a:schemeClr val="accent1">
                    <a:lumOff val="-13575"/>
                  </a:schemeClr>
                </a:solidFill>
              </a:defRPr>
            </a:lvl1pPr>
          </a:lstStyle>
          <a:p>
            <a:pPr/>
            <a:r>
              <a:t>Curved and skewed lines</a:t>
            </a:r>
          </a:p>
        </p:txBody>
      </p:sp>
      <p:sp>
        <p:nvSpPr>
          <p:cNvPr id="231" name="Rectangle 9"/>
          <p:cNvSpPr txBox="1"/>
          <p:nvPr/>
        </p:nvSpPr>
        <p:spPr>
          <a:xfrm>
            <a:off x="3179293" y="2571297"/>
            <a:ext cx="4182873" cy="790446"/>
          </a:xfrm>
          <a:prstGeom prst="rect">
            <a:avLst/>
          </a:prstGeom>
          <a:ln w="12700">
            <a:miter lim="400000"/>
          </a:ln>
          <a:extLst>
            <a:ext uri="{C572A759-6A51-4108-AA02-DFA0A04FC94B}">
              <ma14:wrappingTextBoxFlag xmlns:ma14="http://schemas.microsoft.com/office/mac/drawingml/2011/main" val="1"/>
            </a:ext>
          </a:extLst>
        </p:spPr>
        <p:txBody>
          <a:bodyPr wrap="none" lIns="91439" tIns="91439" rIns="91439" bIns="91439">
            <a:spAutoFit/>
          </a:bodyPr>
          <a:lstStyle>
            <a:lvl1pPr algn="l" defTabSz="1219200">
              <a:defRPr sz="4000">
                <a:solidFill>
                  <a:schemeClr val="accent1">
                    <a:lumOff val="-13575"/>
                  </a:schemeClr>
                </a:solidFill>
              </a:defRPr>
            </a:lvl1pPr>
          </a:lstStyle>
          <a:p>
            <a:pPr/>
            <a:r>
              <a:t>Fluctuating lines</a:t>
            </a:r>
          </a:p>
        </p:txBody>
      </p:sp>
      <p:pic>
        <p:nvPicPr>
          <p:cNvPr id="232" name="301.png" descr="301.png"/>
          <p:cNvPicPr>
            <a:picLocks noChangeAspect="0"/>
          </p:cNvPicPr>
          <p:nvPr/>
        </p:nvPicPr>
        <p:blipFill>
          <a:blip r:embed="rId3">
            <a:extLst/>
          </a:blip>
          <a:stretch>
            <a:fillRect/>
          </a:stretch>
        </p:blipFill>
        <p:spPr>
          <a:xfrm>
            <a:off x="170278" y="3610107"/>
            <a:ext cx="5080001" cy="5778501"/>
          </a:xfrm>
          <a:prstGeom prst="rect">
            <a:avLst/>
          </a:prstGeom>
          <a:ln w="12700">
            <a:solidFill>
              <a:srgbClr val="5E5E5E"/>
            </a:solidFill>
            <a:miter lim="400000"/>
          </a:ln>
        </p:spPr>
      </p:pic>
      <p:pic>
        <p:nvPicPr>
          <p:cNvPr id="233" name="302.png" descr="302.png"/>
          <p:cNvPicPr>
            <a:picLocks noChangeAspect="0"/>
          </p:cNvPicPr>
          <p:nvPr/>
        </p:nvPicPr>
        <p:blipFill>
          <a:blip r:embed="rId4">
            <a:extLst/>
          </a:blip>
          <a:stretch>
            <a:fillRect/>
          </a:stretch>
        </p:blipFill>
        <p:spPr>
          <a:xfrm>
            <a:off x="5419669" y="3610107"/>
            <a:ext cx="5080001" cy="5778501"/>
          </a:xfrm>
          <a:prstGeom prst="rect">
            <a:avLst/>
          </a:prstGeom>
          <a:ln w="12700">
            <a:solidFill>
              <a:srgbClr val="5E5E5E"/>
            </a:solidFill>
            <a:miter lim="400000"/>
          </a:ln>
        </p:spPr>
      </p:pic>
      <p:pic>
        <p:nvPicPr>
          <p:cNvPr id="234" name="moc_test_2.png" descr="moc_test_2.png"/>
          <p:cNvPicPr>
            <a:picLocks noChangeAspect="1"/>
          </p:cNvPicPr>
          <p:nvPr/>
        </p:nvPicPr>
        <p:blipFill>
          <a:blip r:embed="rId5">
            <a:extLst/>
          </a:blip>
          <a:stretch>
            <a:fillRect/>
          </a:stretch>
        </p:blipFill>
        <p:spPr>
          <a:xfrm>
            <a:off x="10715097" y="3603757"/>
            <a:ext cx="6350001" cy="8471699"/>
          </a:xfrm>
          <a:prstGeom prst="rect">
            <a:avLst/>
          </a:prstGeom>
          <a:ln w="12700">
            <a:miter lim="400000"/>
          </a:ln>
        </p:spPr>
      </p:pic>
      <p:pic>
        <p:nvPicPr>
          <p:cNvPr id="235" name="moc_test_10.png" descr="moc_test_10.png"/>
          <p:cNvPicPr>
            <a:picLocks noChangeAspect="1"/>
          </p:cNvPicPr>
          <p:nvPr/>
        </p:nvPicPr>
        <p:blipFill>
          <a:blip r:embed="rId6">
            <a:extLst/>
          </a:blip>
          <a:stretch>
            <a:fillRect/>
          </a:stretch>
        </p:blipFill>
        <p:spPr>
          <a:xfrm>
            <a:off x="17254047" y="3603757"/>
            <a:ext cx="6350001" cy="8460706"/>
          </a:xfrm>
          <a:prstGeom prst="rect">
            <a:avLst/>
          </a:prstGeom>
          <a:ln w="12700">
            <a:miter lim="400000"/>
          </a:ln>
        </p:spPr>
      </p:pic>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9" name="Title 1"/>
          <p:cNvSpPr txBox="1"/>
          <p:nvPr>
            <p:ph type="title"/>
          </p:nvPr>
        </p:nvSpPr>
        <p:spPr>
          <a:xfrm>
            <a:off x="372233" y="0"/>
            <a:ext cx="23639534" cy="1441203"/>
          </a:xfrm>
          <a:prstGeom prst="rect">
            <a:avLst/>
          </a:prstGeom>
        </p:spPr>
        <p:txBody>
          <a:bodyPr lIns="50800" tIns="50800" rIns="50800" bIns="50800"/>
          <a:lstStyle>
            <a:lvl1pPr>
              <a:defRPr sz="7800">
                <a:latin typeface="+mn-lt"/>
                <a:ea typeface="+mn-ea"/>
                <a:cs typeface="+mn-cs"/>
                <a:sym typeface="Helvetica Neue Medium"/>
              </a:defRPr>
            </a:lvl1pPr>
          </a:lstStyle>
          <a:p>
            <a:pPr/>
            <a:r>
              <a:t>Conclusion</a:t>
            </a:r>
          </a:p>
        </p:txBody>
      </p:sp>
      <p:sp>
        <p:nvSpPr>
          <p:cNvPr id="240" name="We formulate the text line segmentation task as an unsupervised deep learning problem and eliminate the human annotation effort.…"/>
          <p:cNvSpPr txBox="1"/>
          <p:nvPr/>
        </p:nvSpPr>
        <p:spPr>
          <a:xfrm>
            <a:off x="1847223" y="2230583"/>
            <a:ext cx="20215214" cy="959683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635000" indent="-635000" algn="l">
              <a:spcBef>
                <a:spcPts val="5900"/>
              </a:spcBef>
              <a:buSzPct val="125000"/>
              <a:buChar char="•"/>
              <a:defRPr b="0" sz="4800"/>
            </a:pPr>
            <a:r>
              <a:t>We formulate the text line segmentation task as an unsupervised deep learning problem and eliminate the human annotation effort.</a:t>
            </a:r>
          </a:p>
          <a:p>
            <a:pPr marL="635000" indent="-635000" algn="l">
              <a:spcBef>
                <a:spcPts val="5900"/>
              </a:spcBef>
              <a:buSzPct val="125000"/>
              <a:buChar char="•"/>
              <a:defRPr b="0" sz="4800"/>
            </a:pPr>
            <a:r>
              <a:t>A document patch and its neighbour contain the same text line pattern.</a:t>
            </a:r>
          </a:p>
          <a:p>
            <a:pPr marL="635000" indent="-635000" algn="l">
              <a:spcBef>
                <a:spcPts val="5900"/>
              </a:spcBef>
              <a:buSzPct val="125000"/>
              <a:buChar char="•"/>
              <a:defRPr b="0" sz="4800"/>
            </a:pPr>
            <a:r>
              <a:t>A document patch and its 90 degree rotated neighbour contain different text line pattern.</a:t>
            </a:r>
          </a:p>
          <a:p>
            <a:pPr marL="635000" indent="-635000" algn="l">
              <a:spcBef>
                <a:spcPts val="5900"/>
              </a:spcBef>
              <a:buSzPct val="125000"/>
              <a:buChar char="•"/>
              <a:defRPr b="0" sz="4800"/>
            </a:pPr>
            <a:r>
              <a:t>The method is successful on the documents with crowded satellite elements, touching components and slightly skewed text lines.</a:t>
            </a:r>
          </a:p>
          <a:p>
            <a:pPr marL="635000" indent="-635000" algn="l">
              <a:spcBef>
                <a:spcPts val="5900"/>
              </a:spcBef>
              <a:buSzPct val="125000"/>
              <a:buChar char="•"/>
              <a:defRPr b="0" sz="4800"/>
            </a:pPr>
            <a:r>
              <a:t>The method is unsuccessful on the documents with fluctuating, severely skewed and curved text lines.</a:t>
            </a:r>
          </a:p>
        </p:txBody>
      </p:sp>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