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  <a:srgbClr val="5B9BD5"/>
    <a:srgbClr val="00B0F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188" autoAdjust="0"/>
  </p:normalViewPr>
  <p:slideViewPr>
    <p:cSldViewPr snapToGrid="0">
      <p:cViewPr varScale="1">
        <p:scale>
          <a:sx n="43" d="100"/>
          <a:sy n="43" d="100"/>
        </p:scale>
        <p:origin x="107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678F7-69AF-46E2-8A39-28A5E3CCDD6B}" type="datetimeFigureOut">
              <a:rPr lang="en-GB" smtClean="0"/>
              <a:t>05/03/2018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8E6F6-8FC1-4ED0-A093-1248A6945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063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Hi,</a:t>
            </a:r>
            <a:r>
              <a:rPr lang="en-US" baseline="0" dirty="0" smtClean="0"/>
              <a:t> I am </a:t>
            </a:r>
            <a:r>
              <a:rPr lang="en-US" baseline="0" dirty="0" err="1" smtClean="0"/>
              <a:t>Berat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Kurar</a:t>
            </a:r>
            <a:r>
              <a:rPr lang="en-US" baseline="0" dirty="0" smtClean="0"/>
              <a:t>, from Ben </a:t>
            </a:r>
            <a:r>
              <a:rPr lang="en-US" baseline="0" dirty="0" err="1" smtClean="0"/>
              <a:t>Gurion</a:t>
            </a:r>
            <a:r>
              <a:rPr lang="en-US" baseline="0" dirty="0" smtClean="0"/>
              <a:t> University of the Negev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I am going to present you our work with the title </a:t>
            </a:r>
            <a:r>
              <a:rPr lang="en-US" baseline="0" dirty="0" err="1" smtClean="0"/>
              <a:t>binarization</a:t>
            </a:r>
            <a:r>
              <a:rPr lang="en-US" baseline="0" dirty="0" smtClean="0"/>
              <a:t> free layout analysis for Arabic historical documents which I work on it under supervision of Prof. Jihad </a:t>
            </a:r>
            <a:r>
              <a:rPr lang="en-US" baseline="0" dirty="0" err="1" smtClean="0"/>
              <a:t>Elsana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C53F-79F9-4395-A02E-5C808834B64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233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train by Stochastic Gradient Descent (SGD) with a learning rate of 0.001. </a:t>
            </a:r>
          </a:p>
          <a:p>
            <a:r>
              <a:rPr lang="en-GB" dirty="0" smtClean="0"/>
              <a:t>We initialize VGG-16  with its publicly available pre-trained weights. </a:t>
            </a:r>
          </a:p>
          <a:p>
            <a:r>
              <a:rPr lang="en-GB" dirty="0" smtClean="0"/>
              <a:t>We first trained on set 1 until overfitting. </a:t>
            </a:r>
          </a:p>
          <a:p>
            <a:r>
              <a:rPr lang="en-GB" dirty="0" smtClean="0"/>
              <a:t>Then using the output weights we further trained on set 2</a:t>
            </a:r>
          </a:p>
          <a:p>
            <a:r>
              <a:rPr lang="en-US" baseline="0" dirty="0" smtClean="0"/>
              <a:t>And save the least loss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8E6F6-8FC1-4ED0-A093-1248A694540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556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Hera are the quantitative results</a:t>
            </a:r>
          </a:p>
          <a:p>
            <a:r>
              <a:rPr lang="en-US" baseline="0" dirty="0" smtClean="0"/>
              <a:t>In set 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8E6F6-8FC1-4ED0-A093-1248A694540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245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will</a:t>
            </a:r>
            <a:r>
              <a:rPr lang="en-US" baseline="0" dirty="0" smtClean="0"/>
              <a:t> make a problem definition and describe our contribution for it</a:t>
            </a:r>
          </a:p>
          <a:p>
            <a:r>
              <a:rPr lang="en-US" baseline="0" dirty="0" smtClean="0"/>
              <a:t>Then I will discuss some related works on this problem.</a:t>
            </a:r>
          </a:p>
          <a:p>
            <a:r>
              <a:rPr lang="en-US" baseline="0" dirty="0" smtClean="0"/>
              <a:t>Then I will explain our method and details of experiments</a:t>
            </a:r>
          </a:p>
          <a:p>
            <a:r>
              <a:rPr lang="en-US" baseline="0" dirty="0" smtClean="0"/>
              <a:t>Finally I will present the results and conclude.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C53F-79F9-4395-A02E-5C808834B64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273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Page layout analysis is an important pre-processing step for the other document image processing algorithms. </a:t>
            </a:r>
          </a:p>
          <a:p>
            <a:r>
              <a:rPr lang="en-US" dirty="0" smtClean="0"/>
              <a:t>Given</a:t>
            </a:r>
            <a:r>
              <a:rPr lang="en-US" baseline="0" dirty="0" smtClean="0"/>
              <a:t> a document image, we first need to segment it into homogeneous regions and then classify these regions.</a:t>
            </a:r>
          </a:p>
          <a:p>
            <a:r>
              <a:rPr lang="en-US" baseline="0" dirty="0" smtClean="0"/>
              <a:t>For example in this paper we classify the regions as main text and side text.</a:t>
            </a:r>
            <a:endParaRPr lang="en-US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8E6F6-8FC1-4ED0-A093-1248A694540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032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propose a method for page layout analysis of non-</a:t>
            </a:r>
            <a:r>
              <a:rPr lang="en-US" baseline="0" dirty="0" err="1" smtClean="0"/>
              <a:t>binarized</a:t>
            </a:r>
            <a:r>
              <a:rPr lang="en-US" baseline="0" dirty="0" smtClean="0"/>
              <a:t> historical manuscripts with complex layout as shown in the image here.</a:t>
            </a:r>
          </a:p>
          <a:p>
            <a:r>
              <a:rPr lang="en-US" baseline="0" dirty="0" smtClean="0"/>
              <a:t>This method is uses FCN and makes patch based predictions.</a:t>
            </a:r>
          </a:p>
          <a:p>
            <a:r>
              <a:rPr lang="en-US" baseline="0" dirty="0" smtClean="0"/>
              <a:t>And the output is a fine segmentation in pixel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8E6F6-8FC1-4ED0-A093-1248A694540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310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Previously Bukhari et al, 2012 made  fine segmentation in pixel</a:t>
            </a:r>
            <a:r>
              <a:rPr lang="en-US" baseline="0" dirty="0" smtClean="0"/>
              <a:t> level</a:t>
            </a:r>
            <a:r>
              <a:rPr lang="en-US" dirty="0" smtClean="0"/>
              <a:t> on the same dataset</a:t>
            </a:r>
            <a:r>
              <a:rPr lang="en-US" baseline="0" dirty="0" smtClean="0"/>
              <a:t> with complex layouts.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baseline="0" dirty="0" smtClean="0"/>
              <a:t> t</a:t>
            </a:r>
            <a:r>
              <a:rPr lang="en-US" dirty="0" smtClean="0"/>
              <a:t>heir method differs from ours, by their input is </a:t>
            </a:r>
            <a:r>
              <a:rPr lang="en-US" dirty="0" err="1" smtClean="0"/>
              <a:t>binarized</a:t>
            </a:r>
            <a:r>
              <a:rPr lang="en-US" dirty="0" smtClean="0"/>
              <a:t> and they used MLP to make connected component based classification using context features,</a:t>
            </a:r>
            <a:r>
              <a:rPr lang="en-US" baseline="0" dirty="0" smtClean="0"/>
              <a:t> which in turn leads to redundant and expensive computation in overlapping contexts.</a:t>
            </a:r>
          </a:p>
          <a:p>
            <a:r>
              <a:rPr lang="en-US" baseline="0" dirty="0" smtClean="0"/>
              <a:t>In addition they do post processing with parameters that are fitted to test set.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8E6F6-8FC1-4ED0-A093-1248A694540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970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FCN has been already used for page layout analysis by Xu et al,</a:t>
            </a:r>
            <a:r>
              <a:rPr lang="en-GB" baseline="0" dirty="0" smtClean="0"/>
              <a:t> 2017.</a:t>
            </a:r>
          </a:p>
          <a:p>
            <a:r>
              <a:rPr lang="en-US" baseline="0" dirty="0" smtClean="0"/>
              <a:t>On non </a:t>
            </a:r>
            <a:r>
              <a:rPr lang="en-US" baseline="0" dirty="0" err="1" smtClean="0"/>
              <a:t>binarized</a:t>
            </a:r>
            <a:r>
              <a:rPr lang="en-US" baseline="0" dirty="0" smtClean="0"/>
              <a:t> historical manuscripts to make pixel level fine segmentation using patch based classification.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 as we can see in these images their dataset does not cover full range of difficulties in comparison to our dataset with multi-skewed and curved lines in multi orientations.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8E6F6-8FC1-4ED0-A093-1248A694540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59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FCN architecture we used is based on the FCN proposed for semantic segmentation by Long</a:t>
            </a:r>
            <a:r>
              <a:rPr lang="en-GB" baseline="0" dirty="0" smtClean="0"/>
              <a:t> et al.</a:t>
            </a:r>
          </a:p>
          <a:p>
            <a:r>
              <a:rPr lang="en-US" baseline="0" dirty="0" smtClean="0"/>
              <a:t>Input is the image.</a:t>
            </a:r>
          </a:p>
          <a:p>
            <a:r>
              <a:rPr lang="en-US" baseline="0" dirty="0" smtClean="0"/>
              <a:t>Then we have convolutional blocks. Each block consists of several convolutional layers and a </a:t>
            </a:r>
            <a:r>
              <a:rPr lang="en-US" baseline="0" dirty="0" err="1" smtClean="0"/>
              <a:t>maxpooling</a:t>
            </a:r>
            <a:r>
              <a:rPr lang="en-US" baseline="0" dirty="0" smtClean="0"/>
              <a:t> layer.</a:t>
            </a:r>
            <a:endParaRPr lang="en-GB" baseline="0" dirty="0" smtClean="0"/>
          </a:p>
          <a:p>
            <a:pPr rtl="0"/>
            <a:r>
              <a:rPr lang="en-GB" dirty="0" smtClean="0"/>
              <a:t>First five blocks follow the design of VGG 16 network</a:t>
            </a:r>
            <a:r>
              <a:rPr lang="en-GB" baseline="0" dirty="0" smtClean="0"/>
              <a:t> </a:t>
            </a:r>
            <a:r>
              <a:rPr lang="en-GB" dirty="0" smtClean="0"/>
              <a:t> except the discarded final layer</a:t>
            </a:r>
            <a:r>
              <a:rPr lang="en-GB" baseline="0" dirty="0" smtClean="0"/>
              <a:t>. Instead of the final classification layer,  two convolutional layers, conv6 and conv7 are added.</a:t>
            </a:r>
            <a:endParaRPr lang="en-GB" dirty="0" smtClean="0"/>
          </a:p>
          <a:p>
            <a:pPr rtl="0"/>
            <a:r>
              <a:rPr lang="en-GB" dirty="0" smtClean="0"/>
              <a:t>This is a conventional Convolutional Network (CNN) and is called the encoder part of the FCN. </a:t>
            </a:r>
          </a:p>
          <a:p>
            <a:pPr rtl="0"/>
            <a:r>
              <a:rPr lang="en-GB" dirty="0" smtClean="0"/>
              <a:t>Through the encoder, input image is </a:t>
            </a:r>
            <a:r>
              <a:rPr lang="en-GB" dirty="0" err="1" smtClean="0"/>
              <a:t>downsampled</a:t>
            </a:r>
            <a:r>
              <a:rPr lang="en-GB" dirty="0" smtClean="0"/>
              <a:t> by</a:t>
            </a:r>
            <a:r>
              <a:rPr lang="en-GB" baseline="0" dirty="0" smtClean="0"/>
              <a:t> max pooling layers.</a:t>
            </a:r>
          </a:p>
          <a:p>
            <a:pPr rtl="0"/>
            <a:endParaRPr lang="en-US" baseline="0" dirty="0" smtClean="0"/>
          </a:p>
          <a:p>
            <a:pPr rtl="0"/>
            <a:r>
              <a:rPr lang="en-GB" dirty="0" smtClean="0"/>
              <a:t>Then the decoder part </a:t>
            </a:r>
            <a:r>
              <a:rPr lang="en-GB" dirty="0" err="1" smtClean="0"/>
              <a:t>upsamples</a:t>
            </a:r>
            <a:r>
              <a:rPr lang="en-GB" dirty="0" smtClean="0"/>
              <a:t> the </a:t>
            </a:r>
            <a:r>
              <a:rPr lang="en-GB" dirty="0" err="1" smtClean="0"/>
              <a:t>downsampled</a:t>
            </a:r>
            <a:r>
              <a:rPr lang="en-GB" baseline="0" dirty="0" smtClean="0"/>
              <a:t> outputs </a:t>
            </a:r>
            <a:r>
              <a:rPr lang="en-GB" dirty="0" smtClean="0"/>
              <a:t>to input image size </a:t>
            </a:r>
            <a:r>
              <a:rPr lang="en-GB" baseline="0" dirty="0" smtClean="0"/>
              <a:t>using transpose convolution.</a:t>
            </a:r>
          </a:p>
          <a:p>
            <a:pPr rtl="0"/>
            <a:r>
              <a:rPr lang="en-US" baseline="0" dirty="0" smtClean="0"/>
              <a:t>FCN8 </a:t>
            </a:r>
            <a:r>
              <a:rPr lang="en-US" baseline="0" dirty="0" err="1" smtClean="0"/>
              <a:t>upsamples</a:t>
            </a:r>
            <a:r>
              <a:rPr lang="en-US" baseline="0" dirty="0" smtClean="0"/>
              <a:t> conv7 layer 4 times, pool4 layer 2 times and add them to pool3 layer, then </a:t>
            </a:r>
            <a:r>
              <a:rPr lang="en-US" baseline="0" dirty="0" err="1" smtClean="0"/>
              <a:t>upsamples</a:t>
            </a:r>
            <a:r>
              <a:rPr lang="en-US" baseline="0" dirty="0" smtClean="0"/>
              <a:t> the summation 8 times to reach to input image size again.</a:t>
            </a:r>
          </a:p>
          <a:p>
            <a:pPr rtl="0"/>
            <a:endParaRPr lang="en-US" baseline="0" dirty="0" smtClean="0"/>
          </a:p>
          <a:p>
            <a:pPr rtl="0"/>
            <a:r>
              <a:rPr lang="en-US" baseline="0" dirty="0" smtClean="0"/>
              <a:t>Resulting output is a tensor of  m by n by number of classes. This tensor contains a classification score for each pixel in the input.</a:t>
            </a:r>
            <a:endParaRPr lang="en-GB" baseline="0" dirty="0" smtClean="0"/>
          </a:p>
          <a:p>
            <a:pPr rtl="0"/>
            <a:endParaRPr lang="en-US" baseline="0" dirty="0" smtClean="0"/>
          </a:p>
          <a:p>
            <a:pPr rtl="0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GB" dirty="0" smtClean="0"/>
              <a:t>FCN has made great improvements in object segmentation field [20]. It is an end to end segmentation framework that extracts the features and learns the classifier function simultaneously.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8E6F6-8FC1-4ED0-A093-1248A694540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738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used  a</a:t>
            </a:r>
            <a:r>
              <a:rPr lang="en-US" baseline="0" dirty="0" smtClean="0"/>
              <a:t> dataset of 20 pages for training, 4 pages for validation and 8 pages for testing.</a:t>
            </a:r>
          </a:p>
          <a:p>
            <a:r>
              <a:rPr lang="en-US" baseline="0" dirty="0" smtClean="0"/>
              <a:t>We created two sets</a:t>
            </a:r>
          </a:p>
          <a:p>
            <a:r>
              <a:rPr lang="en-US" baseline="0" dirty="0" smtClean="0"/>
              <a:t>Set1 contains randomly cropped 100.000 patches for training</a:t>
            </a:r>
          </a:p>
          <a:p>
            <a:r>
              <a:rPr lang="en-US" baseline="0" dirty="0" smtClean="0"/>
              <a:t>Set2 contains randomly cropped 100.000 patches for training with density grater than 0.83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Density is defined as the ratio of number of foreground pixels to the total number of pixels in a patch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8E6F6-8FC1-4ED0-A093-1248A694540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4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Here is the difference between a patch with a density less than 0.83 and a patch with a density greater than 0.83.</a:t>
            </a:r>
          </a:p>
          <a:p>
            <a:r>
              <a:rPr lang="en-US" baseline="0" dirty="0" smtClean="0"/>
              <a:t>Means that it contains mostly text. We follow such a scheme since during the training with  sett with faced with class imbalance problem.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also change the original input size of FCN8 network. Its original size 224 by 224 contains 2 lines at most. We changed it to be 320 by 320 to include 3 lines approximately, which means more context information.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8E6F6-8FC1-4ED0-A093-1248A694540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126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2FE2-19F1-448E-AC08-BC97AF326D7A}" type="datetime1">
              <a:rPr lang="en-GB" smtClean="0"/>
              <a:t>05/03/2018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94AE-6518-4EEF-B0D1-8BF31257A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008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DD40-341E-4E00-B833-345F10D72381}" type="datetime1">
              <a:rPr lang="en-GB" smtClean="0"/>
              <a:t>05/03/2018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94AE-6518-4EEF-B0D1-8BF31257A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7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D8D3-F847-4621-88CA-10669AD8386E}" type="datetime1">
              <a:rPr lang="en-GB" smtClean="0"/>
              <a:t>05/03/2018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94AE-6518-4EEF-B0D1-8BF31257A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74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A1F94-E7DA-419D-A418-470760C33743}" type="datetime1">
              <a:rPr lang="en-GB" smtClean="0"/>
              <a:t>05/03/2018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3452" y="74129"/>
            <a:ext cx="2743200" cy="365125"/>
          </a:xfrm>
        </p:spPr>
        <p:txBody>
          <a:bodyPr/>
          <a:lstStyle>
            <a:lvl1pPr>
              <a:defRPr sz="2800"/>
            </a:lvl1pPr>
          </a:lstStyle>
          <a:p>
            <a:fld id="{80BE94AE-6518-4EEF-B0D1-8BF31257A7B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8331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1B71-F9EA-4488-801B-FBB584D57B45}" type="datetime1">
              <a:rPr lang="en-GB" smtClean="0"/>
              <a:t>05/03/2018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94AE-6518-4EEF-B0D1-8BF31257A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70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1948-7D23-434F-BF53-A923C3D4380C}" type="datetime1">
              <a:rPr lang="en-GB" smtClean="0"/>
              <a:t>05/03/2018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94AE-6518-4EEF-B0D1-8BF31257A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47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D98B-E767-4980-BD2B-87CB0C5EEB5E}" type="datetime1">
              <a:rPr lang="en-GB" smtClean="0"/>
              <a:t>05/03/2018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94AE-6518-4EEF-B0D1-8BF31257A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87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6D3A-8F83-4492-A856-44CC1D0DDE89}" type="datetime1">
              <a:rPr lang="en-GB" smtClean="0"/>
              <a:t>05/03/2018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94AE-6518-4EEF-B0D1-8BF31257A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11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327B-5B96-49BE-BEF1-4F4FD5B93049}" type="datetime1">
              <a:rPr lang="en-GB" smtClean="0"/>
              <a:t>05/03/2018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94AE-6518-4EEF-B0D1-8BF31257A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960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7386-AF95-483E-9C85-C2583028B97B}" type="datetime1">
              <a:rPr lang="en-GB" smtClean="0"/>
              <a:t>05/03/2018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94AE-6518-4EEF-B0D1-8BF31257A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98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D606-CCDD-4E40-9352-B79DAF739469}" type="datetime1">
              <a:rPr lang="en-GB" smtClean="0"/>
              <a:t>05/03/2018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94AE-6518-4EEF-B0D1-8BF31257A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40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9A171-782A-4264-84AE-ACC8F0AA8563}" type="datetime1">
              <a:rPr lang="en-GB" smtClean="0"/>
              <a:t>05/03/2018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E94AE-6518-4EEF-B0D1-8BF31257A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79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81263"/>
            <a:ext cx="9144000" cy="3028700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Binarization</a:t>
            </a:r>
            <a:r>
              <a:rPr lang="en-GB" dirty="0" smtClean="0"/>
              <a:t> Free Layout Analysis for Arabic Historical Documents Using Fully Convolutional Networks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10200"/>
            <a:ext cx="9144000" cy="882876"/>
          </a:xfrm>
        </p:spPr>
        <p:txBody>
          <a:bodyPr>
            <a:normAutofit/>
          </a:bodyPr>
          <a:lstStyle/>
          <a:p>
            <a:r>
              <a:rPr lang="en-GB" dirty="0"/>
              <a:t>Department of Computer Science</a:t>
            </a:r>
          </a:p>
          <a:p>
            <a:r>
              <a:rPr lang="en-GB" dirty="0"/>
              <a:t>Ben-Gurion University of the </a:t>
            </a:r>
            <a:r>
              <a:rPr lang="en-GB" dirty="0" smtClean="0"/>
              <a:t>Negev</a:t>
            </a:r>
            <a:endParaRPr lang="en-GB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07627" y="4167415"/>
            <a:ext cx="6594260" cy="585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err="1" smtClean="0"/>
              <a:t>Berat</a:t>
            </a:r>
            <a:r>
              <a:rPr lang="en-GB" sz="2800" dirty="0" smtClean="0"/>
              <a:t> </a:t>
            </a:r>
            <a:r>
              <a:rPr lang="en-GB" sz="2800" dirty="0" err="1"/>
              <a:t>Kurar</a:t>
            </a:r>
            <a:r>
              <a:rPr lang="en-GB" sz="2800" dirty="0"/>
              <a:t> </a:t>
            </a:r>
            <a:r>
              <a:rPr lang="en-GB" sz="2800" dirty="0" err="1" smtClean="0"/>
              <a:t>Barakat</a:t>
            </a:r>
            <a:r>
              <a:rPr lang="en-GB" sz="2800" dirty="0" smtClean="0"/>
              <a:t>	Jihad </a:t>
            </a:r>
            <a:r>
              <a:rPr lang="en-GB" sz="2800" dirty="0"/>
              <a:t>El-Sana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245865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3862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Training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94AE-6518-4EEF-B0D1-8BF31257A7B3}" type="slidenum">
              <a:rPr lang="en-GB" smtClean="0"/>
              <a:t>10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58975" y="1405468"/>
            <a:ext cx="10452491" cy="4877724"/>
          </a:xfrm>
        </p:spPr>
        <p:txBody>
          <a:bodyPr>
            <a:normAutofit/>
          </a:bodyPr>
          <a:lstStyle/>
          <a:p>
            <a:r>
              <a:rPr lang="en-US" dirty="0" smtClean="0"/>
              <a:t>Optimizer = Stochastic Gradient Descent</a:t>
            </a:r>
          </a:p>
          <a:p>
            <a:r>
              <a:rPr lang="en-US" dirty="0" smtClean="0"/>
              <a:t>Learning rate = 0.001</a:t>
            </a:r>
          </a:p>
          <a:p>
            <a:r>
              <a:rPr lang="en-US" dirty="0" smtClean="0"/>
              <a:t>VGG-16 pre-trained weights</a:t>
            </a:r>
          </a:p>
          <a:p>
            <a:r>
              <a:rPr lang="en-US" dirty="0" smtClean="0"/>
              <a:t>Train on Set 1</a:t>
            </a:r>
          </a:p>
          <a:p>
            <a:r>
              <a:rPr lang="en-US" dirty="0" smtClean="0"/>
              <a:t>Continue on Set 2</a:t>
            </a:r>
          </a:p>
          <a:p>
            <a:r>
              <a:rPr lang="en-US" dirty="0" smtClean="0"/>
              <a:t>Train up to 50 epochs </a:t>
            </a:r>
          </a:p>
          <a:p>
            <a:r>
              <a:rPr lang="en-US"/>
              <a:t>S</a:t>
            </a:r>
            <a:r>
              <a:rPr lang="en-US" smtClean="0"/>
              <a:t>ave </a:t>
            </a:r>
            <a:r>
              <a:rPr lang="en-US" dirty="0" smtClean="0"/>
              <a:t>least loss model</a:t>
            </a:r>
          </a:p>
          <a:p>
            <a:r>
              <a:rPr lang="en-US" dirty="0" smtClean="0"/>
              <a:t>Train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984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3862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Quantitative results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94AE-6518-4EEF-B0D1-8BF31257A7B3}" type="slidenum">
              <a:rPr lang="en-GB" smtClean="0"/>
              <a:t>11</a:t>
            </a:fld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575505"/>
              </p:ext>
            </p:extLst>
          </p:nvPr>
        </p:nvGraphicFramePr>
        <p:xfrm>
          <a:off x="1862667" y="2226733"/>
          <a:ext cx="8466666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2222"/>
                <a:gridCol w="2822222"/>
                <a:gridCol w="2822222"/>
              </a:tblGrid>
              <a:tr h="370840"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aseline="0" dirty="0" smtClean="0"/>
                        <a:t>Main text F1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Side text F1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Set 1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0.90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0.68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Set 2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0.95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0.80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Bukhari</a:t>
                      </a:r>
                      <a:r>
                        <a:rPr lang="en-US" sz="3200" baseline="0" dirty="0" smtClean="0"/>
                        <a:t> et al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0.95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0.95</a:t>
                      </a:r>
                      <a:endParaRPr lang="en-GB" sz="3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5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definition</a:t>
            </a:r>
          </a:p>
          <a:p>
            <a:r>
              <a:rPr lang="en-US" dirty="0" smtClean="0"/>
              <a:t>Contribution</a:t>
            </a:r>
          </a:p>
          <a:p>
            <a:r>
              <a:rPr lang="en-US" dirty="0"/>
              <a:t>Related </a:t>
            </a:r>
            <a:r>
              <a:rPr lang="en-US" dirty="0" smtClean="0"/>
              <a:t>work</a:t>
            </a:r>
          </a:p>
          <a:p>
            <a:r>
              <a:rPr lang="en-US" dirty="0" smtClean="0"/>
              <a:t>Method</a:t>
            </a:r>
          </a:p>
          <a:p>
            <a:r>
              <a:rPr lang="en-US" dirty="0" smtClean="0"/>
              <a:t>Experiments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94AE-6518-4EEF-B0D1-8BF31257A7B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31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3862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Problem definition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94AE-6518-4EEF-B0D1-8BF31257A7B3}" type="slidenum">
              <a:rPr lang="en-GB" smtClean="0"/>
              <a:t>3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97" y="706661"/>
            <a:ext cx="4633205" cy="61513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35300" y="1548384"/>
            <a:ext cx="2901692" cy="4437888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3822571" y="689155"/>
            <a:ext cx="4419374" cy="1130250"/>
          </a:xfrm>
          <a:custGeom>
            <a:avLst/>
            <a:gdLst>
              <a:gd name="connsiteX0" fmla="*/ 4358261 w 4419374"/>
              <a:gd name="connsiteY0" fmla="*/ 143329 h 984577"/>
              <a:gd name="connsiteX1" fmla="*/ 4358261 w 4419374"/>
              <a:gd name="connsiteY1" fmla="*/ 143329 h 984577"/>
              <a:gd name="connsiteX2" fmla="*/ 4382645 w 4419374"/>
              <a:gd name="connsiteY2" fmla="*/ 350593 h 984577"/>
              <a:gd name="connsiteX3" fmla="*/ 4407029 w 4419374"/>
              <a:gd name="connsiteY3" fmla="*/ 387169 h 984577"/>
              <a:gd name="connsiteX4" fmla="*/ 4419221 w 4419374"/>
              <a:gd name="connsiteY4" fmla="*/ 435937 h 984577"/>
              <a:gd name="connsiteX5" fmla="*/ 4407029 w 4419374"/>
              <a:gd name="connsiteY5" fmla="*/ 691969 h 984577"/>
              <a:gd name="connsiteX6" fmla="*/ 4370453 w 4419374"/>
              <a:gd name="connsiteY6" fmla="*/ 716353 h 984577"/>
              <a:gd name="connsiteX7" fmla="*/ 4333877 w 4419374"/>
              <a:gd name="connsiteY7" fmla="*/ 728545 h 984577"/>
              <a:gd name="connsiteX8" fmla="*/ 4248533 w 4419374"/>
              <a:gd name="connsiteY8" fmla="*/ 765121 h 984577"/>
              <a:gd name="connsiteX9" fmla="*/ 3565781 w 4419374"/>
              <a:gd name="connsiteY9" fmla="*/ 740737 h 984577"/>
              <a:gd name="connsiteX10" fmla="*/ 3151253 w 4419374"/>
              <a:gd name="connsiteY10" fmla="*/ 704161 h 984577"/>
              <a:gd name="connsiteX11" fmla="*/ 2066165 w 4419374"/>
              <a:gd name="connsiteY11" fmla="*/ 716353 h 984577"/>
              <a:gd name="connsiteX12" fmla="*/ 2029589 w 4419374"/>
              <a:gd name="connsiteY12" fmla="*/ 728545 h 984577"/>
              <a:gd name="connsiteX13" fmla="*/ 1724789 w 4419374"/>
              <a:gd name="connsiteY13" fmla="*/ 716353 h 984577"/>
              <a:gd name="connsiteX14" fmla="*/ 1176149 w 4419374"/>
              <a:gd name="connsiteY14" fmla="*/ 972385 h 984577"/>
              <a:gd name="connsiteX15" fmla="*/ 1139573 w 4419374"/>
              <a:gd name="connsiteY15" fmla="*/ 984577 h 984577"/>
              <a:gd name="connsiteX16" fmla="*/ 1005461 w 4419374"/>
              <a:gd name="connsiteY16" fmla="*/ 960193 h 984577"/>
              <a:gd name="connsiteX17" fmla="*/ 932309 w 4419374"/>
              <a:gd name="connsiteY17" fmla="*/ 899233 h 984577"/>
              <a:gd name="connsiteX18" fmla="*/ 895733 w 4419374"/>
              <a:gd name="connsiteY18" fmla="*/ 887041 h 984577"/>
              <a:gd name="connsiteX19" fmla="*/ 859157 w 4419374"/>
              <a:gd name="connsiteY19" fmla="*/ 862657 h 984577"/>
              <a:gd name="connsiteX20" fmla="*/ 822581 w 4419374"/>
              <a:gd name="connsiteY20" fmla="*/ 850465 h 984577"/>
              <a:gd name="connsiteX21" fmla="*/ 712853 w 4419374"/>
              <a:gd name="connsiteY21" fmla="*/ 777313 h 984577"/>
              <a:gd name="connsiteX22" fmla="*/ 676277 w 4419374"/>
              <a:gd name="connsiteY22" fmla="*/ 752929 h 984577"/>
              <a:gd name="connsiteX23" fmla="*/ 603125 w 4419374"/>
              <a:gd name="connsiteY23" fmla="*/ 679777 h 984577"/>
              <a:gd name="connsiteX24" fmla="*/ 566549 w 4419374"/>
              <a:gd name="connsiteY24" fmla="*/ 667585 h 984577"/>
              <a:gd name="connsiteX25" fmla="*/ 493397 w 4419374"/>
              <a:gd name="connsiteY25" fmla="*/ 606625 h 984577"/>
              <a:gd name="connsiteX26" fmla="*/ 456821 w 4419374"/>
              <a:gd name="connsiteY26" fmla="*/ 570049 h 984577"/>
              <a:gd name="connsiteX27" fmla="*/ 420245 w 4419374"/>
              <a:gd name="connsiteY27" fmla="*/ 557857 h 984577"/>
              <a:gd name="connsiteX28" fmla="*/ 383669 w 4419374"/>
              <a:gd name="connsiteY28" fmla="*/ 533473 h 984577"/>
              <a:gd name="connsiteX29" fmla="*/ 347093 w 4419374"/>
              <a:gd name="connsiteY29" fmla="*/ 521281 h 984577"/>
              <a:gd name="connsiteX30" fmla="*/ 310517 w 4419374"/>
              <a:gd name="connsiteY30" fmla="*/ 496897 h 984577"/>
              <a:gd name="connsiteX31" fmla="*/ 273941 w 4419374"/>
              <a:gd name="connsiteY31" fmla="*/ 484705 h 984577"/>
              <a:gd name="connsiteX32" fmla="*/ 115445 w 4419374"/>
              <a:gd name="connsiteY32" fmla="*/ 448129 h 984577"/>
              <a:gd name="connsiteX33" fmla="*/ 78869 w 4419374"/>
              <a:gd name="connsiteY33" fmla="*/ 423745 h 984577"/>
              <a:gd name="connsiteX34" fmla="*/ 42293 w 4419374"/>
              <a:gd name="connsiteY34" fmla="*/ 350593 h 984577"/>
              <a:gd name="connsiteX35" fmla="*/ 17909 w 4419374"/>
              <a:gd name="connsiteY35" fmla="*/ 314017 h 984577"/>
              <a:gd name="connsiteX36" fmla="*/ 17909 w 4419374"/>
              <a:gd name="connsiteY36" fmla="*/ 21409 h 984577"/>
              <a:gd name="connsiteX37" fmla="*/ 505589 w 4419374"/>
              <a:gd name="connsiteY37" fmla="*/ 33601 h 984577"/>
              <a:gd name="connsiteX38" fmla="*/ 1310261 w 4419374"/>
              <a:gd name="connsiteY38" fmla="*/ 57985 h 984577"/>
              <a:gd name="connsiteX39" fmla="*/ 1407797 w 4419374"/>
              <a:gd name="connsiteY39" fmla="*/ 70177 h 984577"/>
              <a:gd name="connsiteX40" fmla="*/ 1444373 w 4419374"/>
              <a:gd name="connsiteY40" fmla="*/ 94561 h 984577"/>
              <a:gd name="connsiteX41" fmla="*/ 1493141 w 4419374"/>
              <a:gd name="connsiteY41" fmla="*/ 106753 h 984577"/>
              <a:gd name="connsiteX42" fmla="*/ 1566293 w 4419374"/>
              <a:gd name="connsiteY42" fmla="*/ 143329 h 984577"/>
              <a:gd name="connsiteX43" fmla="*/ 1627253 w 4419374"/>
              <a:gd name="connsiteY43" fmla="*/ 167713 h 984577"/>
              <a:gd name="connsiteX44" fmla="*/ 3395093 w 4419374"/>
              <a:gd name="connsiteY44" fmla="*/ 179905 h 984577"/>
              <a:gd name="connsiteX45" fmla="*/ 4358261 w 4419374"/>
              <a:gd name="connsiteY45" fmla="*/ 143329 h 984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419374" h="984577">
                <a:moveTo>
                  <a:pt x="4358261" y="143329"/>
                </a:moveTo>
                <a:lnTo>
                  <a:pt x="4358261" y="143329"/>
                </a:lnTo>
                <a:cubicBezTo>
                  <a:pt x="4358779" y="147995"/>
                  <a:pt x="4379503" y="339073"/>
                  <a:pt x="4382645" y="350593"/>
                </a:cubicBezTo>
                <a:cubicBezTo>
                  <a:pt x="4386500" y="364730"/>
                  <a:pt x="4398901" y="374977"/>
                  <a:pt x="4407029" y="387169"/>
                </a:cubicBezTo>
                <a:cubicBezTo>
                  <a:pt x="4411093" y="403425"/>
                  <a:pt x="4419221" y="419181"/>
                  <a:pt x="4419221" y="435937"/>
                </a:cubicBezTo>
                <a:cubicBezTo>
                  <a:pt x="4419221" y="521378"/>
                  <a:pt x="4421669" y="607792"/>
                  <a:pt x="4407029" y="691969"/>
                </a:cubicBezTo>
                <a:cubicBezTo>
                  <a:pt x="4404518" y="706405"/>
                  <a:pt x="4383559" y="709800"/>
                  <a:pt x="4370453" y="716353"/>
                </a:cubicBezTo>
                <a:cubicBezTo>
                  <a:pt x="4358958" y="722100"/>
                  <a:pt x="4345372" y="722798"/>
                  <a:pt x="4333877" y="728545"/>
                </a:cubicBezTo>
                <a:cubicBezTo>
                  <a:pt x="4249680" y="770643"/>
                  <a:pt x="4350030" y="739747"/>
                  <a:pt x="4248533" y="765121"/>
                </a:cubicBezTo>
                <a:cubicBezTo>
                  <a:pt x="4014901" y="759130"/>
                  <a:pt x="3795548" y="758758"/>
                  <a:pt x="3565781" y="740737"/>
                </a:cubicBezTo>
                <a:lnTo>
                  <a:pt x="3151253" y="704161"/>
                </a:lnTo>
                <a:lnTo>
                  <a:pt x="2066165" y="716353"/>
                </a:lnTo>
                <a:cubicBezTo>
                  <a:pt x="2053317" y="716632"/>
                  <a:pt x="2042440" y="728545"/>
                  <a:pt x="2029589" y="728545"/>
                </a:cubicBezTo>
                <a:cubicBezTo>
                  <a:pt x="1927908" y="728545"/>
                  <a:pt x="1826389" y="720417"/>
                  <a:pt x="1724789" y="716353"/>
                </a:cubicBezTo>
                <a:cubicBezTo>
                  <a:pt x="975976" y="733371"/>
                  <a:pt x="1256879" y="548551"/>
                  <a:pt x="1176149" y="972385"/>
                </a:cubicBezTo>
                <a:cubicBezTo>
                  <a:pt x="1173744" y="985010"/>
                  <a:pt x="1151765" y="980513"/>
                  <a:pt x="1139573" y="984577"/>
                </a:cubicBezTo>
                <a:cubicBezTo>
                  <a:pt x="1131356" y="983208"/>
                  <a:pt x="1019093" y="965305"/>
                  <a:pt x="1005461" y="960193"/>
                </a:cubicBezTo>
                <a:cubicBezTo>
                  <a:pt x="959874" y="943098"/>
                  <a:pt x="972969" y="926339"/>
                  <a:pt x="932309" y="899233"/>
                </a:cubicBezTo>
                <a:cubicBezTo>
                  <a:pt x="921616" y="892104"/>
                  <a:pt x="907228" y="892788"/>
                  <a:pt x="895733" y="887041"/>
                </a:cubicBezTo>
                <a:cubicBezTo>
                  <a:pt x="882627" y="880488"/>
                  <a:pt x="872263" y="869210"/>
                  <a:pt x="859157" y="862657"/>
                </a:cubicBezTo>
                <a:cubicBezTo>
                  <a:pt x="847662" y="856910"/>
                  <a:pt x="833682" y="856940"/>
                  <a:pt x="822581" y="850465"/>
                </a:cubicBezTo>
                <a:cubicBezTo>
                  <a:pt x="784610" y="828315"/>
                  <a:pt x="749429" y="801697"/>
                  <a:pt x="712853" y="777313"/>
                </a:cubicBezTo>
                <a:cubicBezTo>
                  <a:pt x="700661" y="769185"/>
                  <a:pt x="686638" y="763290"/>
                  <a:pt x="676277" y="752929"/>
                </a:cubicBezTo>
                <a:cubicBezTo>
                  <a:pt x="651893" y="728545"/>
                  <a:pt x="635840" y="690682"/>
                  <a:pt x="603125" y="679777"/>
                </a:cubicBezTo>
                <a:lnTo>
                  <a:pt x="566549" y="667585"/>
                </a:lnTo>
                <a:cubicBezTo>
                  <a:pt x="459692" y="560728"/>
                  <a:pt x="595242" y="691495"/>
                  <a:pt x="493397" y="606625"/>
                </a:cubicBezTo>
                <a:cubicBezTo>
                  <a:pt x="480151" y="595587"/>
                  <a:pt x="471167" y="579613"/>
                  <a:pt x="456821" y="570049"/>
                </a:cubicBezTo>
                <a:cubicBezTo>
                  <a:pt x="446128" y="562920"/>
                  <a:pt x="431740" y="563604"/>
                  <a:pt x="420245" y="557857"/>
                </a:cubicBezTo>
                <a:cubicBezTo>
                  <a:pt x="407139" y="551304"/>
                  <a:pt x="396775" y="540026"/>
                  <a:pt x="383669" y="533473"/>
                </a:cubicBezTo>
                <a:cubicBezTo>
                  <a:pt x="372174" y="527726"/>
                  <a:pt x="358588" y="527028"/>
                  <a:pt x="347093" y="521281"/>
                </a:cubicBezTo>
                <a:cubicBezTo>
                  <a:pt x="333987" y="514728"/>
                  <a:pt x="323623" y="503450"/>
                  <a:pt x="310517" y="496897"/>
                </a:cubicBezTo>
                <a:cubicBezTo>
                  <a:pt x="299022" y="491150"/>
                  <a:pt x="286251" y="488398"/>
                  <a:pt x="273941" y="484705"/>
                </a:cubicBezTo>
                <a:cubicBezTo>
                  <a:pt x="176518" y="455478"/>
                  <a:pt x="208013" y="463557"/>
                  <a:pt x="115445" y="448129"/>
                </a:cubicBezTo>
                <a:cubicBezTo>
                  <a:pt x="103253" y="440001"/>
                  <a:pt x="89230" y="434106"/>
                  <a:pt x="78869" y="423745"/>
                </a:cubicBezTo>
                <a:cubicBezTo>
                  <a:pt x="43928" y="388804"/>
                  <a:pt x="62125" y="390257"/>
                  <a:pt x="42293" y="350593"/>
                </a:cubicBezTo>
                <a:cubicBezTo>
                  <a:pt x="35740" y="337487"/>
                  <a:pt x="26037" y="326209"/>
                  <a:pt x="17909" y="314017"/>
                </a:cubicBezTo>
                <a:cubicBezTo>
                  <a:pt x="12808" y="268108"/>
                  <a:pt x="-19704" y="34252"/>
                  <a:pt x="17909" y="21409"/>
                </a:cubicBezTo>
                <a:cubicBezTo>
                  <a:pt x="171796" y="-31138"/>
                  <a:pt x="343043" y="29001"/>
                  <a:pt x="505589" y="33601"/>
                </a:cubicBezTo>
                <a:lnTo>
                  <a:pt x="1310261" y="57985"/>
                </a:lnTo>
                <a:cubicBezTo>
                  <a:pt x="1342773" y="62049"/>
                  <a:pt x="1376186" y="61556"/>
                  <a:pt x="1407797" y="70177"/>
                </a:cubicBezTo>
                <a:cubicBezTo>
                  <a:pt x="1421934" y="74032"/>
                  <a:pt x="1430905" y="88789"/>
                  <a:pt x="1444373" y="94561"/>
                </a:cubicBezTo>
                <a:cubicBezTo>
                  <a:pt x="1459774" y="101162"/>
                  <a:pt x="1476885" y="102689"/>
                  <a:pt x="1493141" y="106753"/>
                </a:cubicBezTo>
                <a:cubicBezTo>
                  <a:pt x="1548632" y="143747"/>
                  <a:pt x="1508605" y="121696"/>
                  <a:pt x="1566293" y="143329"/>
                </a:cubicBezTo>
                <a:cubicBezTo>
                  <a:pt x="1586785" y="151013"/>
                  <a:pt x="1605372" y="167275"/>
                  <a:pt x="1627253" y="167713"/>
                </a:cubicBezTo>
                <a:cubicBezTo>
                  <a:pt x="2216429" y="179497"/>
                  <a:pt x="2805813" y="175841"/>
                  <a:pt x="3395093" y="179905"/>
                </a:cubicBezTo>
                <a:cubicBezTo>
                  <a:pt x="4211949" y="166730"/>
                  <a:pt x="4197733" y="149425"/>
                  <a:pt x="4358261" y="143329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3913632" y="1326171"/>
            <a:ext cx="428385" cy="929724"/>
          </a:xfrm>
          <a:custGeom>
            <a:avLst/>
            <a:gdLst>
              <a:gd name="connsiteX0" fmla="*/ 36576 w 428385"/>
              <a:gd name="connsiteY0" fmla="*/ 904965 h 929724"/>
              <a:gd name="connsiteX1" fmla="*/ 36576 w 428385"/>
              <a:gd name="connsiteY1" fmla="*/ 904965 h 929724"/>
              <a:gd name="connsiteX2" fmla="*/ 231648 w 428385"/>
              <a:gd name="connsiteY2" fmla="*/ 917157 h 929724"/>
              <a:gd name="connsiteX3" fmla="*/ 341376 w 428385"/>
              <a:gd name="connsiteY3" fmla="*/ 929349 h 929724"/>
              <a:gd name="connsiteX4" fmla="*/ 402336 w 428385"/>
              <a:gd name="connsiteY4" fmla="*/ 904965 h 929724"/>
              <a:gd name="connsiteX5" fmla="*/ 390144 w 428385"/>
              <a:gd name="connsiteY5" fmla="*/ 868389 h 929724"/>
              <a:gd name="connsiteX6" fmla="*/ 0 w 428385"/>
              <a:gd name="connsiteY6" fmla="*/ 14949 h 929724"/>
              <a:gd name="connsiteX7" fmla="*/ 12192 w 428385"/>
              <a:gd name="connsiteY7" fmla="*/ 587973 h 929724"/>
              <a:gd name="connsiteX8" fmla="*/ 36576 w 428385"/>
              <a:gd name="connsiteY8" fmla="*/ 734277 h 929724"/>
              <a:gd name="connsiteX9" fmla="*/ 48768 w 428385"/>
              <a:gd name="connsiteY9" fmla="*/ 856197 h 929724"/>
              <a:gd name="connsiteX10" fmla="*/ 36576 w 428385"/>
              <a:gd name="connsiteY10" fmla="*/ 904965 h 92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8385" h="929724">
                <a:moveTo>
                  <a:pt x="36576" y="904965"/>
                </a:moveTo>
                <a:lnTo>
                  <a:pt x="36576" y="904965"/>
                </a:lnTo>
                <a:lnTo>
                  <a:pt x="231648" y="917157"/>
                </a:lnTo>
                <a:cubicBezTo>
                  <a:pt x="268332" y="920092"/>
                  <a:pt x="304668" y="931971"/>
                  <a:pt x="341376" y="929349"/>
                </a:cubicBezTo>
                <a:cubicBezTo>
                  <a:pt x="363206" y="927790"/>
                  <a:pt x="382016" y="913093"/>
                  <a:pt x="402336" y="904965"/>
                </a:cubicBezTo>
                <a:cubicBezTo>
                  <a:pt x="398272" y="892773"/>
                  <a:pt x="390665" y="881230"/>
                  <a:pt x="390144" y="868389"/>
                </a:cubicBezTo>
                <a:cubicBezTo>
                  <a:pt x="350124" y="-118776"/>
                  <a:pt x="659415" y="-7031"/>
                  <a:pt x="0" y="14949"/>
                </a:cubicBezTo>
                <a:cubicBezTo>
                  <a:pt x="4064" y="205957"/>
                  <a:pt x="2490" y="397168"/>
                  <a:pt x="12192" y="587973"/>
                </a:cubicBezTo>
                <a:cubicBezTo>
                  <a:pt x="14703" y="637350"/>
                  <a:pt x="29896" y="685290"/>
                  <a:pt x="36576" y="734277"/>
                </a:cubicBezTo>
                <a:cubicBezTo>
                  <a:pt x="42094" y="774745"/>
                  <a:pt x="40758" y="816147"/>
                  <a:pt x="48768" y="856197"/>
                </a:cubicBezTo>
                <a:cubicBezTo>
                  <a:pt x="53060" y="877657"/>
                  <a:pt x="73152" y="917157"/>
                  <a:pt x="36576" y="904965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4342017" y="1914144"/>
            <a:ext cx="693283" cy="1144291"/>
          </a:xfrm>
          <a:custGeom>
            <a:avLst/>
            <a:gdLst>
              <a:gd name="connsiteX0" fmla="*/ 0 w 658372"/>
              <a:gd name="connsiteY0" fmla="*/ 36576 h 1133859"/>
              <a:gd name="connsiteX1" fmla="*/ 0 w 658372"/>
              <a:gd name="connsiteY1" fmla="*/ 36576 h 1133859"/>
              <a:gd name="connsiteX2" fmla="*/ 12192 w 658372"/>
              <a:gd name="connsiteY2" fmla="*/ 256032 h 1133859"/>
              <a:gd name="connsiteX3" fmla="*/ 24384 w 658372"/>
              <a:gd name="connsiteY3" fmla="*/ 621792 h 1133859"/>
              <a:gd name="connsiteX4" fmla="*/ 48768 w 658372"/>
              <a:gd name="connsiteY4" fmla="*/ 731520 h 1133859"/>
              <a:gd name="connsiteX5" fmla="*/ 60960 w 658372"/>
              <a:gd name="connsiteY5" fmla="*/ 816864 h 1133859"/>
              <a:gd name="connsiteX6" fmla="*/ 85344 w 658372"/>
              <a:gd name="connsiteY6" fmla="*/ 963168 h 1133859"/>
              <a:gd name="connsiteX7" fmla="*/ 97536 w 658372"/>
              <a:gd name="connsiteY7" fmla="*/ 1097280 h 1133859"/>
              <a:gd name="connsiteX8" fmla="*/ 97536 w 658372"/>
              <a:gd name="connsiteY8" fmla="*/ 1097280 h 1133859"/>
              <a:gd name="connsiteX9" fmla="*/ 487680 w 658372"/>
              <a:gd name="connsiteY9" fmla="*/ 1109472 h 1133859"/>
              <a:gd name="connsiteX10" fmla="*/ 609600 w 658372"/>
              <a:gd name="connsiteY10" fmla="*/ 1133856 h 1133859"/>
              <a:gd name="connsiteX11" fmla="*/ 609600 w 658372"/>
              <a:gd name="connsiteY11" fmla="*/ 1133856 h 1133859"/>
              <a:gd name="connsiteX12" fmla="*/ 597408 w 658372"/>
              <a:gd name="connsiteY12" fmla="*/ 219456 h 1133859"/>
              <a:gd name="connsiteX13" fmla="*/ 597408 w 658372"/>
              <a:gd name="connsiteY13" fmla="*/ 219456 h 1133859"/>
              <a:gd name="connsiteX14" fmla="*/ 524256 w 658372"/>
              <a:gd name="connsiteY14" fmla="*/ 134112 h 1133859"/>
              <a:gd name="connsiteX15" fmla="*/ 475488 w 658372"/>
              <a:gd name="connsiteY15" fmla="*/ 73152 h 1133859"/>
              <a:gd name="connsiteX16" fmla="*/ 451104 w 658372"/>
              <a:gd name="connsiteY16" fmla="*/ 36576 h 1133859"/>
              <a:gd name="connsiteX17" fmla="*/ 438912 w 658372"/>
              <a:gd name="connsiteY17" fmla="*/ 0 h 1133859"/>
              <a:gd name="connsiteX18" fmla="*/ 438912 w 658372"/>
              <a:gd name="connsiteY18" fmla="*/ 0 h 1133859"/>
              <a:gd name="connsiteX19" fmla="*/ 231648 w 658372"/>
              <a:gd name="connsiteY19" fmla="*/ 12192 h 1133859"/>
              <a:gd name="connsiteX20" fmla="*/ 73152 w 658372"/>
              <a:gd name="connsiteY20" fmla="*/ 36576 h 1133859"/>
              <a:gd name="connsiteX21" fmla="*/ 0 w 658372"/>
              <a:gd name="connsiteY21" fmla="*/ 36576 h 113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58372" h="1133859">
                <a:moveTo>
                  <a:pt x="0" y="36576"/>
                </a:moveTo>
                <a:lnTo>
                  <a:pt x="0" y="36576"/>
                </a:lnTo>
                <a:cubicBezTo>
                  <a:pt x="4064" y="109728"/>
                  <a:pt x="9142" y="182831"/>
                  <a:pt x="12192" y="256032"/>
                </a:cubicBezTo>
                <a:cubicBezTo>
                  <a:pt x="17270" y="377914"/>
                  <a:pt x="15028" y="500164"/>
                  <a:pt x="24384" y="621792"/>
                </a:cubicBezTo>
                <a:cubicBezTo>
                  <a:pt x="27258" y="659150"/>
                  <a:pt x="41863" y="694694"/>
                  <a:pt x="48768" y="731520"/>
                </a:cubicBezTo>
                <a:cubicBezTo>
                  <a:pt x="54064" y="759765"/>
                  <a:pt x="56478" y="788479"/>
                  <a:pt x="60960" y="816864"/>
                </a:cubicBezTo>
                <a:cubicBezTo>
                  <a:pt x="68671" y="865700"/>
                  <a:pt x="78949" y="914143"/>
                  <a:pt x="85344" y="963168"/>
                </a:cubicBezTo>
                <a:cubicBezTo>
                  <a:pt x="91150" y="1007679"/>
                  <a:pt x="97536" y="1097280"/>
                  <a:pt x="97536" y="1097280"/>
                </a:cubicBezTo>
                <a:lnTo>
                  <a:pt x="97536" y="1097280"/>
                </a:lnTo>
                <a:cubicBezTo>
                  <a:pt x="227584" y="1101344"/>
                  <a:pt x="357915" y="1099977"/>
                  <a:pt x="487680" y="1109472"/>
                </a:cubicBezTo>
                <a:cubicBezTo>
                  <a:pt x="832977" y="1134738"/>
                  <a:pt x="534819" y="1133856"/>
                  <a:pt x="609600" y="1133856"/>
                </a:cubicBezTo>
                <a:lnTo>
                  <a:pt x="609600" y="1133856"/>
                </a:lnTo>
                <a:cubicBezTo>
                  <a:pt x="593658" y="512112"/>
                  <a:pt x="597408" y="816916"/>
                  <a:pt x="597408" y="219456"/>
                </a:cubicBezTo>
                <a:lnTo>
                  <a:pt x="597408" y="219456"/>
                </a:lnTo>
                <a:cubicBezTo>
                  <a:pt x="573024" y="191008"/>
                  <a:pt x="545743" y="164807"/>
                  <a:pt x="524256" y="134112"/>
                </a:cubicBezTo>
                <a:cubicBezTo>
                  <a:pt x="472727" y="60500"/>
                  <a:pt x="562325" y="131043"/>
                  <a:pt x="475488" y="73152"/>
                </a:cubicBezTo>
                <a:cubicBezTo>
                  <a:pt x="467360" y="60960"/>
                  <a:pt x="457657" y="49682"/>
                  <a:pt x="451104" y="36576"/>
                </a:cubicBezTo>
                <a:cubicBezTo>
                  <a:pt x="445357" y="25081"/>
                  <a:pt x="438912" y="0"/>
                  <a:pt x="438912" y="0"/>
                </a:cubicBezTo>
                <a:lnTo>
                  <a:pt x="438912" y="0"/>
                </a:lnTo>
                <a:cubicBezTo>
                  <a:pt x="369824" y="4064"/>
                  <a:pt x="300512" y="5306"/>
                  <a:pt x="231648" y="12192"/>
                </a:cubicBezTo>
                <a:cubicBezTo>
                  <a:pt x="178460" y="17511"/>
                  <a:pt x="125690" y="26725"/>
                  <a:pt x="73152" y="36576"/>
                </a:cubicBezTo>
                <a:cubicBezTo>
                  <a:pt x="-5580" y="51338"/>
                  <a:pt x="12192" y="36576"/>
                  <a:pt x="0" y="36576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3847369" y="2559368"/>
            <a:ext cx="578327" cy="1334201"/>
          </a:xfrm>
          <a:custGeom>
            <a:avLst/>
            <a:gdLst>
              <a:gd name="connsiteX0" fmla="*/ 16405 w 528469"/>
              <a:gd name="connsiteY0" fmla="*/ 49720 h 1334201"/>
              <a:gd name="connsiteX1" fmla="*/ 16405 w 528469"/>
              <a:gd name="connsiteY1" fmla="*/ 49720 h 1334201"/>
              <a:gd name="connsiteX2" fmla="*/ 16405 w 528469"/>
              <a:gd name="connsiteY2" fmla="*/ 1329880 h 1334201"/>
              <a:gd name="connsiteX3" fmla="*/ 52981 w 528469"/>
              <a:gd name="connsiteY3" fmla="*/ 1317688 h 1334201"/>
              <a:gd name="connsiteX4" fmla="*/ 89557 w 528469"/>
              <a:gd name="connsiteY4" fmla="*/ 1293304 h 1334201"/>
              <a:gd name="connsiteX5" fmla="*/ 126133 w 528469"/>
              <a:gd name="connsiteY5" fmla="*/ 1281112 h 1334201"/>
              <a:gd name="connsiteX6" fmla="*/ 199285 w 528469"/>
              <a:gd name="connsiteY6" fmla="*/ 1244536 h 1334201"/>
              <a:gd name="connsiteX7" fmla="*/ 211477 w 528469"/>
              <a:gd name="connsiteY7" fmla="*/ 1207960 h 1334201"/>
              <a:gd name="connsiteX8" fmla="*/ 309013 w 528469"/>
              <a:gd name="connsiteY8" fmla="*/ 1171384 h 1334201"/>
              <a:gd name="connsiteX9" fmla="*/ 345589 w 528469"/>
              <a:gd name="connsiteY9" fmla="*/ 1147000 h 1334201"/>
              <a:gd name="connsiteX10" fmla="*/ 418741 w 528469"/>
              <a:gd name="connsiteY10" fmla="*/ 1110424 h 1334201"/>
              <a:gd name="connsiteX11" fmla="*/ 430933 w 528469"/>
              <a:gd name="connsiteY11" fmla="*/ 1073848 h 1334201"/>
              <a:gd name="connsiteX12" fmla="*/ 467509 w 528469"/>
              <a:gd name="connsiteY12" fmla="*/ 805624 h 1334201"/>
              <a:gd name="connsiteX13" fmla="*/ 504085 w 528469"/>
              <a:gd name="connsiteY13" fmla="*/ 671512 h 1334201"/>
              <a:gd name="connsiteX14" fmla="*/ 528469 w 528469"/>
              <a:gd name="connsiteY14" fmla="*/ 598360 h 1334201"/>
              <a:gd name="connsiteX15" fmla="*/ 516277 w 528469"/>
              <a:gd name="connsiteY15" fmla="*/ 269176 h 1334201"/>
              <a:gd name="connsiteX16" fmla="*/ 491893 w 528469"/>
              <a:gd name="connsiteY16" fmla="*/ 220408 h 1334201"/>
              <a:gd name="connsiteX17" fmla="*/ 479701 w 528469"/>
              <a:gd name="connsiteY17" fmla="*/ 183832 h 1334201"/>
              <a:gd name="connsiteX18" fmla="*/ 455317 w 528469"/>
              <a:gd name="connsiteY18" fmla="*/ 147256 h 1334201"/>
              <a:gd name="connsiteX19" fmla="*/ 418741 w 528469"/>
              <a:gd name="connsiteY19" fmla="*/ 74104 h 1334201"/>
              <a:gd name="connsiteX20" fmla="*/ 382165 w 528469"/>
              <a:gd name="connsiteY20" fmla="*/ 49720 h 1334201"/>
              <a:gd name="connsiteX21" fmla="*/ 369973 w 528469"/>
              <a:gd name="connsiteY21" fmla="*/ 13144 h 1334201"/>
              <a:gd name="connsiteX22" fmla="*/ 296821 w 528469"/>
              <a:gd name="connsiteY22" fmla="*/ 13144 h 1334201"/>
              <a:gd name="connsiteX23" fmla="*/ 235861 w 528469"/>
              <a:gd name="connsiteY23" fmla="*/ 25336 h 1334201"/>
              <a:gd name="connsiteX24" fmla="*/ 162709 w 528469"/>
              <a:gd name="connsiteY24" fmla="*/ 49720 h 1334201"/>
              <a:gd name="connsiteX25" fmla="*/ 16405 w 528469"/>
              <a:gd name="connsiteY25" fmla="*/ 86296 h 1334201"/>
              <a:gd name="connsiteX26" fmla="*/ 16405 w 528469"/>
              <a:gd name="connsiteY26" fmla="*/ 49720 h 133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8469" h="1334201">
                <a:moveTo>
                  <a:pt x="16405" y="49720"/>
                </a:moveTo>
                <a:lnTo>
                  <a:pt x="16405" y="49720"/>
                </a:lnTo>
                <a:cubicBezTo>
                  <a:pt x="2765" y="513473"/>
                  <a:pt x="-12422" y="825413"/>
                  <a:pt x="16405" y="1329880"/>
                </a:cubicBezTo>
                <a:cubicBezTo>
                  <a:pt x="17138" y="1342711"/>
                  <a:pt x="41486" y="1323435"/>
                  <a:pt x="52981" y="1317688"/>
                </a:cubicBezTo>
                <a:cubicBezTo>
                  <a:pt x="66087" y="1311135"/>
                  <a:pt x="76451" y="1299857"/>
                  <a:pt x="89557" y="1293304"/>
                </a:cubicBezTo>
                <a:cubicBezTo>
                  <a:pt x="101052" y="1287557"/>
                  <a:pt x="114638" y="1286859"/>
                  <a:pt x="126133" y="1281112"/>
                </a:cubicBezTo>
                <a:cubicBezTo>
                  <a:pt x="220671" y="1233843"/>
                  <a:pt x="107350" y="1275181"/>
                  <a:pt x="199285" y="1244536"/>
                </a:cubicBezTo>
                <a:cubicBezTo>
                  <a:pt x="203349" y="1232344"/>
                  <a:pt x="201604" y="1216187"/>
                  <a:pt x="211477" y="1207960"/>
                </a:cubicBezTo>
                <a:cubicBezTo>
                  <a:pt x="238431" y="1185498"/>
                  <a:pt x="278651" y="1186565"/>
                  <a:pt x="309013" y="1171384"/>
                </a:cubicBezTo>
                <a:cubicBezTo>
                  <a:pt x="322119" y="1164831"/>
                  <a:pt x="332483" y="1153553"/>
                  <a:pt x="345589" y="1147000"/>
                </a:cubicBezTo>
                <a:cubicBezTo>
                  <a:pt x="446543" y="1096523"/>
                  <a:pt x="313919" y="1180305"/>
                  <a:pt x="418741" y="1110424"/>
                </a:cubicBezTo>
                <a:cubicBezTo>
                  <a:pt x="422805" y="1098232"/>
                  <a:pt x="428903" y="1086538"/>
                  <a:pt x="430933" y="1073848"/>
                </a:cubicBezTo>
                <a:cubicBezTo>
                  <a:pt x="445189" y="984746"/>
                  <a:pt x="438974" y="891229"/>
                  <a:pt x="467509" y="805624"/>
                </a:cubicBezTo>
                <a:cubicBezTo>
                  <a:pt x="541195" y="584565"/>
                  <a:pt x="452387" y="861072"/>
                  <a:pt x="504085" y="671512"/>
                </a:cubicBezTo>
                <a:cubicBezTo>
                  <a:pt x="510848" y="646715"/>
                  <a:pt x="520341" y="622744"/>
                  <a:pt x="528469" y="598360"/>
                </a:cubicBezTo>
                <a:cubicBezTo>
                  <a:pt x="524405" y="488632"/>
                  <a:pt x="526854" y="378469"/>
                  <a:pt x="516277" y="269176"/>
                </a:cubicBezTo>
                <a:cubicBezTo>
                  <a:pt x="514526" y="251086"/>
                  <a:pt x="499052" y="237113"/>
                  <a:pt x="491893" y="220408"/>
                </a:cubicBezTo>
                <a:cubicBezTo>
                  <a:pt x="486831" y="208596"/>
                  <a:pt x="485448" y="195327"/>
                  <a:pt x="479701" y="183832"/>
                </a:cubicBezTo>
                <a:cubicBezTo>
                  <a:pt x="473148" y="170726"/>
                  <a:pt x="461870" y="160362"/>
                  <a:pt x="455317" y="147256"/>
                </a:cubicBezTo>
                <a:cubicBezTo>
                  <a:pt x="435485" y="107592"/>
                  <a:pt x="453682" y="109045"/>
                  <a:pt x="418741" y="74104"/>
                </a:cubicBezTo>
                <a:cubicBezTo>
                  <a:pt x="408380" y="63743"/>
                  <a:pt x="394357" y="57848"/>
                  <a:pt x="382165" y="49720"/>
                </a:cubicBezTo>
                <a:cubicBezTo>
                  <a:pt x="378101" y="37528"/>
                  <a:pt x="379060" y="22231"/>
                  <a:pt x="369973" y="13144"/>
                </a:cubicBezTo>
                <a:cubicBezTo>
                  <a:pt x="343963" y="-12866"/>
                  <a:pt x="322831" y="6642"/>
                  <a:pt x="296821" y="13144"/>
                </a:cubicBezTo>
                <a:cubicBezTo>
                  <a:pt x="276717" y="18170"/>
                  <a:pt x="255853" y="19884"/>
                  <a:pt x="235861" y="25336"/>
                </a:cubicBezTo>
                <a:cubicBezTo>
                  <a:pt x="211064" y="32099"/>
                  <a:pt x="187474" y="42841"/>
                  <a:pt x="162709" y="49720"/>
                </a:cubicBezTo>
                <a:cubicBezTo>
                  <a:pt x="114274" y="63174"/>
                  <a:pt x="-31284" y="102192"/>
                  <a:pt x="16405" y="86296"/>
                </a:cubicBezTo>
                <a:lnTo>
                  <a:pt x="16405" y="49720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3950207" y="3816098"/>
            <a:ext cx="902331" cy="987549"/>
          </a:xfrm>
          <a:custGeom>
            <a:avLst/>
            <a:gdLst>
              <a:gd name="connsiteX0" fmla="*/ 0 w 804672"/>
              <a:gd name="connsiteY0" fmla="*/ 170688 h 877824"/>
              <a:gd name="connsiteX1" fmla="*/ 0 w 804672"/>
              <a:gd name="connsiteY1" fmla="*/ 170688 h 877824"/>
              <a:gd name="connsiteX2" fmla="*/ 12192 w 804672"/>
              <a:gd name="connsiteY2" fmla="*/ 377952 h 877824"/>
              <a:gd name="connsiteX3" fmla="*/ 36576 w 804672"/>
              <a:gd name="connsiteY3" fmla="*/ 451104 h 877824"/>
              <a:gd name="connsiteX4" fmla="*/ 48768 w 804672"/>
              <a:gd name="connsiteY4" fmla="*/ 548640 h 877824"/>
              <a:gd name="connsiteX5" fmla="*/ 73152 w 804672"/>
              <a:gd name="connsiteY5" fmla="*/ 816864 h 877824"/>
              <a:gd name="connsiteX6" fmla="*/ 85344 w 804672"/>
              <a:gd name="connsiteY6" fmla="*/ 877824 h 877824"/>
              <a:gd name="connsiteX7" fmla="*/ 85344 w 804672"/>
              <a:gd name="connsiteY7" fmla="*/ 877824 h 877824"/>
              <a:gd name="connsiteX8" fmla="*/ 268224 w 804672"/>
              <a:gd name="connsiteY8" fmla="*/ 792480 h 877824"/>
              <a:gd name="connsiteX9" fmla="*/ 329184 w 804672"/>
              <a:gd name="connsiteY9" fmla="*/ 768096 h 877824"/>
              <a:gd name="connsiteX10" fmla="*/ 438912 w 804672"/>
              <a:gd name="connsiteY10" fmla="*/ 755904 h 877824"/>
              <a:gd name="connsiteX11" fmla="*/ 512064 w 804672"/>
              <a:gd name="connsiteY11" fmla="*/ 719328 h 877824"/>
              <a:gd name="connsiteX12" fmla="*/ 548640 w 804672"/>
              <a:gd name="connsiteY12" fmla="*/ 694944 h 877824"/>
              <a:gd name="connsiteX13" fmla="*/ 585216 w 804672"/>
              <a:gd name="connsiteY13" fmla="*/ 682752 h 877824"/>
              <a:gd name="connsiteX14" fmla="*/ 621792 w 804672"/>
              <a:gd name="connsiteY14" fmla="*/ 658368 h 877824"/>
              <a:gd name="connsiteX15" fmla="*/ 658368 w 804672"/>
              <a:gd name="connsiteY15" fmla="*/ 646176 h 877824"/>
              <a:gd name="connsiteX16" fmla="*/ 731520 w 804672"/>
              <a:gd name="connsiteY16" fmla="*/ 585216 h 877824"/>
              <a:gd name="connsiteX17" fmla="*/ 804672 w 804672"/>
              <a:gd name="connsiteY17" fmla="*/ 573024 h 877824"/>
              <a:gd name="connsiteX18" fmla="*/ 804672 w 804672"/>
              <a:gd name="connsiteY18" fmla="*/ 573024 h 877824"/>
              <a:gd name="connsiteX19" fmla="*/ 719328 w 804672"/>
              <a:gd name="connsiteY19" fmla="*/ 463296 h 877824"/>
              <a:gd name="connsiteX20" fmla="*/ 682752 w 804672"/>
              <a:gd name="connsiteY20" fmla="*/ 438912 h 877824"/>
              <a:gd name="connsiteX21" fmla="*/ 658368 w 804672"/>
              <a:gd name="connsiteY21" fmla="*/ 402336 h 877824"/>
              <a:gd name="connsiteX22" fmla="*/ 621792 w 804672"/>
              <a:gd name="connsiteY22" fmla="*/ 365760 h 877824"/>
              <a:gd name="connsiteX23" fmla="*/ 573024 w 804672"/>
              <a:gd name="connsiteY23" fmla="*/ 292608 h 877824"/>
              <a:gd name="connsiteX24" fmla="*/ 548640 w 804672"/>
              <a:gd name="connsiteY24" fmla="*/ 256032 h 877824"/>
              <a:gd name="connsiteX25" fmla="*/ 512064 w 804672"/>
              <a:gd name="connsiteY25" fmla="*/ 207264 h 877824"/>
              <a:gd name="connsiteX26" fmla="*/ 475488 w 804672"/>
              <a:gd name="connsiteY26" fmla="*/ 170688 h 877824"/>
              <a:gd name="connsiteX27" fmla="*/ 426720 w 804672"/>
              <a:gd name="connsiteY27" fmla="*/ 97536 h 877824"/>
              <a:gd name="connsiteX28" fmla="*/ 365760 w 804672"/>
              <a:gd name="connsiteY28" fmla="*/ 36576 h 877824"/>
              <a:gd name="connsiteX29" fmla="*/ 353568 w 804672"/>
              <a:gd name="connsiteY29" fmla="*/ 0 h 877824"/>
              <a:gd name="connsiteX30" fmla="*/ 353568 w 804672"/>
              <a:gd name="connsiteY30" fmla="*/ 0 h 877824"/>
              <a:gd name="connsiteX31" fmla="*/ 207264 w 804672"/>
              <a:gd name="connsiteY31" fmla="*/ 73152 h 877824"/>
              <a:gd name="connsiteX32" fmla="*/ 170688 w 804672"/>
              <a:gd name="connsiteY32" fmla="*/ 85344 h 877824"/>
              <a:gd name="connsiteX33" fmla="*/ 134112 w 804672"/>
              <a:gd name="connsiteY33" fmla="*/ 109728 h 877824"/>
              <a:gd name="connsiteX34" fmla="*/ 97536 w 804672"/>
              <a:gd name="connsiteY34" fmla="*/ 121920 h 877824"/>
              <a:gd name="connsiteX35" fmla="*/ 60960 w 804672"/>
              <a:gd name="connsiteY35" fmla="*/ 146304 h 877824"/>
              <a:gd name="connsiteX36" fmla="*/ 0 w 804672"/>
              <a:gd name="connsiteY36" fmla="*/ 170688 h 87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04672" h="877824">
                <a:moveTo>
                  <a:pt x="0" y="170688"/>
                </a:moveTo>
                <a:lnTo>
                  <a:pt x="0" y="170688"/>
                </a:lnTo>
                <a:cubicBezTo>
                  <a:pt x="4064" y="239776"/>
                  <a:pt x="3241" y="309326"/>
                  <a:pt x="12192" y="377952"/>
                </a:cubicBezTo>
                <a:cubicBezTo>
                  <a:pt x="15516" y="403439"/>
                  <a:pt x="31190" y="425972"/>
                  <a:pt x="36576" y="451104"/>
                </a:cubicBezTo>
                <a:cubicBezTo>
                  <a:pt x="43441" y="483142"/>
                  <a:pt x="45508" y="516038"/>
                  <a:pt x="48768" y="548640"/>
                </a:cubicBezTo>
                <a:cubicBezTo>
                  <a:pt x="57701" y="637971"/>
                  <a:pt x="62456" y="727727"/>
                  <a:pt x="73152" y="816864"/>
                </a:cubicBezTo>
                <a:cubicBezTo>
                  <a:pt x="87914" y="939883"/>
                  <a:pt x="85344" y="790794"/>
                  <a:pt x="85344" y="877824"/>
                </a:cubicBezTo>
                <a:lnTo>
                  <a:pt x="85344" y="877824"/>
                </a:lnTo>
                <a:cubicBezTo>
                  <a:pt x="368021" y="736485"/>
                  <a:pt x="150488" y="836631"/>
                  <a:pt x="268224" y="792480"/>
                </a:cubicBezTo>
                <a:cubicBezTo>
                  <a:pt x="288716" y="784796"/>
                  <a:pt x="307784" y="772682"/>
                  <a:pt x="329184" y="768096"/>
                </a:cubicBezTo>
                <a:cubicBezTo>
                  <a:pt x="365168" y="760385"/>
                  <a:pt x="402336" y="759968"/>
                  <a:pt x="438912" y="755904"/>
                </a:cubicBezTo>
                <a:cubicBezTo>
                  <a:pt x="543734" y="686023"/>
                  <a:pt x="411110" y="769805"/>
                  <a:pt x="512064" y="719328"/>
                </a:cubicBezTo>
                <a:cubicBezTo>
                  <a:pt x="525170" y="712775"/>
                  <a:pt x="535534" y="701497"/>
                  <a:pt x="548640" y="694944"/>
                </a:cubicBezTo>
                <a:cubicBezTo>
                  <a:pt x="560135" y="689197"/>
                  <a:pt x="573721" y="688499"/>
                  <a:pt x="585216" y="682752"/>
                </a:cubicBezTo>
                <a:cubicBezTo>
                  <a:pt x="598322" y="676199"/>
                  <a:pt x="608686" y="664921"/>
                  <a:pt x="621792" y="658368"/>
                </a:cubicBezTo>
                <a:cubicBezTo>
                  <a:pt x="633287" y="652621"/>
                  <a:pt x="646873" y="651923"/>
                  <a:pt x="658368" y="646176"/>
                </a:cubicBezTo>
                <a:cubicBezTo>
                  <a:pt x="738146" y="606287"/>
                  <a:pt x="650628" y="639144"/>
                  <a:pt x="731520" y="585216"/>
                </a:cubicBezTo>
                <a:cubicBezTo>
                  <a:pt x="755591" y="569169"/>
                  <a:pt x="778080" y="573024"/>
                  <a:pt x="804672" y="573024"/>
                </a:cubicBezTo>
                <a:lnTo>
                  <a:pt x="804672" y="573024"/>
                </a:lnTo>
                <a:cubicBezTo>
                  <a:pt x="776224" y="536448"/>
                  <a:pt x="750497" y="497582"/>
                  <a:pt x="719328" y="463296"/>
                </a:cubicBezTo>
                <a:cubicBezTo>
                  <a:pt x="709471" y="452454"/>
                  <a:pt x="693113" y="449273"/>
                  <a:pt x="682752" y="438912"/>
                </a:cubicBezTo>
                <a:cubicBezTo>
                  <a:pt x="672391" y="428551"/>
                  <a:pt x="667749" y="413593"/>
                  <a:pt x="658368" y="402336"/>
                </a:cubicBezTo>
                <a:cubicBezTo>
                  <a:pt x="647330" y="389090"/>
                  <a:pt x="633984" y="377952"/>
                  <a:pt x="621792" y="365760"/>
                </a:cubicBezTo>
                <a:cubicBezTo>
                  <a:pt x="600366" y="301482"/>
                  <a:pt x="623761" y="353493"/>
                  <a:pt x="573024" y="292608"/>
                </a:cubicBezTo>
                <a:cubicBezTo>
                  <a:pt x="563643" y="281351"/>
                  <a:pt x="557157" y="267956"/>
                  <a:pt x="548640" y="256032"/>
                </a:cubicBezTo>
                <a:cubicBezTo>
                  <a:pt x="536829" y="239497"/>
                  <a:pt x="525288" y="222692"/>
                  <a:pt x="512064" y="207264"/>
                </a:cubicBezTo>
                <a:cubicBezTo>
                  <a:pt x="500843" y="194173"/>
                  <a:pt x="487680" y="182880"/>
                  <a:pt x="475488" y="170688"/>
                </a:cubicBezTo>
                <a:cubicBezTo>
                  <a:pt x="454062" y="106410"/>
                  <a:pt x="477457" y="158421"/>
                  <a:pt x="426720" y="97536"/>
                </a:cubicBezTo>
                <a:cubicBezTo>
                  <a:pt x="375920" y="36576"/>
                  <a:pt x="432816" y="81280"/>
                  <a:pt x="365760" y="36576"/>
                </a:cubicBezTo>
                <a:lnTo>
                  <a:pt x="353568" y="0"/>
                </a:lnTo>
                <a:lnTo>
                  <a:pt x="353568" y="0"/>
                </a:lnTo>
                <a:cubicBezTo>
                  <a:pt x="304800" y="24384"/>
                  <a:pt x="258990" y="55910"/>
                  <a:pt x="207264" y="73152"/>
                </a:cubicBezTo>
                <a:cubicBezTo>
                  <a:pt x="195072" y="77216"/>
                  <a:pt x="182183" y="79597"/>
                  <a:pt x="170688" y="85344"/>
                </a:cubicBezTo>
                <a:cubicBezTo>
                  <a:pt x="157582" y="91897"/>
                  <a:pt x="147218" y="103175"/>
                  <a:pt x="134112" y="109728"/>
                </a:cubicBezTo>
                <a:cubicBezTo>
                  <a:pt x="122617" y="115475"/>
                  <a:pt x="109031" y="116173"/>
                  <a:pt x="97536" y="121920"/>
                </a:cubicBezTo>
                <a:cubicBezTo>
                  <a:pt x="84430" y="128473"/>
                  <a:pt x="74066" y="139751"/>
                  <a:pt x="60960" y="146304"/>
                </a:cubicBezTo>
                <a:cubicBezTo>
                  <a:pt x="-2348" y="177958"/>
                  <a:pt x="10160" y="166624"/>
                  <a:pt x="0" y="170688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4376927" y="3108960"/>
            <a:ext cx="693283" cy="1183042"/>
          </a:xfrm>
          <a:custGeom>
            <a:avLst/>
            <a:gdLst>
              <a:gd name="connsiteX0" fmla="*/ 414528 w 560832"/>
              <a:gd name="connsiteY0" fmla="*/ 0 h 1183042"/>
              <a:gd name="connsiteX1" fmla="*/ 414528 w 560832"/>
              <a:gd name="connsiteY1" fmla="*/ 0 h 1183042"/>
              <a:gd name="connsiteX2" fmla="*/ 170688 w 560832"/>
              <a:gd name="connsiteY2" fmla="*/ 0 h 1183042"/>
              <a:gd name="connsiteX3" fmla="*/ 170688 w 560832"/>
              <a:gd name="connsiteY3" fmla="*/ 0 h 1183042"/>
              <a:gd name="connsiteX4" fmla="*/ 134112 w 560832"/>
              <a:gd name="connsiteY4" fmla="*/ 97536 h 1183042"/>
              <a:gd name="connsiteX5" fmla="*/ 97536 w 560832"/>
              <a:gd name="connsiteY5" fmla="*/ 134112 h 1183042"/>
              <a:gd name="connsiteX6" fmla="*/ 73152 w 560832"/>
              <a:gd name="connsiteY6" fmla="*/ 170688 h 1183042"/>
              <a:gd name="connsiteX7" fmla="*/ 60960 w 560832"/>
              <a:gd name="connsiteY7" fmla="*/ 207264 h 1183042"/>
              <a:gd name="connsiteX8" fmla="*/ 36576 w 560832"/>
              <a:gd name="connsiteY8" fmla="*/ 243840 h 1183042"/>
              <a:gd name="connsiteX9" fmla="*/ 0 w 560832"/>
              <a:gd name="connsiteY9" fmla="*/ 316992 h 1183042"/>
              <a:gd name="connsiteX10" fmla="*/ 12192 w 560832"/>
              <a:gd name="connsiteY10" fmla="*/ 682752 h 1183042"/>
              <a:gd name="connsiteX11" fmla="*/ 36576 w 560832"/>
              <a:gd name="connsiteY11" fmla="*/ 719328 h 1183042"/>
              <a:gd name="connsiteX12" fmla="*/ 85344 w 560832"/>
              <a:gd name="connsiteY12" fmla="*/ 792480 h 1183042"/>
              <a:gd name="connsiteX13" fmla="*/ 121920 w 560832"/>
              <a:gd name="connsiteY13" fmla="*/ 865632 h 1183042"/>
              <a:gd name="connsiteX14" fmla="*/ 146304 w 560832"/>
              <a:gd name="connsiteY14" fmla="*/ 902208 h 1183042"/>
              <a:gd name="connsiteX15" fmla="*/ 182880 w 560832"/>
              <a:gd name="connsiteY15" fmla="*/ 975360 h 1183042"/>
              <a:gd name="connsiteX16" fmla="*/ 219456 w 560832"/>
              <a:gd name="connsiteY16" fmla="*/ 999744 h 1183042"/>
              <a:gd name="connsiteX17" fmla="*/ 256032 w 560832"/>
              <a:gd name="connsiteY17" fmla="*/ 1072896 h 1183042"/>
              <a:gd name="connsiteX18" fmla="*/ 268224 w 560832"/>
              <a:gd name="connsiteY18" fmla="*/ 1109472 h 1183042"/>
              <a:gd name="connsiteX19" fmla="*/ 304800 w 560832"/>
              <a:gd name="connsiteY19" fmla="*/ 1121664 h 1183042"/>
              <a:gd name="connsiteX20" fmla="*/ 365760 w 560832"/>
              <a:gd name="connsiteY20" fmla="*/ 1182624 h 1183042"/>
              <a:gd name="connsiteX21" fmla="*/ 377952 w 560832"/>
              <a:gd name="connsiteY21" fmla="*/ 1146048 h 1183042"/>
              <a:gd name="connsiteX22" fmla="*/ 414528 w 560832"/>
              <a:gd name="connsiteY22" fmla="*/ 1133856 h 1183042"/>
              <a:gd name="connsiteX23" fmla="*/ 451104 w 560832"/>
              <a:gd name="connsiteY23" fmla="*/ 1109472 h 1183042"/>
              <a:gd name="connsiteX24" fmla="*/ 487680 w 560832"/>
              <a:gd name="connsiteY24" fmla="*/ 1097280 h 1183042"/>
              <a:gd name="connsiteX25" fmla="*/ 560832 w 560832"/>
              <a:gd name="connsiteY25" fmla="*/ 1060704 h 1183042"/>
              <a:gd name="connsiteX26" fmla="*/ 536448 w 560832"/>
              <a:gd name="connsiteY26" fmla="*/ 694944 h 1183042"/>
              <a:gd name="connsiteX27" fmla="*/ 499872 w 560832"/>
              <a:gd name="connsiteY27" fmla="*/ 548640 h 1183042"/>
              <a:gd name="connsiteX28" fmla="*/ 475488 w 560832"/>
              <a:gd name="connsiteY28" fmla="*/ 256032 h 1183042"/>
              <a:gd name="connsiteX29" fmla="*/ 463296 w 560832"/>
              <a:gd name="connsiteY29" fmla="*/ 158496 h 1183042"/>
              <a:gd name="connsiteX30" fmla="*/ 438912 w 560832"/>
              <a:gd name="connsiteY30" fmla="*/ 109728 h 1183042"/>
              <a:gd name="connsiteX31" fmla="*/ 426720 w 560832"/>
              <a:gd name="connsiteY31" fmla="*/ 48768 h 1183042"/>
              <a:gd name="connsiteX32" fmla="*/ 414528 w 560832"/>
              <a:gd name="connsiteY32" fmla="*/ 0 h 118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60832" h="1183042">
                <a:moveTo>
                  <a:pt x="414528" y="0"/>
                </a:moveTo>
                <a:lnTo>
                  <a:pt x="414528" y="0"/>
                </a:lnTo>
                <a:lnTo>
                  <a:pt x="170688" y="0"/>
                </a:lnTo>
                <a:lnTo>
                  <a:pt x="170688" y="0"/>
                </a:lnTo>
                <a:cubicBezTo>
                  <a:pt x="158496" y="32512"/>
                  <a:pt x="150739" y="67053"/>
                  <a:pt x="134112" y="97536"/>
                </a:cubicBezTo>
                <a:cubicBezTo>
                  <a:pt x="125856" y="112673"/>
                  <a:pt x="108574" y="120866"/>
                  <a:pt x="97536" y="134112"/>
                </a:cubicBezTo>
                <a:cubicBezTo>
                  <a:pt x="88155" y="145369"/>
                  <a:pt x="79705" y="157582"/>
                  <a:pt x="73152" y="170688"/>
                </a:cubicBezTo>
                <a:cubicBezTo>
                  <a:pt x="67405" y="182183"/>
                  <a:pt x="66707" y="195769"/>
                  <a:pt x="60960" y="207264"/>
                </a:cubicBezTo>
                <a:cubicBezTo>
                  <a:pt x="54407" y="220370"/>
                  <a:pt x="43129" y="230734"/>
                  <a:pt x="36576" y="243840"/>
                </a:cubicBezTo>
                <a:cubicBezTo>
                  <a:pt x="-13901" y="344794"/>
                  <a:pt x="69881" y="212170"/>
                  <a:pt x="0" y="316992"/>
                </a:cubicBezTo>
                <a:cubicBezTo>
                  <a:pt x="4064" y="438912"/>
                  <a:pt x="1148" y="561265"/>
                  <a:pt x="12192" y="682752"/>
                </a:cubicBezTo>
                <a:cubicBezTo>
                  <a:pt x="13519" y="697345"/>
                  <a:pt x="30023" y="706222"/>
                  <a:pt x="36576" y="719328"/>
                </a:cubicBezTo>
                <a:cubicBezTo>
                  <a:pt x="84785" y="815746"/>
                  <a:pt x="-1326" y="688476"/>
                  <a:pt x="85344" y="792480"/>
                </a:cubicBezTo>
                <a:cubicBezTo>
                  <a:pt x="129020" y="844891"/>
                  <a:pt x="94427" y="810645"/>
                  <a:pt x="121920" y="865632"/>
                </a:cubicBezTo>
                <a:cubicBezTo>
                  <a:pt x="128473" y="878738"/>
                  <a:pt x="139751" y="889102"/>
                  <a:pt x="146304" y="902208"/>
                </a:cubicBezTo>
                <a:cubicBezTo>
                  <a:pt x="166136" y="941872"/>
                  <a:pt x="147939" y="940419"/>
                  <a:pt x="182880" y="975360"/>
                </a:cubicBezTo>
                <a:cubicBezTo>
                  <a:pt x="193241" y="985721"/>
                  <a:pt x="207264" y="991616"/>
                  <a:pt x="219456" y="999744"/>
                </a:cubicBezTo>
                <a:cubicBezTo>
                  <a:pt x="250101" y="1091679"/>
                  <a:pt x="208763" y="978358"/>
                  <a:pt x="256032" y="1072896"/>
                </a:cubicBezTo>
                <a:cubicBezTo>
                  <a:pt x="261779" y="1084391"/>
                  <a:pt x="259137" y="1100385"/>
                  <a:pt x="268224" y="1109472"/>
                </a:cubicBezTo>
                <a:cubicBezTo>
                  <a:pt x="277311" y="1118559"/>
                  <a:pt x="292608" y="1117600"/>
                  <a:pt x="304800" y="1121664"/>
                </a:cubicBezTo>
                <a:cubicBezTo>
                  <a:pt x="311767" y="1132114"/>
                  <a:pt x="342537" y="1188430"/>
                  <a:pt x="365760" y="1182624"/>
                </a:cubicBezTo>
                <a:cubicBezTo>
                  <a:pt x="378228" y="1179507"/>
                  <a:pt x="368865" y="1155135"/>
                  <a:pt x="377952" y="1146048"/>
                </a:cubicBezTo>
                <a:cubicBezTo>
                  <a:pt x="387039" y="1136961"/>
                  <a:pt x="403033" y="1139603"/>
                  <a:pt x="414528" y="1133856"/>
                </a:cubicBezTo>
                <a:cubicBezTo>
                  <a:pt x="427634" y="1127303"/>
                  <a:pt x="437998" y="1116025"/>
                  <a:pt x="451104" y="1109472"/>
                </a:cubicBezTo>
                <a:cubicBezTo>
                  <a:pt x="462599" y="1103725"/>
                  <a:pt x="476185" y="1103027"/>
                  <a:pt x="487680" y="1097280"/>
                </a:cubicBezTo>
                <a:cubicBezTo>
                  <a:pt x="582218" y="1050011"/>
                  <a:pt x="468897" y="1091349"/>
                  <a:pt x="560832" y="1060704"/>
                </a:cubicBezTo>
                <a:cubicBezTo>
                  <a:pt x="559216" y="1023546"/>
                  <a:pt x="558240" y="789374"/>
                  <a:pt x="536448" y="694944"/>
                </a:cubicBezTo>
                <a:cubicBezTo>
                  <a:pt x="508719" y="574787"/>
                  <a:pt x="511988" y="669798"/>
                  <a:pt x="499872" y="548640"/>
                </a:cubicBezTo>
                <a:cubicBezTo>
                  <a:pt x="490133" y="451252"/>
                  <a:pt x="484624" y="353479"/>
                  <a:pt x="475488" y="256032"/>
                </a:cubicBezTo>
                <a:cubicBezTo>
                  <a:pt x="472430" y="223410"/>
                  <a:pt x="471243" y="190283"/>
                  <a:pt x="463296" y="158496"/>
                </a:cubicBezTo>
                <a:cubicBezTo>
                  <a:pt x="458888" y="140864"/>
                  <a:pt x="447040" y="125984"/>
                  <a:pt x="438912" y="109728"/>
                </a:cubicBezTo>
                <a:cubicBezTo>
                  <a:pt x="434848" y="89408"/>
                  <a:pt x="433273" y="68427"/>
                  <a:pt x="426720" y="48768"/>
                </a:cubicBezTo>
                <a:cubicBezTo>
                  <a:pt x="398701" y="-35289"/>
                  <a:pt x="402336" y="30705"/>
                  <a:pt x="414528" y="0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4779264" y="4386741"/>
            <a:ext cx="170688" cy="234027"/>
          </a:xfrm>
          <a:custGeom>
            <a:avLst/>
            <a:gdLst>
              <a:gd name="connsiteX0" fmla="*/ 0 w 170688"/>
              <a:gd name="connsiteY0" fmla="*/ 38955 h 234027"/>
              <a:gd name="connsiteX1" fmla="*/ 0 w 170688"/>
              <a:gd name="connsiteY1" fmla="*/ 38955 h 234027"/>
              <a:gd name="connsiteX2" fmla="*/ 12192 w 170688"/>
              <a:gd name="connsiteY2" fmla="*/ 197451 h 234027"/>
              <a:gd name="connsiteX3" fmla="*/ 24384 w 170688"/>
              <a:gd name="connsiteY3" fmla="*/ 234027 h 234027"/>
              <a:gd name="connsiteX4" fmla="*/ 134112 w 170688"/>
              <a:gd name="connsiteY4" fmla="*/ 197451 h 234027"/>
              <a:gd name="connsiteX5" fmla="*/ 170688 w 170688"/>
              <a:gd name="connsiteY5" fmla="*/ 185259 h 234027"/>
              <a:gd name="connsiteX6" fmla="*/ 158496 w 170688"/>
              <a:gd name="connsiteY6" fmla="*/ 87723 h 234027"/>
              <a:gd name="connsiteX7" fmla="*/ 146304 w 170688"/>
              <a:gd name="connsiteY7" fmla="*/ 2379 h 234027"/>
              <a:gd name="connsiteX8" fmla="*/ 109728 w 170688"/>
              <a:gd name="connsiteY8" fmla="*/ 26763 h 234027"/>
              <a:gd name="connsiteX9" fmla="*/ 0 w 170688"/>
              <a:gd name="connsiteY9" fmla="*/ 38955 h 23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688" h="234027">
                <a:moveTo>
                  <a:pt x="0" y="38955"/>
                </a:moveTo>
                <a:lnTo>
                  <a:pt x="0" y="38955"/>
                </a:lnTo>
                <a:cubicBezTo>
                  <a:pt x="4064" y="91787"/>
                  <a:pt x="5620" y="144872"/>
                  <a:pt x="12192" y="197451"/>
                </a:cubicBezTo>
                <a:cubicBezTo>
                  <a:pt x="13786" y="210203"/>
                  <a:pt x="11533" y="234027"/>
                  <a:pt x="24384" y="234027"/>
                </a:cubicBezTo>
                <a:cubicBezTo>
                  <a:pt x="62938" y="234027"/>
                  <a:pt x="97536" y="209643"/>
                  <a:pt x="134112" y="197451"/>
                </a:cubicBezTo>
                <a:lnTo>
                  <a:pt x="170688" y="185259"/>
                </a:lnTo>
                <a:cubicBezTo>
                  <a:pt x="166624" y="152747"/>
                  <a:pt x="162826" y="120201"/>
                  <a:pt x="158496" y="87723"/>
                </a:cubicBezTo>
                <a:cubicBezTo>
                  <a:pt x="154698" y="59238"/>
                  <a:pt x="164256" y="24819"/>
                  <a:pt x="146304" y="2379"/>
                </a:cubicBezTo>
                <a:cubicBezTo>
                  <a:pt x="137150" y="-9063"/>
                  <a:pt x="124182" y="24354"/>
                  <a:pt x="109728" y="26763"/>
                </a:cubicBezTo>
                <a:cubicBezTo>
                  <a:pt x="73650" y="32776"/>
                  <a:pt x="18288" y="36923"/>
                  <a:pt x="0" y="38955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>
            <a:off x="4133088" y="4713561"/>
            <a:ext cx="822289" cy="436738"/>
          </a:xfrm>
          <a:custGeom>
            <a:avLst/>
            <a:gdLst>
              <a:gd name="connsiteX0" fmla="*/ 670560 w 749137"/>
              <a:gd name="connsiteY0" fmla="*/ 16935 h 365777"/>
              <a:gd name="connsiteX1" fmla="*/ 670560 w 749137"/>
              <a:gd name="connsiteY1" fmla="*/ 16935 h 365777"/>
              <a:gd name="connsiteX2" fmla="*/ 97536 w 749137"/>
              <a:gd name="connsiteY2" fmla="*/ 16935 h 365777"/>
              <a:gd name="connsiteX3" fmla="*/ 73152 w 749137"/>
              <a:gd name="connsiteY3" fmla="*/ 53511 h 365777"/>
              <a:gd name="connsiteX4" fmla="*/ 60960 w 749137"/>
              <a:gd name="connsiteY4" fmla="*/ 90087 h 365777"/>
              <a:gd name="connsiteX5" fmla="*/ 0 w 749137"/>
              <a:gd name="connsiteY5" fmla="*/ 199815 h 365777"/>
              <a:gd name="connsiteX6" fmla="*/ 304800 w 749137"/>
              <a:gd name="connsiteY6" fmla="*/ 212007 h 365777"/>
              <a:gd name="connsiteX7" fmla="*/ 341376 w 749137"/>
              <a:gd name="connsiteY7" fmla="*/ 309543 h 365777"/>
              <a:gd name="connsiteX8" fmla="*/ 402336 w 749137"/>
              <a:gd name="connsiteY8" fmla="*/ 358311 h 365777"/>
              <a:gd name="connsiteX9" fmla="*/ 731520 w 749137"/>
              <a:gd name="connsiteY9" fmla="*/ 114471 h 365777"/>
              <a:gd name="connsiteX10" fmla="*/ 670560 w 749137"/>
              <a:gd name="connsiteY10" fmla="*/ 16935 h 365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9137" h="365777">
                <a:moveTo>
                  <a:pt x="670560" y="16935"/>
                </a:moveTo>
                <a:lnTo>
                  <a:pt x="670560" y="16935"/>
                </a:lnTo>
                <a:cubicBezTo>
                  <a:pt x="454349" y="1491"/>
                  <a:pt x="349162" y="-11822"/>
                  <a:pt x="97536" y="16935"/>
                </a:cubicBezTo>
                <a:cubicBezTo>
                  <a:pt x="82978" y="18599"/>
                  <a:pt x="79705" y="40405"/>
                  <a:pt x="73152" y="53511"/>
                </a:cubicBezTo>
                <a:cubicBezTo>
                  <a:pt x="67405" y="65006"/>
                  <a:pt x="67336" y="78929"/>
                  <a:pt x="60960" y="90087"/>
                </a:cubicBezTo>
                <a:cubicBezTo>
                  <a:pt x="-16362" y="225401"/>
                  <a:pt x="61673" y="45632"/>
                  <a:pt x="0" y="199815"/>
                </a:cubicBezTo>
                <a:cubicBezTo>
                  <a:pt x="101600" y="203879"/>
                  <a:pt x="204217" y="197106"/>
                  <a:pt x="304800" y="212007"/>
                </a:cubicBezTo>
                <a:cubicBezTo>
                  <a:pt x="331290" y="215931"/>
                  <a:pt x="339588" y="304775"/>
                  <a:pt x="341376" y="309543"/>
                </a:cubicBezTo>
                <a:cubicBezTo>
                  <a:pt x="357132" y="351560"/>
                  <a:pt x="365678" y="346092"/>
                  <a:pt x="402336" y="358311"/>
                </a:cubicBezTo>
                <a:cubicBezTo>
                  <a:pt x="807107" y="343855"/>
                  <a:pt x="759121" y="459490"/>
                  <a:pt x="731520" y="114471"/>
                </a:cubicBezTo>
                <a:cubicBezTo>
                  <a:pt x="717992" y="-54632"/>
                  <a:pt x="680720" y="33191"/>
                  <a:pt x="670560" y="16935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>
            <a:off x="7997952" y="3194304"/>
            <a:ext cx="207264" cy="237924"/>
          </a:xfrm>
          <a:custGeom>
            <a:avLst/>
            <a:gdLst>
              <a:gd name="connsiteX0" fmla="*/ 0 w 207264"/>
              <a:gd name="connsiteY0" fmla="*/ 12192 h 237924"/>
              <a:gd name="connsiteX1" fmla="*/ 0 w 207264"/>
              <a:gd name="connsiteY1" fmla="*/ 12192 h 237924"/>
              <a:gd name="connsiteX2" fmla="*/ 12192 w 207264"/>
              <a:gd name="connsiteY2" fmla="*/ 158496 h 237924"/>
              <a:gd name="connsiteX3" fmla="*/ 24384 w 207264"/>
              <a:gd name="connsiteY3" fmla="*/ 231648 h 237924"/>
              <a:gd name="connsiteX4" fmla="*/ 195072 w 207264"/>
              <a:gd name="connsiteY4" fmla="*/ 219456 h 237924"/>
              <a:gd name="connsiteX5" fmla="*/ 207264 w 207264"/>
              <a:gd name="connsiteY5" fmla="*/ 182880 h 237924"/>
              <a:gd name="connsiteX6" fmla="*/ 182880 w 207264"/>
              <a:gd name="connsiteY6" fmla="*/ 0 h 237924"/>
              <a:gd name="connsiteX7" fmla="*/ 0 w 207264"/>
              <a:gd name="connsiteY7" fmla="*/ 12192 h 23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264" h="237924">
                <a:moveTo>
                  <a:pt x="0" y="12192"/>
                </a:moveTo>
                <a:lnTo>
                  <a:pt x="0" y="12192"/>
                </a:lnTo>
                <a:cubicBezTo>
                  <a:pt x="4064" y="60960"/>
                  <a:pt x="6788" y="109858"/>
                  <a:pt x="12192" y="158496"/>
                </a:cubicBezTo>
                <a:cubicBezTo>
                  <a:pt x="14922" y="183065"/>
                  <a:pt x="932" y="223831"/>
                  <a:pt x="24384" y="231648"/>
                </a:cubicBezTo>
                <a:cubicBezTo>
                  <a:pt x="78498" y="249686"/>
                  <a:pt x="138176" y="223520"/>
                  <a:pt x="195072" y="219456"/>
                </a:cubicBezTo>
                <a:cubicBezTo>
                  <a:pt x="199136" y="207264"/>
                  <a:pt x="207264" y="195731"/>
                  <a:pt x="207264" y="182880"/>
                </a:cubicBezTo>
                <a:cubicBezTo>
                  <a:pt x="207264" y="138114"/>
                  <a:pt x="191099" y="49312"/>
                  <a:pt x="182880" y="0"/>
                </a:cubicBezTo>
                <a:cubicBezTo>
                  <a:pt x="111820" y="71060"/>
                  <a:pt x="30480" y="10160"/>
                  <a:pt x="0" y="12192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>
            <a:off x="3877056" y="5388864"/>
            <a:ext cx="4072131" cy="1519660"/>
          </a:xfrm>
          <a:custGeom>
            <a:avLst/>
            <a:gdLst>
              <a:gd name="connsiteX0" fmla="*/ 438912 w 4072131"/>
              <a:gd name="connsiteY0" fmla="*/ 0 h 1519660"/>
              <a:gd name="connsiteX1" fmla="*/ 438912 w 4072131"/>
              <a:gd name="connsiteY1" fmla="*/ 0 h 1519660"/>
              <a:gd name="connsiteX2" fmla="*/ 548640 w 4072131"/>
              <a:gd name="connsiteY2" fmla="*/ 73152 h 1519660"/>
              <a:gd name="connsiteX3" fmla="*/ 585216 w 4072131"/>
              <a:gd name="connsiteY3" fmla="*/ 85344 h 1519660"/>
              <a:gd name="connsiteX4" fmla="*/ 597408 w 4072131"/>
              <a:gd name="connsiteY4" fmla="*/ 121920 h 1519660"/>
              <a:gd name="connsiteX5" fmla="*/ 633984 w 4072131"/>
              <a:gd name="connsiteY5" fmla="*/ 146304 h 1519660"/>
              <a:gd name="connsiteX6" fmla="*/ 707136 w 4072131"/>
              <a:gd name="connsiteY6" fmla="*/ 195072 h 1519660"/>
              <a:gd name="connsiteX7" fmla="*/ 987552 w 4072131"/>
              <a:gd name="connsiteY7" fmla="*/ 195072 h 1519660"/>
              <a:gd name="connsiteX8" fmla="*/ 975360 w 4072131"/>
              <a:gd name="connsiteY8" fmla="*/ 329184 h 1519660"/>
              <a:gd name="connsiteX9" fmla="*/ 987552 w 4072131"/>
              <a:gd name="connsiteY9" fmla="*/ 365760 h 1519660"/>
              <a:gd name="connsiteX10" fmla="*/ 1024128 w 4072131"/>
              <a:gd name="connsiteY10" fmla="*/ 377952 h 1519660"/>
              <a:gd name="connsiteX11" fmla="*/ 1097280 w 4072131"/>
              <a:gd name="connsiteY11" fmla="*/ 414528 h 1519660"/>
              <a:gd name="connsiteX12" fmla="*/ 1133856 w 4072131"/>
              <a:gd name="connsiteY12" fmla="*/ 487680 h 1519660"/>
              <a:gd name="connsiteX13" fmla="*/ 1170432 w 4072131"/>
              <a:gd name="connsiteY13" fmla="*/ 512064 h 1519660"/>
              <a:gd name="connsiteX14" fmla="*/ 1207008 w 4072131"/>
              <a:gd name="connsiteY14" fmla="*/ 548640 h 1519660"/>
              <a:gd name="connsiteX15" fmla="*/ 1243584 w 4072131"/>
              <a:gd name="connsiteY15" fmla="*/ 560832 h 1519660"/>
              <a:gd name="connsiteX16" fmla="*/ 1280160 w 4072131"/>
              <a:gd name="connsiteY16" fmla="*/ 585216 h 1519660"/>
              <a:gd name="connsiteX17" fmla="*/ 1316736 w 4072131"/>
              <a:gd name="connsiteY17" fmla="*/ 597408 h 1519660"/>
              <a:gd name="connsiteX18" fmla="*/ 1353312 w 4072131"/>
              <a:gd name="connsiteY18" fmla="*/ 621792 h 1519660"/>
              <a:gd name="connsiteX19" fmla="*/ 1389888 w 4072131"/>
              <a:gd name="connsiteY19" fmla="*/ 633984 h 1519660"/>
              <a:gd name="connsiteX20" fmla="*/ 1475232 w 4072131"/>
              <a:gd name="connsiteY20" fmla="*/ 670560 h 1519660"/>
              <a:gd name="connsiteX21" fmla="*/ 1950720 w 4072131"/>
              <a:gd name="connsiteY21" fmla="*/ 670560 h 1519660"/>
              <a:gd name="connsiteX22" fmla="*/ 2157984 w 4072131"/>
              <a:gd name="connsiteY22" fmla="*/ 694944 h 1519660"/>
              <a:gd name="connsiteX23" fmla="*/ 2304288 w 4072131"/>
              <a:gd name="connsiteY23" fmla="*/ 707136 h 1519660"/>
              <a:gd name="connsiteX24" fmla="*/ 3121152 w 4072131"/>
              <a:gd name="connsiteY24" fmla="*/ 694944 h 1519660"/>
              <a:gd name="connsiteX25" fmla="*/ 3230880 w 4072131"/>
              <a:gd name="connsiteY25" fmla="*/ 682752 h 1519660"/>
              <a:gd name="connsiteX26" fmla="*/ 3694176 w 4072131"/>
              <a:gd name="connsiteY26" fmla="*/ 658368 h 1519660"/>
              <a:gd name="connsiteX27" fmla="*/ 4059936 w 4072131"/>
              <a:gd name="connsiteY27" fmla="*/ 670560 h 1519660"/>
              <a:gd name="connsiteX28" fmla="*/ 4072128 w 4072131"/>
              <a:gd name="connsiteY28" fmla="*/ 707136 h 1519660"/>
              <a:gd name="connsiteX29" fmla="*/ 4059936 w 4072131"/>
              <a:gd name="connsiteY29" fmla="*/ 1219200 h 1519660"/>
              <a:gd name="connsiteX30" fmla="*/ 4047744 w 4072131"/>
              <a:gd name="connsiteY30" fmla="*/ 1316736 h 1519660"/>
              <a:gd name="connsiteX31" fmla="*/ 3938016 w 4072131"/>
              <a:gd name="connsiteY31" fmla="*/ 1328928 h 1519660"/>
              <a:gd name="connsiteX32" fmla="*/ 2926080 w 4072131"/>
              <a:gd name="connsiteY32" fmla="*/ 1353312 h 1519660"/>
              <a:gd name="connsiteX33" fmla="*/ 2889504 w 4072131"/>
              <a:gd name="connsiteY33" fmla="*/ 1365504 h 1519660"/>
              <a:gd name="connsiteX34" fmla="*/ 2401824 w 4072131"/>
              <a:gd name="connsiteY34" fmla="*/ 1377696 h 1519660"/>
              <a:gd name="connsiteX35" fmla="*/ 2194560 w 4072131"/>
              <a:gd name="connsiteY35" fmla="*/ 1341120 h 1519660"/>
              <a:gd name="connsiteX36" fmla="*/ 1207008 w 4072131"/>
              <a:gd name="connsiteY36" fmla="*/ 1316736 h 1519660"/>
              <a:gd name="connsiteX37" fmla="*/ 1024128 w 4072131"/>
              <a:gd name="connsiteY37" fmla="*/ 1316736 h 1519660"/>
              <a:gd name="connsiteX38" fmla="*/ 1011936 w 4072131"/>
              <a:gd name="connsiteY38" fmla="*/ 1353312 h 1519660"/>
              <a:gd name="connsiteX39" fmla="*/ 975360 w 4072131"/>
              <a:gd name="connsiteY39" fmla="*/ 1365504 h 1519660"/>
              <a:gd name="connsiteX40" fmla="*/ 902208 w 4072131"/>
              <a:gd name="connsiteY40" fmla="*/ 1402080 h 1519660"/>
              <a:gd name="connsiteX41" fmla="*/ 829056 w 4072131"/>
              <a:gd name="connsiteY41" fmla="*/ 1463040 h 1519660"/>
              <a:gd name="connsiteX42" fmla="*/ 755904 w 4072131"/>
              <a:gd name="connsiteY42" fmla="*/ 1499616 h 1519660"/>
              <a:gd name="connsiteX43" fmla="*/ 316992 w 4072131"/>
              <a:gd name="connsiteY43" fmla="*/ 1450848 h 1519660"/>
              <a:gd name="connsiteX44" fmla="*/ 280416 w 4072131"/>
              <a:gd name="connsiteY44" fmla="*/ 1426464 h 1519660"/>
              <a:gd name="connsiteX45" fmla="*/ 256032 w 4072131"/>
              <a:gd name="connsiteY45" fmla="*/ 1389888 h 1519660"/>
              <a:gd name="connsiteX46" fmla="*/ 219456 w 4072131"/>
              <a:gd name="connsiteY46" fmla="*/ 1377696 h 1519660"/>
              <a:gd name="connsiteX47" fmla="*/ 207264 w 4072131"/>
              <a:gd name="connsiteY47" fmla="*/ 1341120 h 1519660"/>
              <a:gd name="connsiteX48" fmla="*/ 97536 w 4072131"/>
              <a:gd name="connsiteY48" fmla="*/ 1243584 h 1519660"/>
              <a:gd name="connsiteX49" fmla="*/ 60960 w 4072131"/>
              <a:gd name="connsiteY49" fmla="*/ 987552 h 1519660"/>
              <a:gd name="connsiteX50" fmla="*/ 36576 w 4072131"/>
              <a:gd name="connsiteY50" fmla="*/ 902208 h 1519660"/>
              <a:gd name="connsiteX51" fmla="*/ 0 w 4072131"/>
              <a:gd name="connsiteY51" fmla="*/ 694944 h 1519660"/>
              <a:gd name="connsiteX52" fmla="*/ 12192 w 4072131"/>
              <a:gd name="connsiteY52" fmla="*/ 536448 h 1519660"/>
              <a:gd name="connsiteX53" fmla="*/ 36576 w 4072131"/>
              <a:gd name="connsiteY53" fmla="*/ 499872 h 1519660"/>
              <a:gd name="connsiteX54" fmla="*/ 48768 w 4072131"/>
              <a:gd name="connsiteY54" fmla="*/ 463296 h 1519660"/>
              <a:gd name="connsiteX55" fmla="*/ 73152 w 4072131"/>
              <a:gd name="connsiteY55" fmla="*/ 426720 h 1519660"/>
              <a:gd name="connsiteX56" fmla="*/ 85344 w 4072131"/>
              <a:gd name="connsiteY56" fmla="*/ 390144 h 1519660"/>
              <a:gd name="connsiteX57" fmla="*/ 146304 w 4072131"/>
              <a:gd name="connsiteY57" fmla="*/ 316992 h 1519660"/>
              <a:gd name="connsiteX58" fmla="*/ 158496 w 4072131"/>
              <a:gd name="connsiteY58" fmla="*/ 280416 h 1519660"/>
              <a:gd name="connsiteX59" fmla="*/ 182880 w 4072131"/>
              <a:gd name="connsiteY59" fmla="*/ 243840 h 1519660"/>
              <a:gd name="connsiteX60" fmla="*/ 195072 w 4072131"/>
              <a:gd name="connsiteY60" fmla="*/ 207264 h 1519660"/>
              <a:gd name="connsiteX61" fmla="*/ 231648 w 4072131"/>
              <a:gd name="connsiteY61" fmla="*/ 182880 h 1519660"/>
              <a:gd name="connsiteX62" fmla="*/ 256032 w 4072131"/>
              <a:gd name="connsiteY62" fmla="*/ 146304 h 1519660"/>
              <a:gd name="connsiteX63" fmla="*/ 292608 w 4072131"/>
              <a:gd name="connsiteY63" fmla="*/ 134112 h 1519660"/>
              <a:gd name="connsiteX64" fmla="*/ 304800 w 4072131"/>
              <a:gd name="connsiteY64" fmla="*/ 97536 h 1519660"/>
              <a:gd name="connsiteX65" fmla="*/ 341376 w 4072131"/>
              <a:gd name="connsiteY65" fmla="*/ 73152 h 1519660"/>
              <a:gd name="connsiteX66" fmla="*/ 402336 w 4072131"/>
              <a:gd name="connsiteY66" fmla="*/ 24384 h 1519660"/>
              <a:gd name="connsiteX67" fmla="*/ 438912 w 4072131"/>
              <a:gd name="connsiteY67" fmla="*/ 0 h 151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072131" h="1519660">
                <a:moveTo>
                  <a:pt x="438912" y="0"/>
                </a:moveTo>
                <a:lnTo>
                  <a:pt x="438912" y="0"/>
                </a:lnTo>
                <a:cubicBezTo>
                  <a:pt x="475488" y="24384"/>
                  <a:pt x="510669" y="51002"/>
                  <a:pt x="548640" y="73152"/>
                </a:cubicBezTo>
                <a:cubicBezTo>
                  <a:pt x="559741" y="79627"/>
                  <a:pt x="576129" y="76257"/>
                  <a:pt x="585216" y="85344"/>
                </a:cubicBezTo>
                <a:cubicBezTo>
                  <a:pt x="594303" y="94431"/>
                  <a:pt x="589380" y="111885"/>
                  <a:pt x="597408" y="121920"/>
                </a:cubicBezTo>
                <a:cubicBezTo>
                  <a:pt x="606562" y="133362"/>
                  <a:pt x="622727" y="136923"/>
                  <a:pt x="633984" y="146304"/>
                </a:cubicBezTo>
                <a:cubicBezTo>
                  <a:pt x="694869" y="197041"/>
                  <a:pt x="642858" y="173646"/>
                  <a:pt x="707136" y="195072"/>
                </a:cubicBezTo>
                <a:cubicBezTo>
                  <a:pt x="796487" y="165288"/>
                  <a:pt x="885582" y="130670"/>
                  <a:pt x="987552" y="195072"/>
                </a:cubicBezTo>
                <a:cubicBezTo>
                  <a:pt x="1025505" y="219042"/>
                  <a:pt x="979424" y="284480"/>
                  <a:pt x="975360" y="329184"/>
                </a:cubicBezTo>
                <a:cubicBezTo>
                  <a:pt x="979424" y="341376"/>
                  <a:pt x="978465" y="356673"/>
                  <a:pt x="987552" y="365760"/>
                </a:cubicBezTo>
                <a:cubicBezTo>
                  <a:pt x="996639" y="374847"/>
                  <a:pt x="1012633" y="372205"/>
                  <a:pt x="1024128" y="377952"/>
                </a:cubicBezTo>
                <a:cubicBezTo>
                  <a:pt x="1118666" y="425221"/>
                  <a:pt x="1005345" y="383883"/>
                  <a:pt x="1097280" y="414528"/>
                </a:cubicBezTo>
                <a:cubicBezTo>
                  <a:pt x="1107196" y="444276"/>
                  <a:pt x="1110221" y="464045"/>
                  <a:pt x="1133856" y="487680"/>
                </a:cubicBezTo>
                <a:cubicBezTo>
                  <a:pt x="1144217" y="498041"/>
                  <a:pt x="1159175" y="502683"/>
                  <a:pt x="1170432" y="512064"/>
                </a:cubicBezTo>
                <a:cubicBezTo>
                  <a:pt x="1183678" y="523102"/>
                  <a:pt x="1192662" y="539076"/>
                  <a:pt x="1207008" y="548640"/>
                </a:cubicBezTo>
                <a:cubicBezTo>
                  <a:pt x="1217701" y="555769"/>
                  <a:pt x="1232089" y="555085"/>
                  <a:pt x="1243584" y="560832"/>
                </a:cubicBezTo>
                <a:cubicBezTo>
                  <a:pt x="1256690" y="567385"/>
                  <a:pt x="1267054" y="578663"/>
                  <a:pt x="1280160" y="585216"/>
                </a:cubicBezTo>
                <a:cubicBezTo>
                  <a:pt x="1291655" y="590963"/>
                  <a:pt x="1305241" y="591661"/>
                  <a:pt x="1316736" y="597408"/>
                </a:cubicBezTo>
                <a:cubicBezTo>
                  <a:pt x="1329842" y="603961"/>
                  <a:pt x="1340206" y="615239"/>
                  <a:pt x="1353312" y="621792"/>
                </a:cubicBezTo>
                <a:cubicBezTo>
                  <a:pt x="1364807" y="627539"/>
                  <a:pt x="1378393" y="628237"/>
                  <a:pt x="1389888" y="633984"/>
                </a:cubicBezTo>
                <a:cubicBezTo>
                  <a:pt x="1474085" y="676082"/>
                  <a:pt x="1373735" y="645186"/>
                  <a:pt x="1475232" y="670560"/>
                </a:cubicBezTo>
                <a:cubicBezTo>
                  <a:pt x="1696323" y="652136"/>
                  <a:pt x="1650350" y="650080"/>
                  <a:pt x="1950720" y="670560"/>
                </a:cubicBezTo>
                <a:cubicBezTo>
                  <a:pt x="2020123" y="675292"/>
                  <a:pt x="2088789" y="687786"/>
                  <a:pt x="2157984" y="694944"/>
                </a:cubicBezTo>
                <a:cubicBezTo>
                  <a:pt x="2206661" y="699980"/>
                  <a:pt x="2255520" y="703072"/>
                  <a:pt x="2304288" y="707136"/>
                </a:cubicBezTo>
                <a:lnTo>
                  <a:pt x="3121152" y="694944"/>
                </a:lnTo>
                <a:cubicBezTo>
                  <a:pt x="3157940" y="693976"/>
                  <a:pt x="3194154" y="685096"/>
                  <a:pt x="3230880" y="682752"/>
                </a:cubicBezTo>
                <a:cubicBezTo>
                  <a:pt x="3385212" y="672901"/>
                  <a:pt x="3539744" y="666496"/>
                  <a:pt x="3694176" y="658368"/>
                </a:cubicBezTo>
                <a:cubicBezTo>
                  <a:pt x="3816096" y="662432"/>
                  <a:pt x="3938951" y="654949"/>
                  <a:pt x="4059936" y="670560"/>
                </a:cubicBezTo>
                <a:cubicBezTo>
                  <a:pt x="4072682" y="672205"/>
                  <a:pt x="4072128" y="694285"/>
                  <a:pt x="4072128" y="707136"/>
                </a:cubicBezTo>
                <a:cubicBezTo>
                  <a:pt x="4072128" y="877872"/>
                  <a:pt x="4066760" y="1048600"/>
                  <a:pt x="4059936" y="1219200"/>
                </a:cubicBezTo>
                <a:cubicBezTo>
                  <a:pt x="4058626" y="1251939"/>
                  <a:pt x="4072098" y="1294817"/>
                  <a:pt x="4047744" y="1316736"/>
                </a:cubicBezTo>
                <a:cubicBezTo>
                  <a:pt x="4020390" y="1341355"/>
                  <a:pt x="3974798" y="1327729"/>
                  <a:pt x="3938016" y="1328928"/>
                </a:cubicBezTo>
                <a:lnTo>
                  <a:pt x="2926080" y="1353312"/>
                </a:lnTo>
                <a:cubicBezTo>
                  <a:pt x="2913888" y="1357376"/>
                  <a:pt x="2901814" y="1361811"/>
                  <a:pt x="2889504" y="1365504"/>
                </a:cubicBezTo>
                <a:cubicBezTo>
                  <a:pt x="2684420" y="1427029"/>
                  <a:pt x="2791689" y="1389510"/>
                  <a:pt x="2401824" y="1377696"/>
                </a:cubicBezTo>
                <a:cubicBezTo>
                  <a:pt x="2303816" y="1345027"/>
                  <a:pt x="2323307" y="1345318"/>
                  <a:pt x="2194560" y="1341120"/>
                </a:cubicBezTo>
                <a:lnTo>
                  <a:pt x="1207008" y="1316736"/>
                </a:lnTo>
                <a:cubicBezTo>
                  <a:pt x="1185650" y="1314600"/>
                  <a:pt x="1063653" y="1290386"/>
                  <a:pt x="1024128" y="1316736"/>
                </a:cubicBezTo>
                <a:cubicBezTo>
                  <a:pt x="1013435" y="1323865"/>
                  <a:pt x="1021023" y="1344225"/>
                  <a:pt x="1011936" y="1353312"/>
                </a:cubicBezTo>
                <a:cubicBezTo>
                  <a:pt x="1002849" y="1362399"/>
                  <a:pt x="986855" y="1359757"/>
                  <a:pt x="975360" y="1365504"/>
                </a:cubicBezTo>
                <a:cubicBezTo>
                  <a:pt x="880822" y="1412773"/>
                  <a:pt x="994143" y="1371435"/>
                  <a:pt x="902208" y="1402080"/>
                </a:cubicBezTo>
                <a:cubicBezTo>
                  <a:pt x="875244" y="1429044"/>
                  <a:pt x="863004" y="1446066"/>
                  <a:pt x="829056" y="1463040"/>
                </a:cubicBezTo>
                <a:cubicBezTo>
                  <a:pt x="728102" y="1513517"/>
                  <a:pt x="860726" y="1429735"/>
                  <a:pt x="755904" y="1499616"/>
                </a:cubicBezTo>
                <a:cubicBezTo>
                  <a:pt x="124030" y="1480468"/>
                  <a:pt x="475725" y="1583126"/>
                  <a:pt x="316992" y="1450848"/>
                </a:cubicBezTo>
                <a:cubicBezTo>
                  <a:pt x="305735" y="1441467"/>
                  <a:pt x="292608" y="1434592"/>
                  <a:pt x="280416" y="1426464"/>
                </a:cubicBezTo>
                <a:cubicBezTo>
                  <a:pt x="272288" y="1414272"/>
                  <a:pt x="267474" y="1399042"/>
                  <a:pt x="256032" y="1389888"/>
                </a:cubicBezTo>
                <a:cubicBezTo>
                  <a:pt x="245997" y="1381860"/>
                  <a:pt x="228543" y="1386783"/>
                  <a:pt x="219456" y="1377696"/>
                </a:cubicBezTo>
                <a:cubicBezTo>
                  <a:pt x="210369" y="1368609"/>
                  <a:pt x="215154" y="1351264"/>
                  <a:pt x="207264" y="1341120"/>
                </a:cubicBezTo>
                <a:cubicBezTo>
                  <a:pt x="162295" y="1283303"/>
                  <a:pt x="146426" y="1276178"/>
                  <a:pt x="97536" y="1243584"/>
                </a:cubicBezTo>
                <a:cubicBezTo>
                  <a:pt x="28833" y="1140529"/>
                  <a:pt x="92362" y="1249234"/>
                  <a:pt x="60960" y="987552"/>
                </a:cubicBezTo>
                <a:cubicBezTo>
                  <a:pt x="57435" y="958176"/>
                  <a:pt x="42610" y="931172"/>
                  <a:pt x="36576" y="902208"/>
                </a:cubicBezTo>
                <a:cubicBezTo>
                  <a:pt x="22267" y="833527"/>
                  <a:pt x="0" y="694944"/>
                  <a:pt x="0" y="694944"/>
                </a:cubicBezTo>
                <a:cubicBezTo>
                  <a:pt x="4064" y="642112"/>
                  <a:pt x="2427" y="588529"/>
                  <a:pt x="12192" y="536448"/>
                </a:cubicBezTo>
                <a:cubicBezTo>
                  <a:pt x="14892" y="522046"/>
                  <a:pt x="30023" y="512978"/>
                  <a:pt x="36576" y="499872"/>
                </a:cubicBezTo>
                <a:cubicBezTo>
                  <a:pt x="42323" y="488377"/>
                  <a:pt x="43021" y="474791"/>
                  <a:pt x="48768" y="463296"/>
                </a:cubicBezTo>
                <a:cubicBezTo>
                  <a:pt x="55321" y="450190"/>
                  <a:pt x="66599" y="439826"/>
                  <a:pt x="73152" y="426720"/>
                </a:cubicBezTo>
                <a:cubicBezTo>
                  <a:pt x="78899" y="415225"/>
                  <a:pt x="78215" y="400837"/>
                  <a:pt x="85344" y="390144"/>
                </a:cubicBezTo>
                <a:cubicBezTo>
                  <a:pt x="139272" y="309252"/>
                  <a:pt x="106415" y="396770"/>
                  <a:pt x="146304" y="316992"/>
                </a:cubicBezTo>
                <a:cubicBezTo>
                  <a:pt x="152051" y="305497"/>
                  <a:pt x="152749" y="291911"/>
                  <a:pt x="158496" y="280416"/>
                </a:cubicBezTo>
                <a:cubicBezTo>
                  <a:pt x="165049" y="267310"/>
                  <a:pt x="176327" y="256946"/>
                  <a:pt x="182880" y="243840"/>
                </a:cubicBezTo>
                <a:cubicBezTo>
                  <a:pt x="188627" y="232345"/>
                  <a:pt x="187044" y="217299"/>
                  <a:pt x="195072" y="207264"/>
                </a:cubicBezTo>
                <a:cubicBezTo>
                  <a:pt x="204226" y="195822"/>
                  <a:pt x="219456" y="191008"/>
                  <a:pt x="231648" y="182880"/>
                </a:cubicBezTo>
                <a:cubicBezTo>
                  <a:pt x="239776" y="170688"/>
                  <a:pt x="244590" y="155458"/>
                  <a:pt x="256032" y="146304"/>
                </a:cubicBezTo>
                <a:cubicBezTo>
                  <a:pt x="266067" y="138276"/>
                  <a:pt x="283521" y="143199"/>
                  <a:pt x="292608" y="134112"/>
                </a:cubicBezTo>
                <a:cubicBezTo>
                  <a:pt x="301695" y="125025"/>
                  <a:pt x="296772" y="107571"/>
                  <a:pt x="304800" y="97536"/>
                </a:cubicBezTo>
                <a:cubicBezTo>
                  <a:pt x="313954" y="86094"/>
                  <a:pt x="329184" y="81280"/>
                  <a:pt x="341376" y="73152"/>
                </a:cubicBezTo>
                <a:cubicBezTo>
                  <a:pt x="382481" y="11495"/>
                  <a:pt x="343446" y="53829"/>
                  <a:pt x="402336" y="24384"/>
                </a:cubicBezTo>
                <a:cubicBezTo>
                  <a:pt x="415442" y="17831"/>
                  <a:pt x="432816" y="4064"/>
                  <a:pt x="438912" y="0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815328" y="3893569"/>
            <a:ext cx="241812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828800" y="3393877"/>
            <a:ext cx="2304288" cy="383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345029" y="3631959"/>
            <a:ext cx="1625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Main text</a:t>
            </a:r>
            <a:endParaRPr lang="en-GB" sz="2800" b="1" dirty="0">
              <a:solidFill>
                <a:srgbClr val="00B0F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2563" y="3151442"/>
            <a:ext cx="1484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Side text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55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2" grpId="0" animBg="1"/>
      <p:bldP spid="23" grpId="0" animBg="1"/>
      <p:bldP spid="26" grpId="0" animBg="1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3862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Contribution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94AE-6518-4EEF-B0D1-8BF31257A7B3}" type="slidenum">
              <a:rPr lang="en-GB" smtClean="0"/>
              <a:t>4</a:t>
            </a:fld>
            <a:endParaRPr lang="en-GB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Page layout analysis</a:t>
            </a:r>
          </a:p>
          <a:p>
            <a:r>
              <a:rPr lang="en-US" dirty="0" smtClean="0"/>
              <a:t>Non-</a:t>
            </a:r>
            <a:r>
              <a:rPr lang="en-US" dirty="0" err="1" smtClean="0"/>
              <a:t>binarized</a:t>
            </a:r>
            <a:r>
              <a:rPr lang="en-US" dirty="0" smtClean="0"/>
              <a:t> historical manuscript</a:t>
            </a:r>
          </a:p>
          <a:p>
            <a:r>
              <a:rPr lang="en-US" dirty="0" smtClean="0"/>
              <a:t>Complex layout</a:t>
            </a:r>
          </a:p>
          <a:p>
            <a:r>
              <a:rPr lang="en-US" dirty="0" smtClean="0"/>
              <a:t>Fully Convolutional Network (FCN)</a:t>
            </a:r>
          </a:p>
          <a:p>
            <a:r>
              <a:rPr lang="en-US" dirty="0" smtClean="0"/>
              <a:t>Patch based classification</a:t>
            </a:r>
            <a:endParaRPr lang="en-US" dirty="0" smtClean="0"/>
          </a:p>
          <a:p>
            <a:r>
              <a:rPr lang="en-US" dirty="0" smtClean="0"/>
              <a:t>Pixel level fine segmentation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560" y="1741744"/>
            <a:ext cx="2916447" cy="387206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777185" y="1190133"/>
            <a:ext cx="1321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</a:t>
            </a:r>
            <a:r>
              <a:rPr lang="en-US" sz="2800" dirty="0" smtClean="0"/>
              <a:t>riginal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2719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3862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Related work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94AE-6518-4EEF-B0D1-8BF31257A7B3}" type="slidenum">
              <a:rPr lang="en-GB" smtClean="0"/>
              <a:t>5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795" y="1713353"/>
            <a:ext cx="2916448" cy="387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58976" y="1819582"/>
            <a:ext cx="7010400" cy="4463609"/>
          </a:xfrm>
        </p:spPr>
        <p:txBody>
          <a:bodyPr>
            <a:normAutofit/>
          </a:bodyPr>
          <a:lstStyle/>
          <a:p>
            <a:r>
              <a:rPr lang="en-US" dirty="0" smtClean="0"/>
              <a:t>Bukhari et al, 2012</a:t>
            </a:r>
          </a:p>
          <a:p>
            <a:r>
              <a:rPr lang="en-US" b="1" dirty="0" err="1" smtClean="0"/>
              <a:t>B</a:t>
            </a:r>
            <a:r>
              <a:rPr lang="en-US" b="1" dirty="0" err="1" smtClean="0"/>
              <a:t>inarized</a:t>
            </a:r>
            <a:r>
              <a:rPr lang="en-US" b="1" dirty="0" smtClean="0"/>
              <a:t> historical manuscript</a:t>
            </a:r>
          </a:p>
          <a:p>
            <a:r>
              <a:rPr lang="en-US" dirty="0" smtClean="0"/>
              <a:t>Complex layout</a:t>
            </a:r>
          </a:p>
          <a:p>
            <a:r>
              <a:rPr lang="en-US" b="1" dirty="0" smtClean="0"/>
              <a:t>Multilayer Perceptron (MLP)</a:t>
            </a:r>
          </a:p>
          <a:p>
            <a:r>
              <a:rPr lang="en-US" b="1" dirty="0" smtClean="0"/>
              <a:t>Connected component based classification</a:t>
            </a:r>
          </a:p>
          <a:p>
            <a:r>
              <a:rPr lang="en-US" b="1" dirty="0" smtClean="0"/>
              <a:t>Post processing on test set</a:t>
            </a:r>
            <a:endParaRPr lang="en-US" b="1" dirty="0" smtClean="0"/>
          </a:p>
          <a:p>
            <a:r>
              <a:rPr lang="en-US" dirty="0" smtClean="0"/>
              <a:t>Pixel level fine segmentation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564259" y="1161742"/>
            <a:ext cx="1529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B</a:t>
            </a:r>
            <a:r>
              <a:rPr lang="en-US" sz="2800" dirty="0" err="1" smtClean="0"/>
              <a:t>inarized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132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3862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Contribution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94AE-6518-4EEF-B0D1-8BF31257A7B3}" type="slidenum">
              <a:rPr lang="en-GB" smtClean="0"/>
              <a:t>6</a:t>
            </a:fld>
            <a:endParaRPr lang="en-GB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16829" y="1713353"/>
            <a:ext cx="5048435" cy="4463610"/>
          </a:xfrm>
        </p:spPr>
        <p:txBody>
          <a:bodyPr>
            <a:normAutofit/>
          </a:bodyPr>
          <a:lstStyle/>
          <a:p>
            <a:r>
              <a:rPr lang="en-US" dirty="0" smtClean="0"/>
              <a:t>Xu et al, 2017</a:t>
            </a:r>
          </a:p>
          <a:p>
            <a:r>
              <a:rPr lang="en-US" dirty="0" smtClean="0"/>
              <a:t>Non-</a:t>
            </a:r>
            <a:r>
              <a:rPr lang="en-US" dirty="0" err="1" smtClean="0"/>
              <a:t>binarized</a:t>
            </a:r>
            <a:r>
              <a:rPr lang="en-US" dirty="0" smtClean="0"/>
              <a:t> historical manuscript</a:t>
            </a:r>
          </a:p>
          <a:p>
            <a:r>
              <a:rPr lang="en-US" b="1" dirty="0" smtClean="0"/>
              <a:t>Simple layout</a:t>
            </a:r>
          </a:p>
          <a:p>
            <a:r>
              <a:rPr lang="en-US" dirty="0" smtClean="0"/>
              <a:t>Fully Convolutional Network (FCN)</a:t>
            </a:r>
          </a:p>
          <a:p>
            <a:r>
              <a:rPr lang="en-US" dirty="0" smtClean="0"/>
              <a:t>Patch based classification</a:t>
            </a:r>
            <a:endParaRPr lang="en-US" dirty="0" smtClean="0"/>
          </a:p>
          <a:p>
            <a:r>
              <a:rPr lang="en-US" dirty="0" smtClean="0"/>
              <a:t>Pixel level fine segmentation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33" y="1741744"/>
            <a:ext cx="3372395" cy="447740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777185" y="1190133"/>
            <a:ext cx="2434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Complex layout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9871" t="24125" r="43233" b="10556"/>
          <a:stretch/>
        </p:blipFill>
        <p:spPr>
          <a:xfrm>
            <a:off x="5202620" y="1741744"/>
            <a:ext cx="3279228" cy="44774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24753" y="1190133"/>
            <a:ext cx="215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Simple layout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6449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3862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Method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94AE-6518-4EEF-B0D1-8BF31257A7B3}" type="slidenum">
              <a:rPr lang="en-GB" smtClean="0"/>
              <a:t>7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2927" b="49540"/>
          <a:stretch/>
        </p:blipFill>
        <p:spPr>
          <a:xfrm>
            <a:off x="323907" y="2211797"/>
            <a:ext cx="9313069" cy="1297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1581" y="1908466"/>
            <a:ext cx="76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image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79314" y="1908466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pool1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71820" y="1908466"/>
            <a:ext cx="74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conv1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07253" y="1908466"/>
            <a:ext cx="74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conv2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31915" y="1908466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pool2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38351" y="1908466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pool3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56620" y="1908466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ool4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74893" y="1908466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pool5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42690" y="1908466"/>
            <a:ext cx="74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conv3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37294" y="1908466"/>
            <a:ext cx="74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conv4</a:t>
            </a:r>
            <a:endParaRPr lang="en-GB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608230" y="1908466"/>
            <a:ext cx="74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  <a:r>
              <a:rPr lang="en-US" b="1" dirty="0" smtClean="0"/>
              <a:t>onv5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76812" y="1908466"/>
            <a:ext cx="929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  <a:r>
              <a:rPr lang="en-US" b="1" dirty="0" smtClean="0"/>
              <a:t>onv6-7</a:t>
            </a:r>
            <a:endParaRPr lang="en-GB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t="50119" r="12927"/>
          <a:stretch/>
        </p:blipFill>
        <p:spPr>
          <a:xfrm>
            <a:off x="323907" y="3970408"/>
            <a:ext cx="9313069" cy="128217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86907" t="47267"/>
          <a:stretch/>
        </p:blipFill>
        <p:spPr>
          <a:xfrm>
            <a:off x="10080009" y="3970408"/>
            <a:ext cx="1400324" cy="135547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080009" y="3455467"/>
            <a:ext cx="2041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8</a:t>
            </a:r>
            <a:r>
              <a:rPr lang="en-US" sz="2000" b="1" dirty="0" smtClean="0"/>
              <a:t> x </a:t>
            </a:r>
            <a:r>
              <a:rPr lang="en-US" sz="2000" b="1" dirty="0" err="1" smtClean="0"/>
              <a:t>upsampled</a:t>
            </a:r>
            <a:endParaRPr lang="en-US" sz="2000" b="1" dirty="0" smtClean="0"/>
          </a:p>
          <a:p>
            <a:r>
              <a:rPr lang="en-US" sz="2000" b="1" dirty="0" smtClean="0"/>
              <a:t>Prediction (FCN8)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12069" y="3806724"/>
            <a:ext cx="102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4x conv7</a:t>
            </a:r>
            <a:endParaRPr lang="en-GB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985828" y="3987605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2x pool4</a:t>
            </a:r>
            <a:endParaRPr lang="en-GB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769739" y="4192911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pool3</a:t>
            </a:r>
            <a:endParaRPr lang="en-GB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594932" y="3208524"/>
            <a:ext cx="0" cy="150609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564919" y="4714618"/>
            <a:ext cx="211950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0196" y="6215270"/>
            <a:ext cx="9651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J. Long, E. </a:t>
            </a:r>
            <a:r>
              <a:rPr lang="en-GB" dirty="0" err="1" smtClean="0"/>
              <a:t>Shelhamer</a:t>
            </a:r>
            <a:r>
              <a:rPr lang="en-GB" dirty="0" smtClean="0"/>
              <a:t>, and T. Darrell, “Fully convolutional networks for semantic segmentation”, 2015 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5001924" y="2277798"/>
            <a:ext cx="1179444" cy="930726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7816655" y="4249254"/>
            <a:ext cx="1179444" cy="930726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6597761" y="2269262"/>
            <a:ext cx="1179444" cy="922191"/>
          </a:xfrm>
          <a:prstGeom prst="rect">
            <a:avLst/>
          </a:prstGeom>
          <a:solidFill>
            <a:srgbClr val="70AD47">
              <a:alpha val="5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8193598" y="2269263"/>
            <a:ext cx="1185334" cy="930726"/>
          </a:xfrm>
          <a:prstGeom prst="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8102151" y="4045132"/>
            <a:ext cx="1199410" cy="8703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 rot="16200000">
            <a:off x="8809268" y="4487444"/>
            <a:ext cx="836001" cy="125435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7949753" y="4140004"/>
            <a:ext cx="1199410" cy="97379"/>
          </a:xfrm>
          <a:prstGeom prst="rect">
            <a:avLst/>
          </a:prstGeom>
          <a:solidFill>
            <a:srgbClr val="70AD47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 rot="16200000">
            <a:off x="8668851" y="4580018"/>
            <a:ext cx="822947" cy="137677"/>
          </a:xfrm>
          <a:prstGeom prst="rect">
            <a:avLst/>
          </a:prstGeom>
          <a:solidFill>
            <a:srgbClr val="70AD47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3387249" y="2277797"/>
            <a:ext cx="1198281" cy="922191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1899614" y="2277798"/>
            <a:ext cx="1179444" cy="930726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ight Brace 39"/>
          <p:cNvSpPr/>
          <p:nvPr/>
        </p:nvSpPr>
        <p:spPr>
          <a:xfrm rot="16200000">
            <a:off x="5104962" y="-2228528"/>
            <a:ext cx="644268" cy="755176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4972292" y="869397"/>
            <a:ext cx="90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VGG-16</a:t>
            </a:r>
            <a:endParaRPr lang="en-GB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4014" y="2554226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</a:t>
            </a:r>
            <a:endParaRPr lang="en-GB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847169" y="321813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</a:t>
            </a:r>
            <a:endParaRPr lang="en-GB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9753518" y="430336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</a:t>
            </a:r>
            <a:endParaRPr lang="en-GB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0565408" y="49672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4105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3862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Data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94AE-6518-4EEF-B0D1-8BF31257A7B3}" type="slidenum">
              <a:rPr lang="en-GB" smtClean="0"/>
              <a:t>8</a:t>
            </a:fld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346050"/>
              </p:ext>
            </p:extLst>
          </p:nvPr>
        </p:nvGraphicFramePr>
        <p:xfrm>
          <a:off x="508002" y="740227"/>
          <a:ext cx="11142130" cy="29612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198"/>
                <a:gridCol w="2065868"/>
                <a:gridCol w="2785532"/>
                <a:gridCol w="2785532"/>
              </a:tblGrid>
              <a:tr h="535734"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Train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Validation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Test</a:t>
                      </a:r>
                      <a:endParaRPr lang="en-GB" sz="2800" b="1" dirty="0"/>
                    </a:p>
                  </a:txBody>
                  <a:tcPr/>
                </a:tc>
              </a:tr>
              <a:tr h="535734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Number of pages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</a:t>
                      </a:r>
                      <a:endParaRPr lang="en-GB" sz="2800" dirty="0"/>
                    </a:p>
                  </a:txBody>
                  <a:tcPr/>
                </a:tc>
              </a:tr>
              <a:tr h="5357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Set 1 (</a:t>
                      </a:r>
                      <a:r>
                        <a:rPr lang="en-US" sz="2800" b="1" dirty="0" smtClean="0"/>
                        <a:t>0&lt;D&lt;1</a:t>
                      </a:r>
                      <a:r>
                        <a:rPr lang="en-GB" sz="2800" b="1" dirty="0" smtClean="0"/>
                        <a:t>)</a:t>
                      </a:r>
                      <a:endParaRPr lang="en-US" sz="2800" b="1" dirty="0" smtClean="0"/>
                    </a:p>
                    <a:p>
                      <a:r>
                        <a:rPr lang="en-US" sz="2800" b="1" dirty="0" smtClean="0"/>
                        <a:t>Number of patches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100.000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20.000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</a:t>
                      </a:r>
                      <a:endParaRPr lang="en-GB" sz="2800" dirty="0"/>
                    </a:p>
                  </a:txBody>
                  <a:tcPr/>
                </a:tc>
              </a:tr>
              <a:tr h="9246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Set 2 (</a:t>
                      </a:r>
                      <a:r>
                        <a:rPr lang="en-US" sz="2800" b="1" dirty="0" smtClean="0"/>
                        <a:t>0.83&lt;D&lt;1</a:t>
                      </a:r>
                      <a:r>
                        <a:rPr lang="en-US" sz="2800" b="1" dirty="0" smtClean="0"/>
                        <a:t>)</a:t>
                      </a:r>
                    </a:p>
                    <a:p>
                      <a:r>
                        <a:rPr lang="en-US" sz="2800" b="1" dirty="0" smtClean="0"/>
                        <a:t>Number of patches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100.000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20.000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</a:t>
                      </a:r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870017" y="4366151"/>
                <a:ext cx="4021668" cy="874342"/>
              </a:xfrm>
              <a:prstGeom prst="rect">
                <a:avLst/>
              </a:prstGeom>
              <a:no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en-GB" sz="2800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017" y="4366151"/>
                <a:ext cx="4021668" cy="87434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46858" y="4345567"/>
            <a:ext cx="3073085" cy="21544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 smtClean="0"/>
              <a:t>D	= density</a:t>
            </a:r>
          </a:p>
          <a:p>
            <a:r>
              <a:rPr lang="en-US" sz="2800" dirty="0" smtClean="0"/>
              <a:t>P(</a:t>
            </a:r>
            <a:r>
              <a:rPr lang="en-US" sz="2800" dirty="0" err="1" smtClean="0"/>
              <a:t>i,j</a:t>
            </a:r>
            <a:r>
              <a:rPr lang="en-US" sz="2800" dirty="0" smtClean="0"/>
              <a:t>) 	= pixel value</a:t>
            </a:r>
          </a:p>
          <a:p>
            <a:r>
              <a:rPr lang="en-US" sz="2800" dirty="0"/>
              <a:t>m</a:t>
            </a:r>
            <a:r>
              <a:rPr lang="en-US" sz="2800" dirty="0" smtClean="0"/>
              <a:t>	= image height</a:t>
            </a:r>
          </a:p>
          <a:p>
            <a:r>
              <a:rPr lang="en-US" sz="2800" dirty="0" smtClean="0"/>
              <a:t>n 	= image width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5418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3862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Data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94AE-6518-4EEF-B0D1-8BF31257A7B3}" type="slidenum">
              <a:rPr lang="en-GB" smtClean="0"/>
              <a:t>9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511" y="2114372"/>
            <a:ext cx="3048000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215" y="3028772"/>
            <a:ext cx="2133600" cy="2133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972940" y="5280399"/>
                <a:ext cx="2018117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320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320</m:t>
                      </m:r>
                    </m:oMath>
                  </m:oMathPara>
                </a14:m>
                <a:endParaRPr lang="en-US" sz="2800" b="0" dirty="0" smtClean="0">
                  <a:ea typeface="Cambria Math" panose="02040503050406030204" pitchFamily="18" charset="0"/>
                </a:endParaRPr>
              </a:p>
              <a:p>
                <a:r>
                  <a:rPr lang="en-US" sz="2800" dirty="0" smtClean="0"/>
                  <a:t>Our input size</a:t>
                </a:r>
                <a:endParaRPr lang="en-GB" sz="28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940" y="5280399"/>
                <a:ext cx="2018117" cy="861774"/>
              </a:xfrm>
              <a:prstGeom prst="rect">
                <a:avLst/>
              </a:prstGeom>
              <a:blipFill rotWithShape="0">
                <a:blip r:embed="rId5"/>
                <a:stretch>
                  <a:fillRect l="-10876" r="-9668" b="-246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9547257" y="5285543"/>
                <a:ext cx="2603213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224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 smtClean="0"/>
                  <a:t>224</a:t>
                </a:r>
              </a:p>
              <a:p>
                <a:r>
                  <a:rPr lang="en-US" sz="2800" dirty="0" smtClean="0"/>
                  <a:t>Original input size</a:t>
                </a:r>
                <a:endParaRPr lang="en-GB" sz="28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7257" y="5285543"/>
                <a:ext cx="2603213" cy="861774"/>
              </a:xfrm>
              <a:prstGeom prst="rect">
                <a:avLst/>
              </a:prstGeom>
              <a:blipFill rotWithShape="0">
                <a:blip r:embed="rId6"/>
                <a:stretch>
                  <a:fillRect l="-8197" t="-12057" r="-7494" b="-255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6329086" y="638629"/>
            <a:ext cx="33867" cy="6812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96" y="2104420"/>
            <a:ext cx="3057952" cy="30579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61" y="2114372"/>
            <a:ext cx="3048000" cy="304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955557" y="5280399"/>
                <a:ext cx="1551707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83</m:t>
                      </m:r>
                    </m:oMath>
                  </m:oMathPara>
                </a14:m>
                <a:endParaRPr lang="en-US" sz="2800" b="0" dirty="0" smtClean="0"/>
              </a:p>
              <a:p>
                <a:r>
                  <a:rPr lang="en-US" sz="2800" dirty="0" smtClean="0"/>
                  <a:t>Set 1</a:t>
                </a:r>
                <a:endParaRPr lang="en-GB" sz="28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557" y="5280399"/>
                <a:ext cx="1551707" cy="861774"/>
              </a:xfrm>
              <a:prstGeom prst="rect">
                <a:avLst/>
              </a:prstGeom>
              <a:blipFill rotWithShape="0">
                <a:blip r:embed="rId8"/>
                <a:stretch>
                  <a:fillRect l="-14173" b="-246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4042851" y="5280399"/>
                <a:ext cx="1551707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83</m:t>
                      </m:r>
                    </m:oMath>
                  </m:oMathPara>
                </a14:m>
                <a:endParaRPr lang="en-US" sz="2800" b="0" dirty="0" smtClean="0"/>
              </a:p>
              <a:p>
                <a:r>
                  <a:rPr lang="en-US" sz="2800" dirty="0" smtClean="0"/>
                  <a:t>Set 2</a:t>
                </a:r>
                <a:endParaRPr lang="en-GB" sz="28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851" y="5280399"/>
                <a:ext cx="1551707" cy="861774"/>
              </a:xfrm>
              <a:prstGeom prst="rect">
                <a:avLst/>
              </a:prstGeom>
              <a:blipFill rotWithShape="0">
                <a:blip r:embed="rId9"/>
                <a:stretch>
                  <a:fillRect l="-13725" b="-246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82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1056</Words>
  <Application>Microsoft Office PowerPoint</Application>
  <PresentationFormat>Widescreen</PresentationFormat>
  <Paragraphs>191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Binarization Free Layout Analysis for Arabic Historical Documents Using Fully Convolutional Networks </vt:lpstr>
      <vt:lpstr>Table of Contents</vt:lpstr>
      <vt:lpstr>Problem definition</vt:lpstr>
      <vt:lpstr>Contribution</vt:lpstr>
      <vt:lpstr>Related work</vt:lpstr>
      <vt:lpstr>Contribution</vt:lpstr>
      <vt:lpstr>Method</vt:lpstr>
      <vt:lpstr>Data</vt:lpstr>
      <vt:lpstr>Data</vt:lpstr>
      <vt:lpstr>Training</vt:lpstr>
      <vt:lpstr>Quantitative results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Binarization Free Layout Analysis for Arabic Historical Documents Using Fully Convolutional Networks </dc:title>
  <dc:creator>B</dc:creator>
  <cp:lastModifiedBy>B</cp:lastModifiedBy>
  <cp:revision>44</cp:revision>
  <dcterms:created xsi:type="dcterms:W3CDTF">2018-03-05T06:22:56Z</dcterms:created>
  <dcterms:modified xsi:type="dcterms:W3CDTF">2018-03-06T08:46:47Z</dcterms:modified>
</cp:coreProperties>
</file>