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0" r:id="rId13"/>
    <p:sldId id="274" r:id="rId14"/>
    <p:sldId id="271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1241" autoAdjust="0"/>
  </p:normalViewPr>
  <p:slideViewPr>
    <p:cSldViewPr snapToGrid="0">
      <p:cViewPr varScale="1">
        <p:scale>
          <a:sx n="41" d="100"/>
          <a:sy n="41" d="100"/>
        </p:scale>
        <p:origin x="106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4A47D-3288-4C31-981A-324A42BF18F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EC53F-79F9-4395-A02E-5C808834B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r>
              <a:rPr lang="en-US" baseline="0" dirty="0" smtClean="0"/>
              <a:t> I am </a:t>
            </a:r>
            <a:r>
              <a:rPr lang="en-US" baseline="0" dirty="0" err="1" smtClean="0"/>
              <a:t>Berat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Kurar</a:t>
            </a:r>
            <a:r>
              <a:rPr lang="en-US" baseline="0" dirty="0" smtClean="0"/>
              <a:t>, from Ben </a:t>
            </a:r>
            <a:r>
              <a:rPr lang="en-US" baseline="0" dirty="0" err="1" smtClean="0"/>
              <a:t>Gurion</a:t>
            </a:r>
            <a:r>
              <a:rPr lang="en-US" baseline="0" dirty="0" smtClean="0"/>
              <a:t> University of the Negev.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baseline="0" dirty="0" smtClean="0"/>
              <a:t> am going to talk on a work for writing style classification using Siamese network, in which I collaborated with my </a:t>
            </a:r>
            <a:r>
              <a:rPr lang="en-US" baseline="0" dirty="0" err="1" smtClean="0"/>
              <a:t>collegue</a:t>
            </a:r>
            <a:r>
              <a:rPr lang="en-US" baseline="0" dirty="0" smtClean="0"/>
              <a:t> Ala </a:t>
            </a:r>
            <a:r>
              <a:rPr lang="en-US" baseline="0" dirty="0" err="1" smtClean="0"/>
              <a:t>Abdalhaleem</a:t>
            </a:r>
            <a:r>
              <a:rPr lang="en-US" baseline="0" dirty="0" smtClean="0"/>
              <a:t> under supervision of prof. Jihad El-Sana.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9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generated 4 different sizes of patches</a:t>
            </a:r>
          </a:p>
          <a:p>
            <a:r>
              <a:rPr lang="en-US" baseline="0" dirty="0" smtClean="0"/>
              <a:t> But each time we reduce the spatial resolution so that the patch includes around 3 lines of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2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Getting the best result with the patch size of 150 pixels we generated another train set with patches of 150 pixels but with 4 lines of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0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8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1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2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6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4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</a:t>
            </a:r>
            <a:r>
              <a:rPr lang="en-US" baseline="0" dirty="0" smtClean="0"/>
              <a:t> make a problem definition and describe our contribution for it</a:t>
            </a:r>
          </a:p>
          <a:p>
            <a:r>
              <a:rPr lang="en-US" baseline="0" dirty="0" smtClean="0"/>
              <a:t>Then I will discuss some related works on this problem.</a:t>
            </a:r>
          </a:p>
          <a:p>
            <a:r>
              <a:rPr lang="en-US" baseline="0" dirty="0" smtClean="0"/>
              <a:t>Then I will explain our method and details of experiments</a:t>
            </a:r>
          </a:p>
          <a:p>
            <a:r>
              <a:rPr lang="en-US" baseline="0" dirty="0" smtClean="0"/>
              <a:t>Finally I will present the results and conclude.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8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well known fact in the literature is the principle</a:t>
            </a:r>
            <a:r>
              <a:rPr lang="en-US" baseline="0" dirty="0" smtClean="0"/>
              <a:t> of handwriting style uniqueness.</a:t>
            </a:r>
          </a:p>
          <a:p>
            <a:r>
              <a:rPr lang="en-US" dirty="0" smtClean="0"/>
              <a:t>That is, no two writers share the same handwriting style.</a:t>
            </a:r>
          </a:p>
          <a:p>
            <a:r>
              <a:rPr lang="en-US" baseline="0" dirty="0" smtClean="0"/>
              <a:t>For example here is given two pages from two manuscripts. </a:t>
            </a:r>
          </a:p>
          <a:p>
            <a:r>
              <a:rPr lang="en-US" baseline="0" dirty="0" smtClean="0"/>
              <a:t>Even at first glance, we can recognize that two writers do not share handwriting style.</a:t>
            </a:r>
          </a:p>
          <a:p>
            <a:r>
              <a:rPr lang="en-US" baseline="0" dirty="0" smtClean="0"/>
              <a:t>And if we have a close look, we can see that writer of the book1 writes the words wider and shorter in relative to the writer of the book2.</a:t>
            </a:r>
          </a:p>
          <a:p>
            <a:r>
              <a:rPr lang="en-US" baseline="0" dirty="0" smtClean="0"/>
              <a:t>Given a query document assigning one of the known writers to it, is called writer identification and is well studied in the literature.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4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studied another problem based on the</a:t>
            </a:r>
            <a:r>
              <a:rPr lang="en-US" baseline="0" dirty="0" smtClean="0"/>
              <a:t> principle of in-writer variation.</a:t>
            </a:r>
          </a:p>
          <a:p>
            <a:r>
              <a:rPr lang="en-US" baseline="0" dirty="0" smtClean="0"/>
              <a:t>That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 one person writes exactly the same letter formations.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person’s writing style may change due to use of different pens, physical conditions like noise and poor light or age.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For example here is given two pages from a</a:t>
            </a:r>
            <a:r>
              <a:rPr lang="en-US" baseline="0" dirty="0" smtClean="0"/>
              <a:t> single manuscript.</a:t>
            </a:r>
          </a:p>
          <a:p>
            <a:r>
              <a:rPr lang="en-US" baseline="0" dirty="0" smtClean="0"/>
              <a:t>If we have a close look we can see that words in the left page  well formed and bigger than the words in the right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3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our work </a:t>
            </a:r>
            <a:r>
              <a:rPr lang="en-US" dirty="0" smtClean="0"/>
              <a:t>presents an automatic system for dividing a manuscript into parts, according to their similarity in handwriting style.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system</a:t>
            </a:r>
            <a:r>
              <a:rPr lang="en-US" baseline="0" dirty="0" smtClean="0"/>
              <a:t> is based on a Siamese convolutional network which inputs two document patches and outputs whether they contain similar writing style or not.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4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Previously Chi and Srihari</a:t>
            </a:r>
            <a:r>
              <a:rPr lang="en-US" baseline="0" dirty="0" smtClean="0"/>
              <a:t> used CNN for a similar problem. They train a single branch CNN using concatenated word images with labels of same or different. Trained network is used to determine the change in the writing style of children by time.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Fiel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Sablatnig</a:t>
            </a:r>
            <a:r>
              <a:rPr lang="en-US" baseline="0" dirty="0" smtClean="0"/>
              <a:t> they also train a single branch CNN using single words with classes in the number of writers. Trained network trimmed from the classification layer is used to extract features for writer identification and retrieval.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3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Our method is based</a:t>
            </a:r>
            <a:r>
              <a:rPr lang="en-GB" baseline="0" dirty="0" smtClean="0"/>
              <a:t> on Siamese CNN taken from </a:t>
            </a:r>
            <a:r>
              <a:rPr lang="en-US" baseline="0" dirty="0" smtClean="0"/>
              <a:t>the work of Koch et al. for one-shot character recognition.</a:t>
            </a:r>
            <a:endParaRPr lang="en-GB" baseline="0" dirty="0" smtClean="0"/>
          </a:p>
          <a:p>
            <a:r>
              <a:rPr lang="en-GB" baseline="0" dirty="0" smtClean="0"/>
              <a:t>It consists of two identical CNN branches that share the same weights vector W. </a:t>
            </a:r>
          </a:p>
          <a:p>
            <a:r>
              <a:rPr lang="en-GB" baseline="0" dirty="0" smtClean="0"/>
              <a:t>It inputs two document image patches, computes their feature vectors, measures the L1 distance between them and decides whether these patches contain similar writing style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worked on two publicly available datasets, WAHD and VML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selected 3 manuscripts of pages 139, 239 and 392 from WAHD dataset.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one manuscript of pages 140 from VML dataset.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manuscript belongs to one author and consistent in terms of font size and type.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experiments we changed some </a:t>
            </a:r>
            <a:r>
              <a:rPr lang="en-US" baseline="0" dirty="0" err="1" smtClean="0"/>
              <a:t>hyperparameters</a:t>
            </a:r>
            <a:r>
              <a:rPr lang="en-US" baseline="0" dirty="0" smtClean="0"/>
              <a:t> to improve the performance.</a:t>
            </a:r>
          </a:p>
          <a:p>
            <a:r>
              <a:rPr lang="en-US" baseline="0" dirty="0" smtClean="0"/>
              <a:t>We experimented with training set sizes of around 8, 4 and 2 k pairs.</a:t>
            </a:r>
          </a:p>
          <a:p>
            <a:r>
              <a:rPr lang="en-US" baseline="0" dirty="0" smtClean="0"/>
              <a:t>A pair of patches from the same page is labeled as same, and a pair of patches from different books is labeled as different.</a:t>
            </a:r>
          </a:p>
          <a:p>
            <a:r>
              <a:rPr lang="en-US" dirty="0" smtClean="0"/>
              <a:t>This ensures maximum similarity for same</a:t>
            </a:r>
            <a:r>
              <a:rPr lang="en-US" baseline="0" dirty="0" smtClean="0"/>
              <a:t> pairs and maximum dissimilarity for different patches.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C53F-79F9-4395-A02E-5C808834B6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7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1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1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1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6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0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8A51-2FD7-4BC4-9929-A81C7A0637BE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ED03-A5F4-4D56-A2AA-7BB170B4E8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Case Study: Fine Writing Style Classification Using Siamese Neural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10200"/>
            <a:ext cx="9144000" cy="882876"/>
          </a:xfrm>
        </p:spPr>
        <p:txBody>
          <a:bodyPr>
            <a:normAutofit/>
          </a:bodyPr>
          <a:lstStyle/>
          <a:p>
            <a:r>
              <a:rPr lang="en-GB" dirty="0"/>
              <a:t>Department of Computer Science</a:t>
            </a:r>
          </a:p>
          <a:p>
            <a:r>
              <a:rPr lang="en-GB" dirty="0"/>
              <a:t>Ben-Gurion University of the </a:t>
            </a:r>
            <a:r>
              <a:rPr lang="en-GB" dirty="0" smtClean="0"/>
              <a:t>Negev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7771" y="4167415"/>
            <a:ext cx="10116457" cy="58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/>
              <a:t>Alaa</a:t>
            </a:r>
            <a:r>
              <a:rPr lang="en-GB" sz="2800" dirty="0"/>
              <a:t> </a:t>
            </a:r>
            <a:r>
              <a:rPr lang="en-GB" sz="2800" dirty="0" err="1" smtClean="0"/>
              <a:t>Abdalhaleem</a:t>
            </a:r>
            <a:r>
              <a:rPr lang="en-GB" sz="2800" dirty="0"/>
              <a:t>	</a:t>
            </a:r>
            <a:r>
              <a:rPr lang="en-GB" sz="2800" dirty="0" smtClean="0"/>
              <a:t>	</a:t>
            </a:r>
            <a:r>
              <a:rPr lang="en-GB" sz="2800" dirty="0" err="1" smtClean="0"/>
              <a:t>Berat</a:t>
            </a:r>
            <a:r>
              <a:rPr lang="en-GB" sz="2800" dirty="0" smtClean="0"/>
              <a:t> </a:t>
            </a:r>
            <a:r>
              <a:rPr lang="en-GB" sz="2800" dirty="0" err="1"/>
              <a:t>Kurar</a:t>
            </a:r>
            <a:r>
              <a:rPr lang="en-GB" sz="2800" dirty="0"/>
              <a:t> </a:t>
            </a:r>
            <a:r>
              <a:rPr lang="en-GB" sz="2800" dirty="0" err="1" smtClean="0"/>
              <a:t>Barakat</a:t>
            </a:r>
            <a:r>
              <a:rPr lang="en-GB" sz="2800" dirty="0" smtClean="0"/>
              <a:t>	Jihad </a:t>
            </a:r>
            <a:r>
              <a:rPr lang="en-GB" sz="2800" dirty="0"/>
              <a:t>El-Sana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3254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55128" y="2143873"/>
            <a:ext cx="8281744" cy="2823175"/>
            <a:chOff x="2013307" y="2213092"/>
            <a:chExt cx="8281744" cy="2823175"/>
          </a:xfrm>
        </p:grpSpPr>
        <p:grpSp>
          <p:nvGrpSpPr>
            <p:cNvPr id="8" name="Group 7"/>
            <p:cNvGrpSpPr/>
            <p:nvPr/>
          </p:nvGrpSpPr>
          <p:grpSpPr>
            <a:xfrm>
              <a:off x="2013307" y="2588648"/>
              <a:ext cx="8165385" cy="2447619"/>
              <a:chOff x="1199841" y="2116699"/>
              <a:chExt cx="8165385" cy="244761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841" y="2116699"/>
                <a:ext cx="2447619" cy="2447619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0190" y="2539177"/>
                <a:ext cx="2025140" cy="202514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8060" y="3257241"/>
                <a:ext cx="1307075" cy="130707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7865" y="3566954"/>
                <a:ext cx="997361" cy="99736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37730" y="2213092"/>
                  <a:ext cx="15987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𝟏𝟓𝟎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730" y="2213092"/>
                  <a:ext cx="159877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83" r="-4563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36840" y="2641794"/>
                  <a:ext cx="15987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𝟏𝟐𝟎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𝟏𝟐𝟎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6840" y="2641794"/>
                  <a:ext cx="159877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17" r="-4580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50023" y="3359858"/>
                  <a:ext cx="12300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𝟕𝟓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0023" y="3359858"/>
                  <a:ext cx="123008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468" r="-5970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064971" y="3669571"/>
                  <a:ext cx="12300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4971" y="3669571"/>
                  <a:ext cx="123008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446" r="-544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340" y="1522185"/>
            <a:ext cx="11323320" cy="623910"/>
          </a:xfrm>
        </p:spPr>
        <p:txBody>
          <a:bodyPr>
            <a:normAutofit/>
          </a:bodyPr>
          <a:lstStyle/>
          <a:p>
            <a:r>
              <a:rPr lang="en-US" dirty="0" smtClean="0"/>
              <a:t>Patch sizes</a:t>
            </a:r>
          </a:p>
        </p:txBody>
      </p:sp>
    </p:spTree>
    <p:extLst>
      <p:ext uri="{BB962C8B-B14F-4D97-AF65-F5344CB8AC3E}">
        <p14:creationId xmlns:p14="http://schemas.microsoft.com/office/powerpoint/2010/main" val="22337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340" y="1522185"/>
            <a:ext cx="11323320" cy="62391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script lines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124" y="3029651"/>
            <a:ext cx="2447619" cy="24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547" y="2654095"/>
                <a:ext cx="1598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47" y="2654095"/>
                <a:ext cx="159877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198" r="-4962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9190" b="9362"/>
          <a:stretch/>
        </p:blipFill>
        <p:spPr>
          <a:xfrm>
            <a:off x="6396499" y="3023427"/>
            <a:ext cx="2430260" cy="2425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12243" y="2654095"/>
                <a:ext cx="1598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43" y="2654095"/>
                <a:ext cx="159877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183" r="-456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96975" y="547727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 lines</a:t>
            </a:r>
            <a:endParaRPr lang="en-GB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72671" y="544907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  <a:r>
              <a:rPr lang="en-US" sz="3200" b="1" dirty="0" smtClean="0"/>
              <a:t> lines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2096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91" y="1401405"/>
            <a:ext cx="7106817" cy="5330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608" y="816630"/>
            <a:ext cx="7028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Performance with different train set sizes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5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81608" y="816630"/>
            <a:ext cx="668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Performance with different patch sizes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57" y="1345094"/>
            <a:ext cx="7350541" cy="55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81608" y="816630"/>
            <a:ext cx="741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Performance with different number of lines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40" y="1270776"/>
            <a:ext cx="7275460" cy="54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89539" y="755464"/>
            <a:ext cx="3412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of results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43825"/>
              </p:ext>
            </p:extLst>
          </p:nvPr>
        </p:nvGraphicFramePr>
        <p:xfrm>
          <a:off x="460310" y="1606366"/>
          <a:ext cx="1127138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620"/>
                <a:gridCol w="2892490"/>
                <a:gridCol w="2799184"/>
                <a:gridCol w="3135086"/>
              </a:tblGrid>
              <a:tr h="46527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Train size</a:t>
                      </a:r>
                      <a:endParaRPr lang="en-GB" sz="32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Number of lines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Patch size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Test accuracy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8266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150x150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98.15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8266</a:t>
                      </a:r>
                      <a:endParaRPr lang="en-GB" sz="32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120x120</a:t>
                      </a:r>
                      <a:endParaRPr lang="en-GB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98.58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8266</a:t>
                      </a:r>
                      <a:endParaRPr lang="en-GB" sz="32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75x75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94.75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8266</a:t>
                      </a:r>
                      <a:endParaRPr lang="en-GB" sz="32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40x40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94.40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8266</a:t>
                      </a:r>
                      <a:endParaRPr lang="en-GB" sz="32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150x150</a:t>
                      </a:r>
                      <a:endParaRPr lang="en-GB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98.37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52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4270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150x150</a:t>
                      </a:r>
                      <a:endParaRPr lang="en-GB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96.40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527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2568</a:t>
                      </a:r>
                      <a:endParaRPr lang="en-GB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150x150</a:t>
                      </a:r>
                      <a:endParaRPr lang="en-GB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95.13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An automatic system for dividing a book into similar parts by writing style</a:t>
            </a:r>
          </a:p>
          <a:p>
            <a:r>
              <a:rPr lang="en-US" dirty="0" smtClean="0"/>
              <a:t>Input: 2 paragraphs from a book</a:t>
            </a:r>
          </a:p>
          <a:p>
            <a:r>
              <a:rPr lang="en-US" dirty="0" smtClean="0"/>
              <a:t>Output: Similarity of input paragraphs</a:t>
            </a:r>
          </a:p>
          <a:p>
            <a:r>
              <a:rPr lang="en-US" dirty="0" smtClean="0"/>
              <a:t>Future work: Modern handwritten 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</a:p>
          <a:p>
            <a:r>
              <a:rPr lang="en-US" dirty="0" smtClean="0"/>
              <a:t>Contribution</a:t>
            </a:r>
          </a:p>
          <a:p>
            <a:r>
              <a:rPr lang="en-US" dirty="0"/>
              <a:t>Related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Problem definition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36568" y="1403482"/>
            <a:ext cx="3722808" cy="4495792"/>
            <a:chOff x="464458" y="590683"/>
            <a:chExt cx="3722808" cy="44957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9" b="21273"/>
            <a:stretch/>
          </p:blipFill>
          <p:spPr>
            <a:xfrm>
              <a:off x="464458" y="1007961"/>
              <a:ext cx="3722808" cy="4078514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64838" y="590683"/>
              <a:ext cx="922047" cy="36933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1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78806" y="1359940"/>
            <a:ext cx="3876443" cy="4479204"/>
            <a:chOff x="7859378" y="595087"/>
            <a:chExt cx="3876443" cy="4479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0" b="27619"/>
            <a:stretch/>
          </p:blipFill>
          <p:spPr>
            <a:xfrm>
              <a:off x="7859378" y="1007961"/>
              <a:ext cx="3876443" cy="406633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336575" y="595087"/>
              <a:ext cx="922047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2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85447" y="2542334"/>
            <a:ext cx="2763506" cy="771429"/>
            <a:chOff x="2236380" y="2905188"/>
            <a:chExt cx="2763506" cy="7714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5276" y="2924236"/>
              <a:ext cx="790476" cy="75238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36380" y="2924236"/>
              <a:ext cx="752381" cy="75238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2267" y="2905188"/>
              <a:ext cx="847619" cy="771429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64" name="Group 63"/>
          <p:cNvGrpSpPr/>
          <p:nvPr/>
        </p:nvGrpSpPr>
        <p:grpSpPr>
          <a:xfrm>
            <a:off x="6311047" y="2218525"/>
            <a:ext cx="2552075" cy="1095238"/>
            <a:chOff x="6382476" y="2581379"/>
            <a:chExt cx="2552075" cy="109523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9"/>
            <a:srcRect t="17041"/>
            <a:stretch/>
          </p:blipFill>
          <p:spPr>
            <a:xfrm>
              <a:off x="6382476" y="2641600"/>
              <a:ext cx="733333" cy="10350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34704" y="2581379"/>
              <a:ext cx="828571" cy="109523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82170" y="2733760"/>
              <a:ext cx="752381" cy="94285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68" name="Group 67"/>
          <p:cNvGrpSpPr/>
          <p:nvPr/>
        </p:nvGrpSpPr>
        <p:grpSpPr>
          <a:xfrm>
            <a:off x="6311047" y="3957984"/>
            <a:ext cx="2590905" cy="948896"/>
            <a:chOff x="6326936" y="3929212"/>
            <a:chExt cx="2590905" cy="948896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26936" y="3929212"/>
              <a:ext cx="610530" cy="94889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83326" y="4002770"/>
              <a:ext cx="566395" cy="87533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95581" y="3973346"/>
              <a:ext cx="522260" cy="9047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72" name="Group 71"/>
          <p:cNvGrpSpPr/>
          <p:nvPr/>
        </p:nvGrpSpPr>
        <p:grpSpPr>
          <a:xfrm>
            <a:off x="3188340" y="3944975"/>
            <a:ext cx="2760613" cy="961905"/>
            <a:chOff x="3377026" y="3929212"/>
            <a:chExt cx="2760613" cy="96190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77026" y="3929212"/>
              <a:ext cx="847619" cy="96190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42970" y="4005403"/>
              <a:ext cx="771429" cy="8857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7"/>
            <a:srcRect r="8622"/>
            <a:stretch/>
          </p:blipFill>
          <p:spPr>
            <a:xfrm>
              <a:off x="5432724" y="3967307"/>
              <a:ext cx="704915" cy="92381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026016" y="655320"/>
            <a:ext cx="7047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Principle of handwriting style uniqueness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15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221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7734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Problem definition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162487" y="1403482"/>
            <a:ext cx="3722808" cy="4495792"/>
            <a:chOff x="464458" y="590683"/>
            <a:chExt cx="3722808" cy="44957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9" b="21273"/>
            <a:stretch/>
          </p:blipFill>
          <p:spPr>
            <a:xfrm>
              <a:off x="464458" y="1007961"/>
              <a:ext cx="3722808" cy="4078514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864838" y="590683"/>
              <a:ext cx="922047" cy="36933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1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85903" y="1417282"/>
            <a:ext cx="3707470" cy="4481992"/>
            <a:chOff x="7659984" y="1403482"/>
            <a:chExt cx="3707470" cy="44819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7153"/>
            <a:stretch/>
          </p:blipFill>
          <p:spPr>
            <a:xfrm>
              <a:off x="7659984" y="1815000"/>
              <a:ext cx="3707470" cy="4070474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9052695" y="1403482"/>
              <a:ext cx="922047" cy="36933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1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27083" y="2905188"/>
            <a:ext cx="2763506" cy="771429"/>
            <a:chOff x="2236380" y="2905188"/>
            <a:chExt cx="2763506" cy="771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5276" y="2924236"/>
              <a:ext cx="790476" cy="75238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6380" y="2924236"/>
              <a:ext cx="752381" cy="752381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2267" y="2905188"/>
              <a:ext cx="847619" cy="771429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3229976" y="4054122"/>
            <a:ext cx="2760613" cy="961905"/>
            <a:chOff x="3377026" y="3929212"/>
            <a:chExt cx="2760613" cy="96190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77026" y="3929212"/>
              <a:ext cx="847619" cy="96190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970" y="4005403"/>
              <a:ext cx="771429" cy="88571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/>
            <a:srcRect r="8622"/>
            <a:stretch/>
          </p:blipFill>
          <p:spPr>
            <a:xfrm>
              <a:off x="5432724" y="3967307"/>
              <a:ext cx="704915" cy="923810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424465" y="3017742"/>
            <a:ext cx="2225000" cy="658875"/>
            <a:chOff x="6599276" y="3017742"/>
            <a:chExt cx="2225000" cy="6588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99276" y="3095665"/>
              <a:ext cx="619048" cy="58095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89046" y="3095665"/>
              <a:ext cx="619048" cy="58095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/>
            <a:srcRect l="12751" t="10154" r="11100"/>
            <a:stretch/>
          </p:blipFill>
          <p:spPr>
            <a:xfrm>
              <a:off x="8178817" y="3017742"/>
              <a:ext cx="645459" cy="65887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6424465" y="4054122"/>
            <a:ext cx="2218178" cy="945415"/>
            <a:chOff x="7420853" y="5069541"/>
            <a:chExt cx="2218178" cy="94541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20853" y="5091146"/>
              <a:ext cx="561905" cy="9238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10894" y="5148289"/>
              <a:ext cx="561905" cy="8666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5"/>
            <a:srcRect t="8928"/>
            <a:stretch/>
          </p:blipFill>
          <p:spPr>
            <a:xfrm>
              <a:off x="9000936" y="5069541"/>
              <a:ext cx="638095" cy="94541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3510100" y="655320"/>
            <a:ext cx="5171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Principle of in-writer variation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222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Contribution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72440" y="1082040"/>
            <a:ext cx="11323320" cy="5440680"/>
          </a:xfrm>
        </p:spPr>
        <p:txBody>
          <a:bodyPr>
            <a:normAutofit/>
          </a:bodyPr>
          <a:lstStyle/>
          <a:p>
            <a:r>
              <a:rPr lang="en-US" dirty="0" smtClean="0"/>
              <a:t>Automatic system</a:t>
            </a:r>
          </a:p>
          <a:p>
            <a:r>
              <a:rPr lang="en-US" dirty="0" smtClean="0"/>
              <a:t>Divide manuscript into parts with similar writing styles</a:t>
            </a:r>
          </a:p>
          <a:p>
            <a:r>
              <a:rPr lang="en-US" dirty="0" smtClean="0"/>
              <a:t>Siamese Convolutional Neural Network (CNN)</a:t>
            </a:r>
          </a:p>
          <a:p>
            <a:r>
              <a:rPr lang="en-US" dirty="0" smtClean="0"/>
              <a:t>Input: Two document patches</a:t>
            </a:r>
          </a:p>
          <a:p>
            <a:r>
              <a:rPr lang="en-US" dirty="0" smtClean="0"/>
              <a:t>Output: Same or different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72440" y="1082040"/>
            <a:ext cx="11323320" cy="5440680"/>
          </a:xfrm>
        </p:spPr>
        <p:txBody>
          <a:bodyPr>
            <a:normAutofit/>
          </a:bodyPr>
          <a:lstStyle/>
          <a:p>
            <a:r>
              <a:rPr lang="en-US" b="1" dirty="0"/>
              <a:t>Chu and Srihari, 2014: </a:t>
            </a:r>
          </a:p>
          <a:p>
            <a:pPr lvl="1"/>
            <a:r>
              <a:rPr lang="en-US" dirty="0" smtClean="0"/>
              <a:t>Single branch CNN</a:t>
            </a:r>
          </a:p>
          <a:p>
            <a:pPr lvl="1"/>
            <a:r>
              <a:rPr lang="en-US" dirty="0" smtClean="0"/>
              <a:t>Input: Concatenated two word images</a:t>
            </a:r>
          </a:p>
          <a:p>
            <a:pPr lvl="1"/>
            <a:r>
              <a:rPr lang="en-US" dirty="0" smtClean="0"/>
              <a:t>Output: Same or different</a:t>
            </a:r>
          </a:p>
          <a:p>
            <a:pPr lvl="1"/>
            <a:r>
              <a:rPr lang="en-US" dirty="0" smtClean="0"/>
              <a:t>Children’s writing style change by time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Fiel</a:t>
            </a:r>
            <a:r>
              <a:rPr lang="en-US" b="1" dirty="0" smtClean="0"/>
              <a:t> and </a:t>
            </a:r>
            <a:r>
              <a:rPr lang="en-US" b="1" dirty="0" err="1" smtClean="0"/>
              <a:t>Sablatnig</a:t>
            </a:r>
            <a:r>
              <a:rPr lang="en-US" b="1" dirty="0" smtClean="0"/>
              <a:t>, 2015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Single branch CNN</a:t>
            </a:r>
          </a:p>
          <a:p>
            <a:pPr lvl="1"/>
            <a:r>
              <a:rPr lang="en-US" dirty="0" smtClean="0"/>
              <a:t>Input: Single word images</a:t>
            </a:r>
          </a:p>
          <a:p>
            <a:pPr lvl="1"/>
            <a:r>
              <a:rPr lang="en-US" dirty="0" smtClean="0"/>
              <a:t>Output: Classes in the number of writers</a:t>
            </a:r>
          </a:p>
          <a:p>
            <a:pPr lvl="1"/>
            <a:r>
              <a:rPr lang="en-US" dirty="0" smtClean="0"/>
              <a:t>Writer identification and retrieval</a:t>
            </a:r>
          </a:p>
        </p:txBody>
      </p:sp>
    </p:spTree>
    <p:extLst>
      <p:ext uri="{BB962C8B-B14F-4D97-AF65-F5344CB8AC3E}">
        <p14:creationId xmlns:p14="http://schemas.microsoft.com/office/powerpoint/2010/main" val="9727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Method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961906" y="1926167"/>
            <a:ext cx="9962469" cy="3831751"/>
            <a:chOff x="611386" y="1212689"/>
            <a:chExt cx="9962469" cy="3831751"/>
          </a:xfrm>
        </p:grpSpPr>
        <p:sp>
          <p:nvSpPr>
            <p:cNvPr id="5" name="TextBox 4"/>
            <p:cNvSpPr txBox="1"/>
            <p:nvPr/>
          </p:nvSpPr>
          <p:spPr>
            <a:xfrm>
              <a:off x="4706594" y="1212689"/>
              <a:ext cx="2403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Siamese CNN</a:t>
              </a:r>
              <a:endParaRPr lang="en-GB" sz="32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203105" y="1752600"/>
              <a:ext cx="7370750" cy="3291840"/>
              <a:chOff x="2103120" y="1630680"/>
              <a:chExt cx="7370750" cy="329184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03120" y="1630680"/>
                <a:ext cx="5775960" cy="3291840"/>
                <a:chOff x="3703320" y="1615440"/>
                <a:chExt cx="5775960" cy="3291840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3703320" y="1615440"/>
                  <a:ext cx="5775960" cy="329184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4053840" y="1792665"/>
                  <a:ext cx="1600200" cy="1118175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CNN</a:t>
                  </a:r>
                  <a:endParaRPr lang="en-GB" sz="3600" b="1" dirty="0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4053840" y="3657600"/>
                  <a:ext cx="1600200" cy="1118175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/>
                    <a:t>CNN</a:t>
                  </a:r>
                  <a:endParaRPr lang="en-GB" sz="3600" b="1" dirty="0"/>
                </a:p>
              </p:txBody>
            </p:sp>
            <p:cxnSp>
              <p:nvCxnSpPr>
                <p:cNvPr id="10" name="Straight Arrow Connector 9"/>
                <p:cNvCxnSpPr>
                  <a:endCxn id="9" idx="0"/>
                </p:cNvCxnSpPr>
                <p:nvPr/>
              </p:nvCxnSpPr>
              <p:spPr>
                <a:xfrm>
                  <a:off x="4853940" y="2910840"/>
                  <a:ext cx="0" cy="746760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4853940" y="2968972"/>
                  <a:ext cx="55656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W</a:t>
                  </a:r>
                  <a:endParaRPr lang="en-GB" sz="3200" b="1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162648" y="1792665"/>
                  <a:ext cx="838200" cy="298311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i="1" dirty="0" smtClean="0"/>
                    <a:t>L</a:t>
                  </a:r>
                  <a:r>
                    <a:rPr lang="en-US" sz="4000" b="1" baseline="-25000" dirty="0" smtClean="0"/>
                    <a:t>1</a:t>
                  </a:r>
                  <a:endParaRPr lang="en-GB" sz="4000" b="1" dirty="0"/>
                </a:p>
              </p:txBody>
            </p:sp>
            <p:cxnSp>
              <p:nvCxnSpPr>
                <p:cNvPr id="14" name="Straight Arrow Connector 13"/>
                <p:cNvCxnSpPr>
                  <a:stCxn id="6" idx="3"/>
                </p:cNvCxnSpPr>
                <p:nvPr/>
              </p:nvCxnSpPr>
              <p:spPr>
                <a:xfrm flipV="1">
                  <a:off x="5654040" y="2346960"/>
                  <a:ext cx="1508760" cy="4793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5928885" y="1792665"/>
                  <a:ext cx="861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F(x</a:t>
                  </a:r>
                  <a:r>
                    <a:rPr lang="en-US" sz="2800" b="1" baseline="-25000" dirty="0" smtClean="0"/>
                    <a:t>1</a:t>
                  </a:r>
                  <a:r>
                    <a:rPr lang="en-US" sz="2800" b="1" dirty="0" smtClean="0"/>
                    <a:t>)</a:t>
                  </a:r>
                  <a:endParaRPr lang="en-GB" sz="2800" b="1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654040" y="4145279"/>
                  <a:ext cx="1508760" cy="4793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928885" y="3590984"/>
                  <a:ext cx="861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F(x</a:t>
                  </a:r>
                  <a:r>
                    <a:rPr lang="en-US" sz="2800" b="1" baseline="-25000" dirty="0"/>
                    <a:t>2</a:t>
                  </a:r>
                  <a:r>
                    <a:rPr lang="en-US" sz="2800" b="1" dirty="0" smtClean="0"/>
                    <a:t>)</a:t>
                  </a:r>
                  <a:endParaRPr lang="en-GB" sz="2800" b="1" dirty="0"/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848600" y="3048000"/>
                <a:ext cx="518160" cy="44196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43570" y="2676434"/>
                <a:ext cx="13303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Same</a:t>
                </a:r>
              </a:p>
              <a:p>
                <a:pPr algn="ctr"/>
                <a:r>
                  <a:rPr lang="en-US" sz="2400" b="1" dirty="0" smtClean="0"/>
                  <a:t>or</a:t>
                </a:r>
              </a:p>
              <a:p>
                <a:pPr algn="ctr"/>
                <a:r>
                  <a:rPr lang="en-US" sz="2400" b="1" dirty="0" smtClean="0"/>
                  <a:t>Different</a:t>
                </a:r>
                <a:endParaRPr lang="en-GB" sz="2400" b="1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406640" y="3139440"/>
                <a:ext cx="335280" cy="32004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Arrow Connector 22"/>
              <p:cNvCxnSpPr>
                <a:endCxn id="21" idx="1"/>
              </p:cNvCxnSpPr>
              <p:nvPr/>
            </p:nvCxnSpPr>
            <p:spPr>
              <a:xfrm>
                <a:off x="6400648" y="1807905"/>
                <a:ext cx="1005992" cy="14915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1" idx="1"/>
              </p:cNvCxnSpPr>
              <p:nvPr/>
            </p:nvCxnSpPr>
            <p:spPr>
              <a:xfrm flipV="1">
                <a:off x="6400648" y="3299460"/>
                <a:ext cx="1005992" cy="14915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1" idx="1"/>
              </p:cNvCxnSpPr>
              <p:nvPr/>
            </p:nvCxnSpPr>
            <p:spPr>
              <a:xfrm>
                <a:off x="6400648" y="3299460"/>
                <a:ext cx="10059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1" idx="1"/>
              </p:cNvCxnSpPr>
              <p:nvPr/>
            </p:nvCxnSpPr>
            <p:spPr>
              <a:xfrm>
                <a:off x="6400648" y="2495251"/>
                <a:ext cx="1005992" cy="8042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21" idx="1"/>
              </p:cNvCxnSpPr>
              <p:nvPr/>
            </p:nvCxnSpPr>
            <p:spPr>
              <a:xfrm flipV="1">
                <a:off x="6400648" y="3299460"/>
                <a:ext cx="1005992" cy="8299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120813" y="2480269"/>
                <a:ext cx="8727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Single</a:t>
                </a:r>
              </a:p>
              <a:p>
                <a:r>
                  <a:rPr lang="en-US" b="1" dirty="0" smtClean="0"/>
                  <a:t>neuron</a:t>
                </a:r>
                <a:endParaRPr lang="en-GB" b="1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11386" y="1247059"/>
              <a:ext cx="1814632" cy="3726836"/>
              <a:chOff x="382786" y="1247059"/>
              <a:chExt cx="1814632" cy="372683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226" y="1969539"/>
                <a:ext cx="1342192" cy="1380449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226" y="3593446"/>
                <a:ext cx="1342192" cy="138044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855226" y="1247059"/>
                <a:ext cx="1307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Patches</a:t>
                </a:r>
                <a:endParaRPr lang="en-GB" sz="28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82786" y="2340579"/>
                <a:ext cx="471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x</a:t>
                </a:r>
                <a:r>
                  <a:rPr lang="en-US" sz="2800" b="1" baseline="-25000" dirty="0" smtClean="0"/>
                  <a:t>1</a:t>
                </a:r>
                <a:endParaRPr lang="en-GB" sz="28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2786" y="3905547"/>
                <a:ext cx="471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x</a:t>
                </a:r>
                <a:r>
                  <a:rPr lang="en-US" sz="2800" b="1" baseline="-25000" dirty="0"/>
                  <a:t>2</a:t>
                </a:r>
                <a:endParaRPr lang="en-GB" sz="2800" b="1" dirty="0"/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>
              <a:off x="2563101" y="2381209"/>
              <a:ext cx="518160" cy="44196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532020" y="4061459"/>
              <a:ext cx="518160" cy="44196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544323" y="773925"/>
            <a:ext cx="106897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Siamese CNN </a:t>
            </a:r>
            <a:r>
              <a:rPr lang="en-US" sz="2800" dirty="0">
                <a:solidFill>
                  <a:prstClr val="black"/>
                </a:solidFill>
              </a:rPr>
              <a:t>architecture is based on </a:t>
            </a:r>
            <a:r>
              <a:rPr lang="en-US" sz="2800" i="1" dirty="0">
                <a:solidFill>
                  <a:prstClr val="black"/>
                </a:solidFill>
              </a:rPr>
              <a:t>Koch et al, 2015</a:t>
            </a:r>
          </a:p>
        </p:txBody>
      </p:sp>
    </p:spTree>
    <p:extLst>
      <p:ext uri="{BB962C8B-B14F-4D97-AF65-F5344CB8AC3E}">
        <p14:creationId xmlns:p14="http://schemas.microsoft.com/office/powerpoint/2010/main" val="32633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15240" y="1249680"/>
            <a:ext cx="6217920" cy="170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WAHD Dataset </a:t>
            </a:r>
            <a:r>
              <a:rPr lang="en-US" i="1" dirty="0" smtClean="0"/>
              <a:t>(</a:t>
            </a:r>
            <a:r>
              <a:rPr lang="en-GB" i="1" dirty="0" err="1" smtClean="0"/>
              <a:t>Abdelhaleem</a:t>
            </a:r>
            <a:r>
              <a:rPr lang="en-GB" i="1" dirty="0" smtClean="0"/>
              <a:t> et al, 2017)</a:t>
            </a:r>
          </a:p>
          <a:p>
            <a:r>
              <a:rPr lang="en-US" dirty="0" smtClean="0"/>
              <a:t>3 manuscripts</a:t>
            </a:r>
          </a:p>
          <a:p>
            <a:r>
              <a:rPr lang="en-US" dirty="0" smtClean="0"/>
              <a:t>139, 239 and 392 pages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4FDB3B-6830-4B3F-8E8F-46DDBB728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19" y="2801457"/>
            <a:ext cx="2969777" cy="39498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79920" y="1249680"/>
            <a:ext cx="5212080" cy="170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VML Dataset </a:t>
            </a:r>
            <a:r>
              <a:rPr lang="en-US" i="1" dirty="0" smtClean="0"/>
              <a:t>(</a:t>
            </a:r>
            <a:r>
              <a:rPr lang="en-GB" i="1" dirty="0" err="1" smtClean="0"/>
              <a:t>Kassis</a:t>
            </a:r>
            <a:r>
              <a:rPr lang="en-GB" i="1" dirty="0" smtClean="0"/>
              <a:t> et al, 2017)</a:t>
            </a:r>
          </a:p>
          <a:p>
            <a:r>
              <a:rPr lang="en-US" dirty="0"/>
              <a:t>1</a:t>
            </a:r>
            <a:r>
              <a:rPr lang="en-US" dirty="0" smtClean="0"/>
              <a:t> manuscripts</a:t>
            </a:r>
          </a:p>
          <a:p>
            <a:r>
              <a:rPr lang="en-US" dirty="0" smtClean="0"/>
              <a:t>140 pages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34" y="2801457"/>
            <a:ext cx="2080251" cy="39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62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72440" y="1082040"/>
            <a:ext cx="11323320" cy="870949"/>
          </a:xfrm>
        </p:spPr>
        <p:txBody>
          <a:bodyPr>
            <a:normAutofit/>
          </a:bodyPr>
          <a:lstStyle/>
          <a:p>
            <a:r>
              <a:rPr lang="en-US" dirty="0" smtClean="0"/>
              <a:t>Train set sizes: 8266, 4270, 2560 pairs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93" y="2346960"/>
            <a:ext cx="2383827" cy="43109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346627"/>
            <a:ext cx="2270760" cy="431159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47733" r="30202" b="27524"/>
          <a:stretch/>
        </p:blipFill>
        <p:spPr>
          <a:xfrm>
            <a:off x="4813199" y="2778442"/>
            <a:ext cx="1082040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47733" r="30202" b="27524"/>
          <a:stretch/>
        </p:blipFill>
        <p:spPr>
          <a:xfrm>
            <a:off x="6249324" y="2778442"/>
            <a:ext cx="1082040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t="37474" r="27883" b="38202"/>
          <a:stretch/>
        </p:blipFill>
        <p:spPr>
          <a:xfrm>
            <a:off x="6243918" y="5159602"/>
            <a:ext cx="1072697" cy="10486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47733" r="30202" b="27524"/>
          <a:stretch/>
        </p:blipFill>
        <p:spPr>
          <a:xfrm>
            <a:off x="4808528" y="5159602"/>
            <a:ext cx="1082040" cy="10668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86940" y="2219310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Same (1)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62417" y="4636382"/>
            <a:ext cx="2009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Different (0)</a:t>
            </a:r>
            <a:endParaRPr lang="en-GB" sz="2800" b="1" dirty="0"/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00400" y="3311842"/>
            <a:ext cx="161279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200400" y="5683931"/>
            <a:ext cx="1608128" cy="90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 flipV="1">
            <a:off x="3200400" y="2778442"/>
            <a:ext cx="3589944" cy="5334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3"/>
          </p:cNvCxnSpPr>
          <p:nvPr/>
        </p:nvCxnSpPr>
        <p:spPr>
          <a:xfrm flipH="1">
            <a:off x="7316615" y="5683931"/>
            <a:ext cx="16228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1015</Words>
  <Application>Microsoft Office PowerPoint</Application>
  <PresentationFormat>Widescreen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Case Study: Fine Writing Style Classification Using Siamese Neural Network</vt:lpstr>
      <vt:lpstr>Table of Contents</vt:lpstr>
      <vt:lpstr>Problem definition</vt:lpstr>
      <vt:lpstr>Problem definition</vt:lpstr>
      <vt:lpstr>Contribution</vt:lpstr>
      <vt:lpstr>Related work</vt:lpstr>
      <vt:lpstr>Method</vt:lpstr>
      <vt:lpstr>Datasets</vt:lpstr>
      <vt:lpstr>Experiments</vt:lpstr>
      <vt:lpstr>Experiments</vt:lpstr>
      <vt:lpstr>Experiments</vt:lpstr>
      <vt:lpstr>Results</vt:lpstr>
      <vt:lpstr>Results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Fine Writing Style Classification Using Siamese Neural Network</dc:title>
  <dc:creator>B</dc:creator>
  <cp:lastModifiedBy>B</cp:lastModifiedBy>
  <cp:revision>80</cp:revision>
  <dcterms:created xsi:type="dcterms:W3CDTF">2018-02-21T17:46:38Z</dcterms:created>
  <dcterms:modified xsi:type="dcterms:W3CDTF">2018-02-27T18:57:00Z</dcterms:modified>
</cp:coreProperties>
</file>