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Open Sans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D6F76C-F797-43C2-AFC9-7C353DADADA0}">
  <a:tblStyle styleId="{A0D6F76C-F797-43C2-AFC9-7C353DADADA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Medium-bold.fntdata"/><Relationship Id="rId11" Type="http://schemas.openxmlformats.org/officeDocument/2006/relationships/slide" Target="slides/slide5.xml"/><Relationship Id="rId22" Type="http://schemas.openxmlformats.org/officeDocument/2006/relationships/font" Target="fonts/OpenSans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OpenSans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Medium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e47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e4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b7bf8e37a_0_1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b7bf8e37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b7bf8e37a_0_1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b7bf8e37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f3fb31314_0_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f3fb3131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b7bf8e37a_0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b7bf8e37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b7bf8e37a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b7bf8e37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b7bf8e37a_0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b7bf8e37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e470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e47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b7bf8e37a_0_10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b7bf8e37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b7bf8e37a_0_1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1b7bf8e37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b7bf8e37a_0_1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b7bf8e37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b7bf8e37a_0_1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b7bf8e37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597575"/>
            <a:ext cx="8520600" cy="129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ource Sans Pro"/>
                <a:ea typeface="Source Sans Pro"/>
                <a:cs typeface="Source Sans Pro"/>
                <a:sym typeface="Source Sans Pro"/>
              </a:rPr>
              <a:t>Computational Paleography of Medieval Hebrew</a:t>
            </a:r>
            <a:endParaRPr b="1" sz="3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Source Sans Pro"/>
                <a:ea typeface="Source Sans Pro"/>
                <a:cs typeface="Source Sans Pro"/>
                <a:sym typeface="Source Sans Pro"/>
              </a:rPr>
              <a:t>Scripts</a:t>
            </a:r>
            <a:endParaRPr b="1" sz="3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0550" y="4582950"/>
            <a:ext cx="85206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CHR 2024: Computational Humanities Research Conference, Aarhus, Denmark</a:t>
            </a:r>
            <a:endParaRPr i="1" sz="6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20550" y="2035775"/>
            <a:ext cx="204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Berat Kurar-Barakat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787500" y="2035775"/>
            <a:ext cx="192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Sharva Gogawale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223050" y="2035775"/>
            <a:ext cx="269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Daria Vasyutinsky-Shapira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047925" y="3138325"/>
            <a:ext cx="204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Mohammad Suliman 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145863" y="3138325"/>
            <a:ext cx="204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Nachum Dershowitz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398" y="2435963"/>
            <a:ext cx="924140" cy="98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250" y="3538525"/>
            <a:ext cx="924150" cy="9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2450" y="2435975"/>
            <a:ext cx="924150" cy="9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6200" y="3570050"/>
            <a:ext cx="924150" cy="9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6182" y="2360375"/>
            <a:ext cx="837893" cy="9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Predicting Paleographic Features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11700" y="1066088"/>
            <a:ext cx="83013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Trained a network using multilabel </a:t>
            </a: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approach</a:t>
            </a: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to predict the features, achieving 98% accuracy on unseen</a:t>
            </a: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test data.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evaluated the model with macro average, micro average, and weighted average F1 scores, balancing class sizes for comprehensive performance insights.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450" y="2496025"/>
            <a:ext cx="6163801" cy="242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0700" y="2410325"/>
            <a:ext cx="2440376" cy="259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4760725" y="3939975"/>
            <a:ext cx="258300" cy="89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4669900" y="3824175"/>
            <a:ext cx="729900" cy="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diacritics</a:t>
            </a:r>
            <a:endParaRPr sz="8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Exploring Subclusters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248650" y="1129400"/>
            <a:ext cx="4544400" cy="3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identify subclusters, we performed a brute-force search for feature combinations that led to cohesive clusters, using Principal Component Analysis (PCA) for 2D visualization.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tested all features and found that χ² feature selection effectively highlighted clusters, addressing the challenge of recognizing patterns across multiple manuscripts.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clustering algorithm successfully grouped manuscripts of known provenance and suggested meaningful groupings for others.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550" y="672988"/>
            <a:ext cx="4064753" cy="379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Conclusion and Future Work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339450" y="1101800"/>
            <a:ext cx="8465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2549400" y="4298200"/>
            <a:ext cx="40452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0000"/>
                </a:solidFill>
              </a:rPr>
              <a:t>Thank you ! </a:t>
            </a:r>
            <a:endParaRPr sz="4200">
              <a:solidFill>
                <a:srgbClr val="000000"/>
              </a:solidFill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738300" y="1179100"/>
            <a:ext cx="7667400" cy="31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Initial research on early Ashkenazi square manuscripts revealed meaningful clusters, though dataset size limits further improvement.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Future work involves applying refined algorithms to larger datasets of other Hebrew script types.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New experiments focus on clustering Genizah fragments (10th–12th centuries) scribed in Oriental and Sephardic scripts.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mbria"/>
              <a:buChar char="●"/>
            </a:pPr>
            <a:r>
              <a:rPr lang="en" sz="15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goal is to compare paleographic similarity, as determined by algorithms, with textual similarity for deeper insights.</a:t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Collaboration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39450" y="1101800"/>
            <a:ext cx="846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MiDRASH ERC Synergy project 101071829</a:t>
            </a:r>
            <a:endParaRPr b="1" sz="15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65800"/>
            <a:ext cx="8839204" cy="88046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252150" y="3277725"/>
            <a:ext cx="40113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Views and opinions expressed are those of the authors</a:t>
            </a:r>
            <a:endParaRPr sz="13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only and do not necessarily reflect those of th</a:t>
            </a:r>
            <a:r>
              <a:rPr lang="en" sz="13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endParaRPr sz="13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European Union or European Research Council.</a:t>
            </a:r>
            <a:endParaRPr sz="13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Neither the European Union nor the granting </a:t>
            </a:r>
            <a:endParaRPr sz="13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rPr>
              <a:t>authority can be held responsible for them.</a:t>
            </a:r>
            <a:endParaRPr sz="1300">
              <a:solidFill>
                <a:srgbClr val="3F3F3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325" y="2746268"/>
            <a:ext cx="2966196" cy="209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32350" y="369400"/>
            <a:ext cx="427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Agenda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432350" y="1442875"/>
            <a:ext cx="1259400" cy="3318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32350" y="3335213"/>
            <a:ext cx="1259400" cy="3318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432350" y="2053625"/>
            <a:ext cx="1259400" cy="3318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432350" y="2682238"/>
            <a:ext cx="1259400" cy="3318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432350" y="3988175"/>
            <a:ext cx="1259400" cy="331800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7500" y="4084550"/>
            <a:ext cx="1006500" cy="10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899475" y="1377925"/>
            <a:ext cx="460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Computational Paleography Tasks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899475" y="1988675"/>
            <a:ext cx="4002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Script Types and Modes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899475" y="2599425"/>
            <a:ext cx="639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Ashkenazi Square Clustering Dataset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1899475" y="3270275"/>
            <a:ext cx="337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Evaluation and Results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899475" y="3941125"/>
            <a:ext cx="39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Conclusion &amp; Future Work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Computational Paleography Tasks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311700" y="1215300"/>
            <a:ext cx="8301300" cy="28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Out of all the medieval Hebrew manuscripts, only ~3,500 are dated.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Paleography and codicology are key methods for determining manuscript provenance.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aim to transcend the boundaries of traditional human paleography by utilizing computational algorithms to cluster medieval Hebrew script types.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Clustering square scripts is especially challenging because of their uniformity.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Conventional algorithms have been relatively ineffective in identifying features critical for paleographical clustering.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Script Types and Modes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50" y="1238301"/>
            <a:ext cx="5283574" cy="24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3842" y="2571751"/>
            <a:ext cx="3285359" cy="21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807924" y="3806925"/>
            <a:ext cx="398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begin with the relatively well-studied Ashkenazi square script, we will proceed to other script types.</a:t>
            </a:r>
            <a:endParaRPr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Ashkenazi Square Clustering(ASC) Dataset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311700" y="1215300"/>
            <a:ext cx="8301300" cy="29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Ktiv project digitized over 80% of Hebrew-character manuscripts, creating a unified catalog of tens of thousands of items.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Friedberg Genizah Project contributed metadata and images of around 350,000 medieval manuscript fragments.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prepared ASC dataset that includes 206 high-resolution images from 59 manuscripts, focusing on Ashkenazi Square script.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dataset features annotated text regions and lines, with known origins for 28 manuscripts and 31 of unknown provenance.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Ashkenazi Square Clustering(ASC) Dataset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50" y="1044075"/>
            <a:ext cx="2923543" cy="392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p19"/>
          <p:cNvGraphicFramePr/>
          <p:nvPr/>
        </p:nvGraphicFramePr>
        <p:xfrm>
          <a:off x="3707475" y="158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{A0D6F76C-F797-43C2-AFC9-7C353DADADA0}</a:tableStyleId>
              </a:tblPr>
              <a:tblGrid>
                <a:gridCol w="1142900"/>
                <a:gridCol w="1040600"/>
                <a:gridCol w="968400"/>
                <a:gridCol w="1046600"/>
                <a:gridCol w="926325"/>
              </a:tblGrid>
              <a:tr h="67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GERMANY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FRANCE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UNKNOWN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</a:rPr>
                        <a:t>TOTAL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</a:tr>
              <a:tr h="59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MANUSCRIPTS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11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31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59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</a:tr>
              <a:tr h="412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PAGES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62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35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109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206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</a:tr>
              <a:tr h="59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TEXT REGIONS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136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260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457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D2D8"/>
                    </a:solidFill>
                  </a:tcPr>
                </a:tc>
              </a:tr>
              <a:tr h="412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</a:rPr>
                        <a:t>TEXT LINES</a:t>
                      </a:r>
                      <a:endParaRPr sz="1000">
                        <a:solidFill>
                          <a:srgbClr val="FFFFFF"/>
                        </a:solidFill>
                      </a:endParaRPr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4413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1799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8080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14292</a:t>
                      </a:r>
                      <a:endParaRPr sz="1000"/>
                    </a:p>
                  </a:txBody>
                  <a:tcPr marT="45725" marB="45725" marR="91450" marL="91450">
                    <a:lnL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14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A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Ashkenazi Square Clustering(ASC) Dataset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8867"/>
          <a:stretch/>
        </p:blipFill>
        <p:spPr>
          <a:xfrm>
            <a:off x="433750" y="1543050"/>
            <a:ext cx="8276526" cy="20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/>
        </p:nvSpPr>
        <p:spPr>
          <a:xfrm>
            <a:off x="890850" y="1177475"/>
            <a:ext cx="19734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German Samples 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804100" y="1177475"/>
            <a:ext cx="19734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French Samples</a:t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6603900" y="1177475"/>
            <a:ext cx="1973400" cy="4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Unknown Samples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344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400">
                <a:latin typeface="Cambria"/>
                <a:ea typeface="Cambria"/>
                <a:cs typeface="Cambria"/>
                <a:sym typeface="Cambria"/>
              </a:rPr>
              <a:t>Methods</a:t>
            </a:r>
            <a:endParaRPr i="1" sz="3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11700" y="1215300"/>
            <a:ext cx="83013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 critical features were selected in collaboration with expert paleographers for their significance in script classification.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This enabled detailed clustering of manuscripts based on subtle script variations.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050" y="2212800"/>
            <a:ext cx="7316610" cy="26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4213350" y="3722725"/>
            <a:ext cx="431100" cy="14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4018050" y="3605700"/>
            <a:ext cx="888600" cy="2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Diacritics</a:t>
            </a:r>
            <a:endParaRPr sz="1300">
              <a:solidFill>
                <a:schemeClr val="dk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