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58" r:id="rId4"/>
    <p:sldId id="272" r:id="rId5"/>
    <p:sldId id="259" r:id="rId6"/>
    <p:sldId id="260" r:id="rId7"/>
    <p:sldId id="261" r:id="rId8"/>
    <p:sldId id="262" r:id="rId9"/>
    <p:sldId id="263" r:id="rId10"/>
    <p:sldId id="264" r:id="rId11"/>
    <p:sldId id="265" r:id="rId12"/>
  </p:sldIdLst>
  <p:sldSz cx="12192000" cy="6858000"/>
  <p:notesSz cx="6858000" cy="9144000"/>
  <p:defaultTextStyle>
    <a:defPPr>
      <a:defRPr lang="en-I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9F9FF"/>
    <a:srgbClr val="F1F8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1"/>
    <p:restoredTop sz="94774"/>
  </p:normalViewPr>
  <p:slideViewPr>
    <p:cSldViewPr snapToGrid="0">
      <p:cViewPr varScale="1">
        <p:scale>
          <a:sx n="105" d="100"/>
          <a:sy n="105" d="100"/>
        </p:scale>
        <p:origin x="94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F8C734-5720-4345-8E67-8FD81F2DFF4F}" type="datetimeFigureOut">
              <a:rPr lang="en-IL" smtClean="0"/>
              <a:t>16/06/2024</a:t>
            </a:fld>
            <a:endParaRPr lang="en-I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2C3412-E248-244C-88A4-D92B504D4C04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35425997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3E08A6-1EB5-B795-7B15-453C10A74B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A1DB035-71B8-CCD7-C561-F339585D34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72E355-6B31-B8E9-9C8C-451C693886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6FB44-07E2-854B-9B83-0869F86B7A0F}" type="datetimeFigureOut">
              <a:rPr lang="en-IL" smtClean="0"/>
              <a:t>16/06/2024</a:t>
            </a:fld>
            <a:endParaRPr lang="en-I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7952E2-62C6-D502-0B05-B51D17F302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27405A-4FB3-1235-0B7C-1D66AAF41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6D36D-55C8-144A-A2D3-8B0CB7343FA3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37601243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407CC3-1FE8-352C-49CC-AD7CF8AAAA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737CB18-3E7D-51AF-99F1-6A0CA1F7E0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CE4CB9-C1DD-84E9-6CAB-F31E48BE6D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6FB44-07E2-854B-9B83-0869F86B7A0F}" type="datetimeFigureOut">
              <a:rPr lang="en-IL" smtClean="0"/>
              <a:t>16/06/2024</a:t>
            </a:fld>
            <a:endParaRPr lang="en-I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46017E-B336-5589-671E-E8F27D1981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0A1D45-6D76-6EE3-440F-5F4098FFE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6D36D-55C8-144A-A2D3-8B0CB7343FA3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9656105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A3B9899-D7C4-9613-2C3F-A3FCCB67C8C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002A022-5E0F-83B7-F4CD-49C331D9AA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30ED67-F1A0-1224-B5D7-1733997F74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6FB44-07E2-854B-9B83-0869F86B7A0F}" type="datetimeFigureOut">
              <a:rPr lang="en-IL" smtClean="0"/>
              <a:t>16/06/2024</a:t>
            </a:fld>
            <a:endParaRPr lang="en-I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4E0AA3-B79B-8CFA-813B-FF36E7109B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481E34-3CA1-2996-56FC-6876FEAC9C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6D36D-55C8-144A-A2D3-8B0CB7343FA3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27224503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80D58D-EB91-7E47-F211-0503B3F1B3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8915E9-46BD-B778-AB41-DDF5C520E6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C9E9E2-1E77-5E75-362B-87478F4576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6FB44-07E2-854B-9B83-0869F86B7A0F}" type="datetimeFigureOut">
              <a:rPr lang="en-IL" smtClean="0"/>
              <a:t>16/06/2024</a:t>
            </a:fld>
            <a:endParaRPr lang="en-I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9BFF0C-F90D-6FE0-541C-7BE7D3A92E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C0C23B-DE7F-DE90-D0A8-7E9262299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6D36D-55C8-144A-A2D3-8B0CB7343FA3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33247251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E3AC40-F107-CCF1-0F41-5AFBA1848D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0BDDD5-2194-AAE7-A014-5D505DD099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45FAD4-9576-517F-A9F7-F115716C71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6FB44-07E2-854B-9B83-0869F86B7A0F}" type="datetimeFigureOut">
              <a:rPr lang="en-IL" smtClean="0"/>
              <a:t>16/06/2024</a:t>
            </a:fld>
            <a:endParaRPr lang="en-I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29C19C-1D10-8256-F473-9B327D878A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8D8A55-3447-C2DA-B6BA-EACA0E947B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6D36D-55C8-144A-A2D3-8B0CB7343FA3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10896407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60A2A8-2403-4644-031A-61EE17FFB8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41A136-B6EE-35AE-A294-1811E261D6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1745C4-E088-0E82-5AE5-AF2CD3B73D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20A61C-839B-0387-6F04-5EE3A52AA9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6FB44-07E2-854B-9B83-0869F86B7A0F}" type="datetimeFigureOut">
              <a:rPr lang="en-IL" smtClean="0"/>
              <a:t>16/06/2024</a:t>
            </a:fld>
            <a:endParaRPr lang="en-I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A6CD04-A864-295E-A222-AC498146F8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0542E5-46D2-7948-A1F3-0860649434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6D36D-55C8-144A-A2D3-8B0CB7343FA3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17204015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6A589E-7FA9-8747-184E-C8E7391901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ED19EF-D0F1-8FE0-9237-D9D8A3AE5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38DECA-8350-AA08-AB5C-714C5BC7B5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D640E0-F97E-372C-B660-C7F6E00012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C9EA1BD-6B0A-E9B6-4AFD-34F8CFE27D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208E57B-94A6-0417-AC96-59BC544770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6FB44-07E2-854B-9B83-0869F86B7A0F}" type="datetimeFigureOut">
              <a:rPr lang="en-IL" smtClean="0"/>
              <a:t>16/06/2024</a:t>
            </a:fld>
            <a:endParaRPr lang="en-IL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F27B815-1FB5-A51B-DEB7-621304AE5F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586D326-A6A5-4C96-B683-265281D512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6D36D-55C8-144A-A2D3-8B0CB7343FA3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11995915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2C5FD5-0FB0-A7CE-DC7D-02A8ADC4BD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B3A03B9-D0C2-17A1-4A37-B031DEEF4A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6FB44-07E2-854B-9B83-0869F86B7A0F}" type="datetimeFigureOut">
              <a:rPr lang="en-IL" smtClean="0"/>
              <a:t>16/06/2024</a:t>
            </a:fld>
            <a:endParaRPr lang="en-I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EDA04BB-B666-01FC-72DE-6D5359CE38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538608-EF08-CCD0-1F5B-AAC9EA6C2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6D36D-55C8-144A-A2D3-8B0CB7343FA3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12476423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B9710C0-ED5E-86B4-8839-1231938B98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6FB44-07E2-854B-9B83-0869F86B7A0F}" type="datetimeFigureOut">
              <a:rPr lang="en-IL" smtClean="0"/>
              <a:t>16/06/2024</a:t>
            </a:fld>
            <a:endParaRPr lang="en-I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A2C299F-1FE8-1BE7-C968-A152C58C0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13B899-6BF1-A093-4391-0482B8D0E6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6D36D-55C8-144A-A2D3-8B0CB7343FA3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20314047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F60656-1141-D6D1-1C6B-65789EE6A8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2E7214-D229-F624-9EB7-49A089BA93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8ECF2A-71A5-0FD3-7D82-244315C8E8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BCEE2B-3209-7B8B-68F0-879388B1E0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6FB44-07E2-854B-9B83-0869F86B7A0F}" type="datetimeFigureOut">
              <a:rPr lang="en-IL" smtClean="0"/>
              <a:t>16/06/2024</a:t>
            </a:fld>
            <a:endParaRPr lang="en-I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CCCD51-2BF0-D45B-473A-19BF0515FD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12927B-49C9-695C-40A5-14F18E1F2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6D36D-55C8-144A-A2D3-8B0CB7343FA3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3782647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35A48B-A3B7-ABBB-A06F-E56994A6A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B838E77-75FE-38C0-4103-1D0987327B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A48E7B-6A06-9C63-2C60-85DDD44758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1F57C1-3641-FF1B-0140-6197E97DCB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6FB44-07E2-854B-9B83-0869F86B7A0F}" type="datetimeFigureOut">
              <a:rPr lang="en-IL" smtClean="0"/>
              <a:t>16/06/2024</a:t>
            </a:fld>
            <a:endParaRPr lang="en-I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BF71D9-2C28-2588-CCF1-F0E9118AD1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3CFA15-3376-2012-44DC-38BE39C035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6D36D-55C8-144A-A2D3-8B0CB7343FA3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13039709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48BDE63-F7D6-A989-D303-089213FFF9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BFFA34-3940-DAC2-74F0-64E774127F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EBC052-9B3B-85C1-951A-51DD939D89E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276FB44-07E2-854B-9B83-0869F86B7A0F}" type="datetimeFigureOut">
              <a:rPr lang="en-IL" smtClean="0"/>
              <a:t>16/06/2024</a:t>
            </a:fld>
            <a:endParaRPr lang="en-I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A02E22-1980-8142-B897-BF8A684C17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I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4549BD-BEA6-5C48-0F7E-6E384AA40F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C26D36D-55C8-144A-A2D3-8B0CB7343FA3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1813079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8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58BB1D-AE40-156D-9298-F7582F47E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57344"/>
            <a:ext cx="9144000" cy="1420883"/>
          </a:xfrm>
        </p:spPr>
        <p:txBody>
          <a:bodyPr>
            <a:normAutofit fontScale="90000"/>
          </a:bodyPr>
          <a:lstStyle/>
          <a:p>
            <a:r>
              <a:rPr lang="en-US" b="1" i="0" u="none" strike="noStrike" dirty="0">
                <a:solidFill>
                  <a:srgbClr val="C00000"/>
                </a:solidFill>
                <a:effectLst/>
                <a:latin typeface="arial" panose="020B0604020202020204" pitchFamily="34" charset="0"/>
              </a:rPr>
              <a:t>Automatic Clustering of Hebrew Manuscripts</a:t>
            </a:r>
            <a:endParaRPr lang="en-IL" dirty="0">
              <a:solidFill>
                <a:srgbClr val="C00000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852D30-EAD8-3FE9-A4C8-A832FA5275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84763" y="1976859"/>
            <a:ext cx="9531927" cy="3786632"/>
          </a:xfrm>
        </p:spPr>
        <p:txBody>
          <a:bodyPr>
            <a:normAutofit/>
          </a:bodyPr>
          <a:lstStyle/>
          <a:p>
            <a:pPr algn="l"/>
            <a:r>
              <a:rPr lang="en-US" sz="3200" i="0" dirty="0">
                <a:effectLst/>
                <a:latin typeface="arial" panose="020B0604020202020204" pitchFamily="34" charset="0"/>
              </a:rPr>
              <a:t>Daria </a:t>
            </a:r>
            <a:r>
              <a:rPr lang="en-US" sz="3200" i="0" dirty="0" err="1">
                <a:effectLst/>
                <a:latin typeface="arial" panose="020B0604020202020204" pitchFamily="34" charset="0"/>
              </a:rPr>
              <a:t>Vasyutinsky</a:t>
            </a:r>
            <a:r>
              <a:rPr lang="en-US" sz="3200" i="0" dirty="0">
                <a:effectLst/>
                <a:latin typeface="arial" panose="020B0604020202020204" pitchFamily="34" charset="0"/>
              </a:rPr>
              <a:t> Shapira</a:t>
            </a:r>
            <a:endParaRPr lang="ru-RU" sz="3200" i="0" strike="noStrike" dirty="0">
              <a:effectLst/>
              <a:latin typeface="arial" panose="020B0604020202020204" pitchFamily="34" charset="0"/>
            </a:endParaRPr>
          </a:p>
          <a:p>
            <a:pPr algn="l"/>
            <a:r>
              <a:rPr lang="en-US" sz="3200" i="0" dirty="0" err="1">
                <a:effectLst/>
                <a:latin typeface="arial" panose="020B0604020202020204" pitchFamily="34" charset="0"/>
              </a:rPr>
              <a:t>Berat</a:t>
            </a:r>
            <a:r>
              <a:rPr lang="en-US" sz="3200" i="0" dirty="0">
                <a:effectLst/>
                <a:latin typeface="arial" panose="020B0604020202020204" pitchFamily="34" charset="0"/>
              </a:rPr>
              <a:t> </a:t>
            </a:r>
            <a:r>
              <a:rPr lang="en-US" sz="3200" i="0" dirty="0" err="1">
                <a:effectLst/>
                <a:latin typeface="arial" panose="020B0604020202020204" pitchFamily="34" charset="0"/>
              </a:rPr>
              <a:t>Kurar</a:t>
            </a:r>
            <a:r>
              <a:rPr lang="en-US" sz="3200" i="0" dirty="0">
                <a:effectLst/>
                <a:latin typeface="arial" panose="020B0604020202020204" pitchFamily="34" charset="0"/>
              </a:rPr>
              <a:t>-Barakat</a:t>
            </a:r>
            <a:r>
              <a:rPr lang="en-US" sz="3200" i="0" strike="noStrike" dirty="0">
                <a:effectLst/>
                <a:latin typeface="arial" panose="020B0604020202020204" pitchFamily="34" charset="0"/>
              </a:rPr>
              <a:t> </a:t>
            </a:r>
            <a:endParaRPr lang="ru-RU" sz="3200" i="0" strike="noStrike" dirty="0">
              <a:effectLst/>
              <a:latin typeface="arial" panose="020B0604020202020204" pitchFamily="34" charset="0"/>
            </a:endParaRPr>
          </a:p>
          <a:p>
            <a:pPr algn="l"/>
            <a:endParaRPr lang="ru-RU" sz="3200" i="0" strike="noStrike" dirty="0">
              <a:effectLst/>
              <a:latin typeface="arial" panose="020B0604020202020204" pitchFamily="34" charset="0"/>
            </a:endParaRPr>
          </a:p>
          <a:p>
            <a:r>
              <a:rPr lang="en-US" sz="3200" i="0" strike="noStrike" dirty="0">
                <a:effectLst/>
                <a:latin typeface="arial" panose="020B0604020202020204" pitchFamily="34" charset="0"/>
              </a:rPr>
              <a:t>Mohammad Suliman </a:t>
            </a:r>
            <a:endParaRPr lang="ru-RU" sz="3200" i="0" strike="noStrike" dirty="0">
              <a:effectLst/>
              <a:latin typeface="arial" panose="020B0604020202020204" pitchFamily="34" charset="0"/>
            </a:endParaRPr>
          </a:p>
          <a:p>
            <a:r>
              <a:rPr lang="en-US" sz="3200" i="0" strike="noStrike" dirty="0" err="1">
                <a:effectLst/>
                <a:latin typeface="arial" panose="020B0604020202020204" pitchFamily="34" charset="0"/>
              </a:rPr>
              <a:t>Sharva</a:t>
            </a:r>
            <a:r>
              <a:rPr lang="en-US" sz="3200" i="0" strike="noStrike" dirty="0">
                <a:effectLst/>
                <a:latin typeface="arial" panose="020B0604020202020204" pitchFamily="34" charset="0"/>
              </a:rPr>
              <a:t> </a:t>
            </a:r>
            <a:r>
              <a:rPr lang="en-US" sz="3200" i="0" strike="noStrike" dirty="0" err="1">
                <a:effectLst/>
                <a:latin typeface="arial" panose="020B0604020202020204" pitchFamily="34" charset="0"/>
              </a:rPr>
              <a:t>Gogawale</a:t>
            </a:r>
            <a:endParaRPr lang="ru-RU" sz="3200" dirty="0">
              <a:latin typeface="arial" panose="020B0604020202020204" pitchFamily="34" charset="0"/>
            </a:endParaRPr>
          </a:p>
          <a:p>
            <a:r>
              <a:rPr lang="en-US" sz="3200" i="0" dirty="0">
                <a:effectLst/>
                <a:latin typeface="arial" panose="020B0604020202020204" pitchFamily="34" charset="0"/>
              </a:rPr>
              <a:t>Nachum Dershowitz</a:t>
            </a:r>
            <a:endParaRPr lang="ru-RU" sz="3200" i="0" dirty="0">
              <a:effectLst/>
              <a:latin typeface="arial" panose="020B0604020202020204" pitchFamily="34" charset="0"/>
            </a:endParaRPr>
          </a:p>
          <a:p>
            <a:endParaRPr lang="en-IL" sz="32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9878041-FECF-DBA5-C02C-6F69F7D8C5ED}"/>
              </a:ext>
            </a:extLst>
          </p:cNvPr>
          <p:cNvSpPr txBox="1"/>
          <p:nvPr/>
        </p:nvSpPr>
        <p:spPr>
          <a:xfrm>
            <a:off x="1967344" y="5952671"/>
            <a:ext cx="89855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0" u="none" strike="noStrike" dirty="0">
                <a:solidFill>
                  <a:srgbClr val="C00000"/>
                </a:solidFill>
                <a:effectLst/>
                <a:latin typeface="arial" panose="020B0604020202020204" pitchFamily="34" charset="0"/>
              </a:rPr>
              <a:t>Tel Aviv University, Israel</a:t>
            </a:r>
            <a:endParaRPr lang="en-IL" sz="3600" b="1" dirty="0">
              <a:solidFill>
                <a:srgbClr val="C00000"/>
              </a:solidFill>
            </a:endParaRPr>
          </a:p>
        </p:txBody>
      </p:sp>
      <p:pic>
        <p:nvPicPr>
          <p:cNvPr id="6" name="Picture 5" descr="A person wearing a green head scarf&#10;&#10;Description automatically generated">
            <a:extLst>
              <a:ext uri="{FF2B5EF4-FFF2-40B4-BE49-F238E27FC236}">
                <a16:creationId xmlns:a16="http://schemas.microsoft.com/office/drawing/2014/main" id="{BE8C7701-48FD-1017-2887-8BD3E85274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6074" y="1981365"/>
            <a:ext cx="1422400" cy="1524000"/>
          </a:xfrm>
          <a:prstGeom prst="rect">
            <a:avLst/>
          </a:prstGeom>
        </p:spPr>
      </p:pic>
      <p:pic>
        <p:nvPicPr>
          <p:cNvPr id="10" name="Picture 9" descr="A person wearing glasses and smiling&#10;&#10;Description automatically generated">
            <a:extLst>
              <a:ext uri="{FF2B5EF4-FFF2-40B4-BE49-F238E27FC236}">
                <a16:creationId xmlns:a16="http://schemas.microsoft.com/office/drawing/2014/main" id="{3B61D0F6-E90D-B79A-1BCA-80FB433444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9946" y="1742843"/>
            <a:ext cx="1672902" cy="1723596"/>
          </a:xfrm>
          <a:prstGeom prst="rect">
            <a:avLst/>
          </a:prstGeom>
        </p:spPr>
      </p:pic>
      <p:pic>
        <p:nvPicPr>
          <p:cNvPr id="16" name="Picture 15" descr="A person wearing glasses and smiling&#10;&#10;Description automatically generated">
            <a:extLst>
              <a:ext uri="{FF2B5EF4-FFF2-40B4-BE49-F238E27FC236}">
                <a16:creationId xmlns:a16="http://schemas.microsoft.com/office/drawing/2014/main" id="{454CB715-3313-2358-4592-4E94EB1173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8343" y="3251384"/>
            <a:ext cx="2149929" cy="2095500"/>
          </a:xfrm>
          <a:prstGeom prst="rect">
            <a:avLst/>
          </a:prstGeom>
        </p:spPr>
      </p:pic>
      <p:pic>
        <p:nvPicPr>
          <p:cNvPr id="18" name="Picture 17" descr="A person smiling for a picture&#10;&#10;Description automatically generated">
            <a:extLst>
              <a:ext uri="{FF2B5EF4-FFF2-40B4-BE49-F238E27FC236}">
                <a16:creationId xmlns:a16="http://schemas.microsoft.com/office/drawing/2014/main" id="{25859EB5-C68C-8192-D5C7-472C418E6F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24656" y="3897745"/>
            <a:ext cx="1610732" cy="2178816"/>
          </a:xfrm>
          <a:prstGeom prst="rect">
            <a:avLst/>
          </a:prstGeom>
        </p:spPr>
      </p:pic>
      <p:pic>
        <p:nvPicPr>
          <p:cNvPr id="7" name="Picture 6" descr="A person wearing glasses smiling&#10;&#10;Description automatically generated">
            <a:extLst>
              <a:ext uri="{FF2B5EF4-FFF2-40B4-BE49-F238E27FC236}">
                <a16:creationId xmlns:a16="http://schemas.microsoft.com/office/drawing/2014/main" id="{86DF4624-8B5F-557A-ED5F-DA889C7A48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4804" y="4375418"/>
            <a:ext cx="1827250" cy="1791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2733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8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with red circles with Ice hockey rink in the background&#10;&#10;Description automatically generated">
            <a:extLst>
              <a:ext uri="{FF2B5EF4-FFF2-40B4-BE49-F238E27FC236}">
                <a16:creationId xmlns:a16="http://schemas.microsoft.com/office/drawing/2014/main" id="{147BF6EA-090B-C05E-A228-BD624757DC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5937" y="0"/>
            <a:ext cx="73401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157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8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30C3781-7ADF-2FD3-5207-C7B4FBFA0FDB}"/>
              </a:ext>
            </a:extLst>
          </p:cNvPr>
          <p:cNvSpPr txBox="1"/>
          <p:nvPr/>
        </p:nvSpPr>
        <p:spPr>
          <a:xfrm>
            <a:off x="0" y="304800"/>
            <a:ext cx="1219200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IL" sz="3200" dirty="0"/>
              <a:t>Focusing initially on Ashkenazi square script, we plan to apply successful methods to other lesser studied types of medieval Hebrew script, such as Byzantine and Yemenite. We </a:t>
            </a:r>
            <a:r>
              <a:rPr lang="en-US" sz="3200" dirty="0"/>
              <a:t>expect to </a:t>
            </a:r>
            <a:r>
              <a:rPr lang="en-IL" sz="3200" dirty="0"/>
              <a:t>discover new paleographic patterns and enhance our understanding of sub-clustering within these script types.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77CF595-41B4-E703-D9B1-7FBD74B078C1}"/>
              </a:ext>
            </a:extLst>
          </p:cNvPr>
          <p:cNvSpPr txBox="1"/>
          <p:nvPr/>
        </p:nvSpPr>
        <p:spPr>
          <a:xfrm>
            <a:off x="0" y="4221480"/>
            <a:ext cx="1219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L" sz="5400" dirty="0">
                <a:solidFill>
                  <a:srgbClr val="C00000"/>
                </a:solidFill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3417200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8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F822502-3DEE-AB31-9B30-C00C3B2998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IL" dirty="0"/>
              <a:t>Collaboration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A6535B-A21E-7903-09CA-3C702DA96F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71600"/>
            <a:ext cx="10515600" cy="2258291"/>
          </a:xfrm>
        </p:spPr>
        <p:txBody>
          <a:bodyPr>
            <a:normAutofit fontScale="25000" lnSpcReduction="20000"/>
          </a:bodyPr>
          <a:lstStyle/>
          <a:p>
            <a:pPr algn="ctr">
              <a:lnSpc>
                <a:spcPct val="120000"/>
              </a:lnSpc>
              <a:spcBef>
                <a:spcPts val="0"/>
              </a:spcBef>
            </a:pPr>
            <a:r>
              <a:rPr lang="en-IL" sz="9600" dirty="0">
                <a:latin typeface="Arial" panose="020B0604020202020204" pitchFamily="34" charset="0"/>
                <a:cs typeface="Arial" panose="020B0604020202020204" pitchFamily="34" charset="0"/>
              </a:rPr>
              <a:t>MiDRASH ERC Synergy project </a:t>
            </a:r>
            <a:r>
              <a:rPr lang="en-IL" sz="96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101071829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en-IL" sz="80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20000"/>
              </a:lnSpc>
              <a:spcBef>
                <a:spcPts val="0"/>
              </a:spcBef>
            </a:pPr>
            <a:r>
              <a:rPr lang="en-US" sz="80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Ecole Pratique des Hautes Etudes, Paris-Sciences-Lettres Université</a:t>
            </a:r>
          </a:p>
          <a:p>
            <a:pPr algn="ctr">
              <a:lnSpc>
                <a:spcPct val="120000"/>
              </a:lnSpc>
              <a:spcBef>
                <a:spcPts val="0"/>
              </a:spcBef>
            </a:pPr>
            <a:r>
              <a:rPr lang="en-US" sz="80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Tel Aviv University</a:t>
            </a:r>
          </a:p>
          <a:p>
            <a:pPr algn="ctr">
              <a:lnSpc>
                <a:spcPct val="120000"/>
              </a:lnSpc>
              <a:spcBef>
                <a:spcPts val="0"/>
              </a:spcBef>
            </a:pPr>
            <a:r>
              <a:rPr lang="en-US" sz="80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Bar</a:t>
            </a:r>
            <a:r>
              <a:rPr lang="ru-RU" sz="80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80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Ilan University</a:t>
            </a:r>
          </a:p>
          <a:p>
            <a:pPr algn="ctr">
              <a:lnSpc>
                <a:spcPct val="120000"/>
              </a:lnSpc>
              <a:spcBef>
                <a:spcPts val="0"/>
              </a:spcBef>
            </a:pPr>
            <a:r>
              <a:rPr lang="en-US" sz="80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National Library of Israel</a:t>
            </a:r>
          </a:p>
          <a:p>
            <a:pPr algn="ctr">
              <a:lnSpc>
                <a:spcPct val="120000"/>
              </a:lnSpc>
              <a:spcBef>
                <a:spcPts val="0"/>
              </a:spcBef>
            </a:pPr>
            <a:r>
              <a:rPr lang="en-US" sz="80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Haifa University</a:t>
            </a:r>
          </a:p>
          <a:p>
            <a:pPr marL="0" indent="0">
              <a:buNone/>
            </a:pPr>
            <a:br>
              <a:rPr lang="en-US" sz="80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80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80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80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dirty="0"/>
            </a:br>
            <a:br>
              <a:rPr lang="en-US" dirty="0"/>
            </a:br>
            <a:endParaRPr lang="en-IL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C1CCA61-69D8-B25B-BF39-8D5DC354488E}"/>
              </a:ext>
            </a:extLst>
          </p:cNvPr>
          <p:cNvSpPr txBox="1"/>
          <p:nvPr/>
        </p:nvSpPr>
        <p:spPr>
          <a:xfrm>
            <a:off x="838200" y="3910612"/>
            <a:ext cx="579812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3F3F3F"/>
                </a:solidFill>
                <a:effectLst/>
                <a:latin typeface="Helvetica" pitchFamily="2" charset="0"/>
              </a:rPr>
              <a:t>Views and opinions expressed are those of the authors only and do not necessarily reflect those of the European Union or European Research Council. </a:t>
            </a:r>
          </a:p>
          <a:p>
            <a:r>
              <a:rPr lang="en-US" dirty="0">
                <a:solidFill>
                  <a:srgbClr val="3F3F3F"/>
                </a:solidFill>
                <a:effectLst/>
                <a:latin typeface="Helvetica" pitchFamily="2" charset="0"/>
              </a:rPr>
              <a:t>Neither the European Union nor the granting authority</a:t>
            </a:r>
          </a:p>
          <a:p>
            <a:r>
              <a:rPr lang="en-US" dirty="0">
                <a:solidFill>
                  <a:srgbClr val="3F3F3F"/>
                </a:solidFill>
                <a:effectLst/>
                <a:latin typeface="Helvetica" pitchFamily="2" charset="0"/>
              </a:rPr>
              <a:t>can be held responsible for them.</a:t>
            </a:r>
          </a:p>
          <a:p>
            <a:br>
              <a:rPr lang="en-US" dirty="0"/>
            </a:br>
            <a:br>
              <a:rPr lang="en-US" dirty="0"/>
            </a:br>
            <a:endParaRPr lang="en-IL" dirty="0"/>
          </a:p>
        </p:txBody>
      </p:sp>
      <p:pic>
        <p:nvPicPr>
          <p:cNvPr id="7" name="Picture 6" descr="A close-up of a logo&#10;&#10;Description automatically generated">
            <a:extLst>
              <a:ext uri="{FF2B5EF4-FFF2-40B4-BE49-F238E27FC236}">
                <a16:creationId xmlns:a16="http://schemas.microsoft.com/office/drawing/2014/main" id="{E93B3323-E80E-701A-E236-313849F289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9538" y="3034144"/>
            <a:ext cx="4912394" cy="3465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859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8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646F6-71AA-3053-2945-EF9E60190A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IL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5F2699-5766-B7A9-B6AC-3F58107BD6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just"/>
            <a:r>
              <a:rPr lang="en-US" dirty="0"/>
              <a:t>We aim to transcend the boundaries of traditional human paleography by utilizing computational algorithms to cluster medieval Hebrew script types.</a:t>
            </a:r>
            <a:endParaRPr lang="ru-RU" dirty="0"/>
          </a:p>
          <a:p>
            <a:pPr algn="just"/>
            <a:r>
              <a:rPr lang="en-US" dirty="0"/>
              <a:t>Clustering square scripts is especially challenging because of their uniformity. </a:t>
            </a:r>
          </a:p>
          <a:p>
            <a:pPr algn="just"/>
            <a:r>
              <a:rPr lang="en-US" dirty="0"/>
              <a:t>Conventional algorithms have been relatively ineffective in identifying features critical for paleographical clustering. This study employs a more deterministic approach, identifying crucial paleographical features as determined by paleographers. </a:t>
            </a:r>
          </a:p>
          <a:p>
            <a:r>
              <a:rPr lang="en-US" dirty="0"/>
              <a:t>We begin with the relatively well-studied Ashkenazi square script, we will proceed to other script types.</a:t>
            </a:r>
            <a:endParaRPr lang="en-IL" dirty="0"/>
          </a:p>
        </p:txBody>
      </p:sp>
    </p:spTree>
    <p:extLst>
      <p:ext uri="{BB962C8B-B14F-4D97-AF65-F5344CB8AC3E}">
        <p14:creationId xmlns:p14="http://schemas.microsoft.com/office/powerpoint/2010/main" val="3398654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F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F61BDB68-84D3-D3E6-EFA7-A9374BBCD4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42" y="1493520"/>
            <a:ext cx="12102116" cy="3870960"/>
          </a:xfrm>
          <a:prstGeom prst="rect">
            <a:avLst/>
          </a:prstGeom>
        </p:spPr>
      </p:pic>
      <p:pic>
        <p:nvPicPr>
          <p:cNvPr id="4" name="Picture 3" descr="A map of the world&#10;&#10;Description automatically generated with low confidence">
            <a:extLst>
              <a:ext uri="{FF2B5EF4-FFF2-40B4-BE49-F238E27FC236}">
                <a16:creationId xmlns:a16="http://schemas.microsoft.com/office/drawing/2014/main" id="{2C86212E-C943-03C8-F950-048D499765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821" y="274320"/>
            <a:ext cx="9201469" cy="605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66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8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book&#10;&#10;Description automatically generated">
            <a:extLst>
              <a:ext uri="{FF2B5EF4-FFF2-40B4-BE49-F238E27FC236}">
                <a16:creationId xmlns:a16="http://schemas.microsoft.com/office/drawing/2014/main" id="{802B0306-71E4-A037-DB2D-C10C2BDF89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074362"/>
            <a:ext cx="12158261" cy="4696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8488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F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e chart with text&#10;&#10;Description automatically generated">
            <a:extLst>
              <a:ext uri="{FF2B5EF4-FFF2-40B4-BE49-F238E27FC236}">
                <a16:creationId xmlns:a16="http://schemas.microsoft.com/office/drawing/2014/main" id="{86DB7FEE-EA85-E285-291D-6D50B9FC73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4079" y="643467"/>
            <a:ext cx="4150442" cy="5571066"/>
          </a:xfrm>
          <a:prstGeom prst="rect">
            <a:avLst/>
          </a:prstGeom>
        </p:spPr>
      </p:pic>
      <p:pic>
        <p:nvPicPr>
          <p:cNvPr id="5" name="Picture 4" descr="A table with numbers and symbols&#10;&#10;Description automatically generated">
            <a:extLst>
              <a:ext uri="{FF2B5EF4-FFF2-40B4-BE49-F238E27FC236}">
                <a16:creationId xmlns:a16="http://schemas.microsoft.com/office/drawing/2014/main" id="{033EAB6B-5053-2C04-3D1A-4F644074FD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4521" y="1385703"/>
            <a:ext cx="6827479" cy="3942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473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8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manuscript&#10;&#10;Description automatically generated">
            <a:extLst>
              <a:ext uri="{FF2B5EF4-FFF2-40B4-BE49-F238E27FC236}">
                <a16:creationId xmlns:a16="http://schemas.microsoft.com/office/drawing/2014/main" id="{2CE527C5-D922-D06A-44EC-C2E52368C3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954" y="-1"/>
            <a:ext cx="3511662" cy="633651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CD244A2-BCBA-A080-CE59-F0208A27D913}"/>
              </a:ext>
            </a:extLst>
          </p:cNvPr>
          <p:cNvSpPr txBox="1"/>
          <p:nvPr/>
        </p:nvSpPr>
        <p:spPr>
          <a:xfrm>
            <a:off x="1194794" y="6413670"/>
            <a:ext cx="2089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France </a:t>
            </a:r>
            <a:r>
              <a:rPr lang="en-IL" sz="1800" b="0" i="0" u="none" strike="noStrike" dirty="0">
                <a:solidFill>
                  <a:srgbClr val="3A3A3A"/>
                </a:solidFill>
                <a:effectLst/>
                <a:latin typeface="Noto Sans" panose="020B0502040504020204" pitchFamily="34" charset="0"/>
              </a:rPr>
              <a:t>1251–1300</a:t>
            </a:r>
            <a:r>
              <a:rPr lang="en-US" dirty="0"/>
              <a:t> </a:t>
            </a:r>
            <a:endParaRPr lang="en-IL" dirty="0"/>
          </a:p>
        </p:txBody>
      </p:sp>
      <p:pic>
        <p:nvPicPr>
          <p:cNvPr id="6" name="Picture 5" descr="A close-up of a book&#10;&#10;Description automatically generated">
            <a:extLst>
              <a:ext uri="{FF2B5EF4-FFF2-40B4-BE49-F238E27FC236}">
                <a16:creationId xmlns:a16="http://schemas.microsoft.com/office/drawing/2014/main" id="{18A51E58-7F03-EA4F-DCD5-B1053469E0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9481" y="0"/>
            <a:ext cx="4052609" cy="647063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F25CEE3-D8FF-3D43-FDE6-241F64628E0F}"/>
              </a:ext>
            </a:extLst>
          </p:cNvPr>
          <p:cNvSpPr txBox="1"/>
          <p:nvPr/>
        </p:nvSpPr>
        <p:spPr>
          <a:xfrm>
            <a:off x="5064917" y="6470633"/>
            <a:ext cx="22722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Germany </a:t>
            </a:r>
            <a:r>
              <a:rPr lang="en-IL" sz="1800" b="0" i="0" u="none" strike="noStrike" dirty="0">
                <a:solidFill>
                  <a:srgbClr val="3A3A3A"/>
                </a:solidFill>
                <a:effectLst/>
                <a:latin typeface="Noto Sans" panose="020B0502040504020204" pitchFamily="34" charset="0"/>
              </a:rPr>
              <a:t>1276–1325</a:t>
            </a:r>
            <a:endParaRPr lang="en-IL" dirty="0"/>
          </a:p>
        </p:txBody>
      </p:sp>
      <p:pic>
        <p:nvPicPr>
          <p:cNvPr id="9" name="Picture 8" descr="A close-up of a book&#10;&#10;Description automatically generated">
            <a:extLst>
              <a:ext uri="{FF2B5EF4-FFF2-40B4-BE49-F238E27FC236}">
                <a16:creationId xmlns:a16="http://schemas.microsoft.com/office/drawing/2014/main" id="{C4D6383C-C967-4F59-3C60-95021659F4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3494" y="-1"/>
            <a:ext cx="3919228" cy="495992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D54E06E-D079-5052-5F2E-89BD304A33A4}"/>
              </a:ext>
            </a:extLst>
          </p:cNvPr>
          <p:cNvSpPr txBox="1"/>
          <p:nvPr/>
        </p:nvSpPr>
        <p:spPr>
          <a:xfrm>
            <a:off x="9687496" y="6413670"/>
            <a:ext cx="16374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Germany 1343</a:t>
            </a:r>
            <a:endParaRPr lang="en-IL" dirty="0"/>
          </a:p>
        </p:txBody>
      </p:sp>
    </p:spTree>
    <p:extLst>
      <p:ext uri="{BB962C8B-B14F-4D97-AF65-F5344CB8AC3E}">
        <p14:creationId xmlns:p14="http://schemas.microsoft.com/office/powerpoint/2010/main" val="6017257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F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AF3DD1-A831-27F0-4764-C6EEA8597A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Training a VGG-19 network for predicting paleographical features</a:t>
            </a:r>
            <a:endParaRPr lang="en-IL" dirty="0"/>
          </a:p>
        </p:txBody>
      </p:sp>
      <p:pic>
        <p:nvPicPr>
          <p:cNvPr id="5" name="Content Placeholder 4" descr="A graph of loss and loss&#10;&#10;Description automatically generated with medium confidence">
            <a:extLst>
              <a:ext uri="{FF2B5EF4-FFF2-40B4-BE49-F238E27FC236}">
                <a16:creationId xmlns:a16="http://schemas.microsoft.com/office/drawing/2014/main" id="{8E825E14-A8A3-CAA6-9FB1-CE722A7B62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1605227"/>
            <a:ext cx="12161978" cy="4780333"/>
          </a:xfrm>
          <a:solidFill>
            <a:srgbClr val="F1F8FE"/>
          </a:solidFill>
        </p:spPr>
      </p:pic>
      <p:pic>
        <p:nvPicPr>
          <p:cNvPr id="7" name="Picture 6" descr="A graph with different colored bars&#10;&#10;Description automatically generated">
            <a:extLst>
              <a:ext uri="{FF2B5EF4-FFF2-40B4-BE49-F238E27FC236}">
                <a16:creationId xmlns:a16="http://schemas.microsoft.com/office/drawing/2014/main" id="{07C49B4A-4973-1B82-18FF-E3D88197CA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6718" y="1605227"/>
            <a:ext cx="5431002" cy="5258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276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8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graph&#10;&#10;Description automatically generated">
            <a:extLst>
              <a:ext uri="{FF2B5EF4-FFF2-40B4-BE49-F238E27FC236}">
                <a16:creationId xmlns:a16="http://schemas.microsoft.com/office/drawing/2014/main" id="{6B19ECF7-AE51-DB14-191C-2EC78C8536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6115" y="0"/>
            <a:ext cx="405473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E532E53-4773-7CD8-E9E8-C48AF98BFCAC}"/>
              </a:ext>
            </a:extLst>
          </p:cNvPr>
          <p:cNvSpPr txBox="1"/>
          <p:nvPr/>
        </p:nvSpPr>
        <p:spPr>
          <a:xfrm>
            <a:off x="167640" y="975360"/>
            <a:ext cx="4346515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L" sz="2800" dirty="0"/>
              <a:t>Paleographical features: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Vocalization marks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L" sz="2800" dirty="0"/>
              <a:t>Left justify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L" sz="2800" dirty="0"/>
              <a:t>Vertical stretch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L" sz="2800" dirty="0"/>
              <a:t>Strings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L" sz="2800" dirty="0"/>
              <a:t>Short descender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L" sz="2800" dirty="0"/>
              <a:t>Fish tale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L" sz="2800" dirty="0"/>
              <a:t>Left slanted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L" sz="2800" dirty="0"/>
              <a:t>Biting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L" sz="2800" dirty="0"/>
              <a:t>Nesting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L" sz="2800" dirty="0"/>
              <a:t>Shading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L" dirty="0"/>
          </a:p>
        </p:txBody>
      </p:sp>
    </p:spTree>
    <p:extLst>
      <p:ext uri="{BB962C8B-B14F-4D97-AF65-F5344CB8AC3E}">
        <p14:creationId xmlns:p14="http://schemas.microsoft.com/office/powerpoint/2010/main" val="20844233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264</TotalTime>
  <Words>261</Words>
  <Application>Microsoft Macintosh PowerPoint</Application>
  <PresentationFormat>Widescreen</PresentationFormat>
  <Paragraphs>43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Aptos</vt:lpstr>
      <vt:lpstr>Aptos Display</vt:lpstr>
      <vt:lpstr>Arial</vt:lpstr>
      <vt:lpstr>Arial</vt:lpstr>
      <vt:lpstr>Helvetica</vt:lpstr>
      <vt:lpstr>Noto Sans</vt:lpstr>
      <vt:lpstr>Office Theme</vt:lpstr>
      <vt:lpstr>Automatic Clustering of Hebrew Manuscripts</vt:lpstr>
      <vt:lpstr>Collaboration</vt:lpstr>
      <vt:lpstr>Outline</vt:lpstr>
      <vt:lpstr>PowerPoint Presentation</vt:lpstr>
      <vt:lpstr>PowerPoint Presentation</vt:lpstr>
      <vt:lpstr>PowerPoint Presentation</vt:lpstr>
      <vt:lpstr>PowerPoint Presentation</vt:lpstr>
      <vt:lpstr>Training a VGG-19 network for predicting paleographical features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Dan Shapira</dc:creator>
  <cp:lastModifiedBy>Dan Shapira</cp:lastModifiedBy>
  <cp:revision>12</cp:revision>
  <dcterms:created xsi:type="dcterms:W3CDTF">2024-06-13T11:48:38Z</dcterms:created>
  <dcterms:modified xsi:type="dcterms:W3CDTF">2024-06-16T14:40:09Z</dcterms:modified>
</cp:coreProperties>
</file>