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6858000" cx="9144000"/>
  <p:notesSz cx="6858000" cy="9144000"/>
  <p:embeddedFontLst>
    <p:embeddedFont>
      <p:font typeface="Teko"/>
      <p:regular r:id="rId56"/>
      <p:bold r:id="rId57"/>
    </p:embeddedFont>
    <p:embeddedFont>
      <p:font typeface="Garamond"/>
      <p:regular r:id="rId58"/>
      <p:bold r:id="rId59"/>
      <p:italic r:id="rId60"/>
      <p:boldItalic r:id="rId61"/>
    </p:embeddedFont>
    <p:embeddedFont>
      <p:font typeface="Helvetica Neue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2F2AFC-74BA-4EC8-9FE4-B7DA0E3D1C33}">
  <a:tblStyle styleId="{482F2AFC-74BA-4EC8-9FE4-B7DA0E3D1C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D98157C-89A2-419F-8AF8-BCCB8C91C4D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F671E1C-7C28-4DC7-9778-773CE9153C8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13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HelveticaNeue-regular.fntdata"/><Relationship Id="rId61" Type="http://schemas.openxmlformats.org/officeDocument/2006/relationships/font" Target="fonts/Garamond-boldItalic.fntdata"/><Relationship Id="rId20" Type="http://schemas.openxmlformats.org/officeDocument/2006/relationships/slide" Target="slides/slide13.xml"/><Relationship Id="rId64" Type="http://schemas.openxmlformats.org/officeDocument/2006/relationships/font" Target="fonts/HelveticaNeue-italic.fntdata"/><Relationship Id="rId63" Type="http://schemas.openxmlformats.org/officeDocument/2006/relationships/font" Target="fonts/HelveticaNeue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65" Type="http://schemas.openxmlformats.org/officeDocument/2006/relationships/font" Target="fonts/HelveticaNeue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Garamond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Teko-bold.fntdata"/><Relationship Id="rId12" Type="http://schemas.openxmlformats.org/officeDocument/2006/relationships/slide" Target="slides/slide5.xml"/><Relationship Id="rId56" Type="http://schemas.openxmlformats.org/officeDocument/2006/relationships/font" Target="fonts/Teko-regular.fntdata"/><Relationship Id="rId15" Type="http://schemas.openxmlformats.org/officeDocument/2006/relationships/slide" Target="slides/slide8.xml"/><Relationship Id="rId59" Type="http://schemas.openxmlformats.org/officeDocument/2006/relationships/font" Target="fonts/Garamond-bold.fntdata"/><Relationship Id="rId14" Type="http://schemas.openxmlformats.org/officeDocument/2006/relationships/slide" Target="slides/slide7.xml"/><Relationship Id="rId58" Type="http://schemas.openxmlformats.org/officeDocument/2006/relationships/font" Target="fonts/Garamond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bg-BG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ddbc0a939_1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8ddbc0a939_1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ddbc0a939_1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8ddbc0a939_10_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ddbc0a939_1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8ddbc0a939_10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ddbc0a939_1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8ddbc0a939_10_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ddbc0a939_1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1100">
                <a:latin typeface="Arial"/>
                <a:ea typeface="Arial"/>
                <a:cs typeface="Arial"/>
                <a:sym typeface="Arial"/>
              </a:rPr>
              <a:t>·</a:t>
            </a:r>
            <a:endParaRPr/>
          </a:p>
        </p:txBody>
      </p:sp>
      <p:sp>
        <p:nvSpPr>
          <p:cNvPr id="259" name="Google Shape;259;g8ddbc0a939_10_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ddbc0a939_1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g8ddbc0a939_10_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663f0cbf1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8663f0cbf1_0_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ddbc0a939_15_1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8ddbc0a939_15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2" name="Google Shape;282;g8ddbc0a939_15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ddbc0a939_15_1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8ddbc0a939_15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8ddbc0a939_15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ddbc0a939_15_1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8ddbc0a939_15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2" name="Google Shape;302;g8ddbc0a939_15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ddbc0a939_15_1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8ddbc0a939_15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g8ddbc0a939_15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ddbc0a939_15_1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8ddbc0a939_15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319" name="Google Shape;319;g8ddbc0a939_15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8ddbc0a939_15_1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8ddbc0a939_15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7" name="Google Shape;327;g8ddbc0a939_15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ddbc0a939_2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8ddbc0a939_27_0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8ddbc0a939_27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8ddbc0a939_2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ddbc0a939_27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8ddbc0a939_27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ddbc0a939_27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8ddbc0a939_27_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ddbc0a939_27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8ddbc0a939_27_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ddbc0a939_27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8ddbc0a939_27_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ddbc0a939_3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g8ddbc0a939_3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ddbc0a939_5_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ddbc0a939_5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8ddbc0a939_5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8ddbc0a939_3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g8ddbc0a939_30_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ddbc0a939_3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8ddbc0a939_30_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ddbc0a939_3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8ddbc0a939_30_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ddbc0a939_3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1100">
                <a:latin typeface="Arial"/>
                <a:ea typeface="Arial"/>
                <a:cs typeface="Arial"/>
                <a:sym typeface="Arial"/>
              </a:rPr>
              <a:t>·</a:t>
            </a:r>
            <a:endParaRPr/>
          </a:p>
        </p:txBody>
      </p:sp>
      <p:sp>
        <p:nvSpPr>
          <p:cNvPr id="451" name="Google Shape;451;g8ddbc0a939_30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ddbc0a939_3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g8ddbc0a939_30_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663f0cbf1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8663f0cbf1_0_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8ddbc0a939_29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8ddbc0a939_29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ddbc0a939_29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8ddbc0a939_29_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ddbc0a939_29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8ddbc0a939_29_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ddbc0a939_29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8ddbc0a939_29_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ddbc0a939_5_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ddbc0a939_5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8ddbc0a939_5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ddbc0a939_29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8ddbc0a939_29_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ddbc0a939_45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8ddbc0a939_45_1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ddbc0a939_45_1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ddbc0a939_45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8ddbc0a939_45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ddbc0a939_45_1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ddbc0a939_45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8ddbc0a939_45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ddbc0a939_45_1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ddbc0a939_45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8ddbc0a939_45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ddbc0a939_45_20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ddbc0a939_45_2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8ddbc0a939_45_2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8ddbc0a939_45_2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8ddbc0a939_45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8ddbc0a939_45_2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8c9fc1b391_0_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8c9fc1b391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8c9fc1b391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8663f0cbf1_0_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8663f0cbf1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8663f0cbf1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ddbc0a939_5_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ddbc0a939_5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8ddbc0a939_5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ddbc0a939_5_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ddbc0a939_5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8ddbc0a939_5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ddbc0a939_5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ddbc0a939_5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8ddbc0a939_5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ddbc0a939_5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ddbc0a939_5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8ddbc0a939_5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ddbc0a939_5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ddbc0a939_5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8ddbc0a939_5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">
  <p:cSld name="Presentation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  <a:defRPr b="0" i="0" sz="4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600200" y="3602038"/>
            <a:ext cx="6858000" cy="9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52" y="5431822"/>
            <a:ext cx="1202536" cy="120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idx="2" type="body"/>
          </p:nvPr>
        </p:nvSpPr>
        <p:spPr>
          <a:xfrm>
            <a:off x="1600200" y="4916773"/>
            <a:ext cx="6858000" cy="1543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1" showMasterSp="0">
  <p:cSld name="Titelfoli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96032" y="6233903"/>
            <a:ext cx="1000700" cy="26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8110" y="6238185"/>
            <a:ext cx="288845" cy="28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2302" y="6288922"/>
            <a:ext cx="476176" cy="21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93088" y="6209239"/>
            <a:ext cx="329565" cy="30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93756" y="6209239"/>
            <a:ext cx="713378" cy="286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2"/>
          <p:cNvCxnSpPr/>
          <p:nvPr/>
        </p:nvCxnSpPr>
        <p:spPr>
          <a:xfrm rot="10800000">
            <a:off x="454500" y="6106197"/>
            <a:ext cx="868950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4" name="Google Shape;64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7311" y="450102"/>
            <a:ext cx="1602829" cy="48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2"/>
          <p:cNvGrpSpPr/>
          <p:nvPr/>
        </p:nvGrpSpPr>
        <p:grpSpPr>
          <a:xfrm flipH="1">
            <a:off x="8532259" y="5425660"/>
            <a:ext cx="460392" cy="1020726"/>
            <a:chOff x="785544" y="249134"/>
            <a:chExt cx="780193" cy="1729751"/>
          </a:xfrm>
        </p:grpSpPr>
        <p:pic>
          <p:nvPicPr>
            <p:cNvPr id="66" name="Google Shape;66;p12"/>
            <p:cNvPicPr preferRelativeResize="0"/>
            <p:nvPr/>
          </p:nvPicPr>
          <p:blipFill rotWithShape="1">
            <a:blip r:embed="rId8">
              <a:alphaModFix amt="15000"/>
            </a:blip>
            <a:srcRect b="0" l="0" r="0" t="0"/>
            <a:stretch/>
          </p:blipFill>
          <p:spPr>
            <a:xfrm rot="10800000">
              <a:off x="785544" y="1063182"/>
              <a:ext cx="780193" cy="915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>
              <a:off x="785544" y="249134"/>
              <a:ext cx="780193" cy="9136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12"/>
          <p:cNvSpPr txBox="1"/>
          <p:nvPr>
            <p:ph idx="1" type="body"/>
          </p:nvPr>
        </p:nvSpPr>
        <p:spPr>
          <a:xfrm>
            <a:off x="885092" y="2146769"/>
            <a:ext cx="7236600" cy="20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457200" lvl="0" marL="45720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-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2" type="body"/>
          </p:nvPr>
        </p:nvSpPr>
        <p:spPr>
          <a:xfrm>
            <a:off x="885092" y="4771042"/>
            <a:ext cx="7236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•"/>
              <a:defRPr sz="1800"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-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3" type="body"/>
          </p:nvPr>
        </p:nvSpPr>
        <p:spPr>
          <a:xfrm>
            <a:off x="885092" y="5364603"/>
            <a:ext cx="7236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•"/>
              <a:defRPr sz="1800"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-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berschrift + Text">
  <p:cSld name="Überschrift + 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7311" y="450102"/>
            <a:ext cx="1602829" cy="485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>
            <p:ph idx="1" type="body"/>
          </p:nvPr>
        </p:nvSpPr>
        <p:spPr>
          <a:xfrm>
            <a:off x="307311" y="2296161"/>
            <a:ext cx="8371800" cy="4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-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type="title"/>
          </p:nvPr>
        </p:nvSpPr>
        <p:spPr>
          <a:xfrm>
            <a:off x="307311" y="1456240"/>
            <a:ext cx="8371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1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1" name="Google Shape;111;p19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objec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475999"/>
            <a:ext cx="7886700" cy="5112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628650" y="6573187"/>
            <a:ext cx="5486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6457950" y="6573187"/>
            <a:ext cx="2057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7" name="Google Shape;127;p22"/>
          <p:cNvSpPr txBox="1"/>
          <p:nvPr>
            <p:ph idx="2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8" name="Google Shape;128;p2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3"/>
          <p:cNvSpPr/>
          <p:nvPr>
            <p:ph idx="2" type="pic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5" name="Google Shape;135;p2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ox">
  <p:cSld name="Text Box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28651" y="365123"/>
            <a:ext cx="7886700" cy="612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628650" y="6573187"/>
            <a:ext cx="5486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457950" y="6573187"/>
            <a:ext cx="2057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portait">
  <p:cSld name="Picture portai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4627350" y="1475999"/>
            <a:ext cx="3888000" cy="4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628650" y="6573187"/>
            <a:ext cx="5486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6457950" y="6573187"/>
            <a:ext cx="2057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35" name="Google Shape;35;p5"/>
          <p:cNvSpPr/>
          <p:nvPr>
            <p:ph idx="2" type="pic"/>
          </p:nvPr>
        </p:nvSpPr>
        <p:spPr>
          <a:xfrm>
            <a:off x="628650" y="1475999"/>
            <a:ext cx="3888000" cy="4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Landscape">
  <p:cSld name="Picture Landscap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8650" y="365125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457950" y="6573187"/>
            <a:ext cx="2057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628650" y="6573187"/>
            <a:ext cx="5486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" name="Google Shape;42;p7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rtl="0">
              <a:spcBef>
                <a:spcPts val="500"/>
              </a:spcBef>
              <a:spcAft>
                <a:spcPts val="0"/>
              </a:spcAft>
              <a:buSzPts val="2000"/>
              <a:buChar char="-"/>
              <a:defRPr/>
            </a:lvl2pPr>
            <a:lvl3pPr indent="-342900" lvl="2" marL="1371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-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4" name="Google Shape;54;p10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-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552000"/>
            <a:ext cx="9144000" cy="3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628650" y="365125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6457950" y="6573187"/>
            <a:ext cx="2057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628650" y="6573187"/>
            <a:ext cx="5486400" cy="26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/>
          <p:nvPr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>
            <p:ph idx="1" type="body"/>
          </p:nvPr>
        </p:nvSpPr>
        <p:spPr>
          <a:xfrm>
            <a:off x="628650" y="1630250"/>
            <a:ext cx="7886700" cy="4867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teven@clarin.eu" TargetMode="External"/><Relationship Id="rId4" Type="http://schemas.openxmlformats.org/officeDocument/2006/relationships/hyperlink" Target="mailto:darja.fiser@ff.uni-lj.si" TargetMode="External"/><Relationship Id="rId5" Type="http://schemas.openxmlformats.org/officeDocument/2006/relationships/hyperlink" Target="http://www.clarin.eu" TargetMode="External"/><Relationship Id="rId6" Type="http://schemas.openxmlformats.org/officeDocument/2006/relationships/hyperlink" Target="http://www.dariah.eu" TargetMode="External"/><Relationship Id="rId7" Type="http://schemas.openxmlformats.org/officeDocument/2006/relationships/hyperlink" Target="https://sshopencloud.eu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7.jpg"/><Relationship Id="rId5" Type="http://schemas.openxmlformats.org/officeDocument/2006/relationships/image" Target="../media/image22.jpg"/><Relationship Id="rId6" Type="http://schemas.openxmlformats.org/officeDocument/2006/relationships/image" Target="../media/image20.jpg"/><Relationship Id="rId7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54.png"/><Relationship Id="rId7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hyperlink" Target="mailto:i.g.m.vdven@uvt.nl" TargetMode="External"/><Relationship Id="rId5" Type="http://schemas.openxmlformats.org/officeDocument/2006/relationships/hyperlink" Target="mailto:Menno.vanZaanen@nwu.ac.za" TargetMode="External"/><Relationship Id="rId6" Type="http://schemas.openxmlformats.org/officeDocument/2006/relationships/hyperlink" Target="mailto:Menno.vanZaanen@nwu.ac.za" TargetMode="External"/><Relationship Id="rId7" Type="http://schemas.openxmlformats.org/officeDocument/2006/relationships/hyperlink" Target="mailto:Menno.vanZaanen@nwu.ac.za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larin.eu/event/2019/twintalksdhn2019" TargetMode="External"/><Relationship Id="rId4" Type="http://schemas.openxmlformats.org/officeDocument/2006/relationships/hyperlink" Target="http://2019.dhbenelux.org/wp-content/uploads/sites/13/2019/08/DH_Benelux_2019_paper_61.pdf" TargetMode="External"/><Relationship Id="rId5" Type="http://schemas.openxmlformats.org/officeDocument/2006/relationships/hyperlink" Target="https://www.clarin.eu/event/2020/twintalksdhn2020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hyperlink" Target="https://geobrowser.de.dariah.eu/?csv1=https%3A%2F%2Fgeobrowser.de.dariah.eu%2Fstorage%2F803016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60.png"/><Relationship Id="rId8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hyperlink" Target="https://commons.wikimedia.org/wiki/File:Simpleicons_Interface_magnifier-tool-2.svg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58.png"/><Relationship Id="rId8" Type="http://schemas.openxmlformats.org/officeDocument/2006/relationships/hyperlink" Target="https://commons.wikimedia.org/wiki/File:Icon_tools.sv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Relationship Id="rId4" Type="http://schemas.openxmlformats.org/officeDocument/2006/relationships/image" Target="../media/image4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nl.ijs.si/frenk/english/" TargetMode="External"/><Relationship Id="rId4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dig-hum-nord.eu/conferences/dhn2020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lang="bg-BG"/>
              <a:t>Twin Talks 3: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lang="bg-BG"/>
              <a:t>Understanding and Facilitating Collaboration in DH</a:t>
            </a:r>
            <a:endParaRPr sz="2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1" type="subTitle"/>
          </p:nvPr>
        </p:nvSpPr>
        <p:spPr>
          <a:xfrm>
            <a:off x="1600200" y="3602038"/>
            <a:ext cx="68580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bg-BG"/>
              <a:t>July 23, 2020</a:t>
            </a:r>
            <a:endParaRPr/>
          </a:p>
        </p:txBody>
      </p:sp>
      <p:sp>
        <p:nvSpPr>
          <p:cNvPr id="156" name="Google Shape;156;p26"/>
          <p:cNvSpPr txBox="1"/>
          <p:nvPr>
            <p:ph idx="2" type="body"/>
          </p:nvPr>
        </p:nvSpPr>
        <p:spPr>
          <a:xfrm>
            <a:off x="1600200" y="4129226"/>
            <a:ext cx="68580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Organisers: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Steven Krauwer (</a:t>
            </a:r>
            <a:r>
              <a:rPr lang="bg-BG" u="sng">
                <a:solidFill>
                  <a:schemeClr val="hlink"/>
                </a:solidFill>
                <a:hlinkClick r:id="rId3"/>
              </a:rPr>
              <a:t>steven@clarin.eu</a:t>
            </a:r>
            <a:r>
              <a:rPr lang="bg-BG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Darja </a:t>
            </a:r>
            <a:r>
              <a:rPr lang="bg-BG"/>
              <a:t>Fišer (</a:t>
            </a:r>
            <a:r>
              <a:rPr lang="bg-BG" u="sng">
                <a:solidFill>
                  <a:schemeClr val="hlink"/>
                </a:solidFill>
                <a:hlinkClick r:id="rId4"/>
              </a:rPr>
              <a:t>darja.fiser@ff.uni-lj.si</a:t>
            </a:r>
            <a:r>
              <a:rPr lang="bg-BG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and Programme Committee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on behalf of: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CLARIN ERIC (</a:t>
            </a:r>
            <a:r>
              <a:rPr lang="bg-BG" u="sng">
                <a:solidFill>
                  <a:schemeClr val="hlink"/>
                </a:solidFill>
                <a:hlinkClick r:id="rId5"/>
              </a:rPr>
              <a:t>www.clarin.eu</a:t>
            </a:r>
            <a:r>
              <a:rPr lang="bg-BG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DARIAH ERIC (</a:t>
            </a:r>
            <a:r>
              <a:rPr lang="bg-BG" u="sng">
                <a:solidFill>
                  <a:schemeClr val="hlink"/>
                </a:solidFill>
                <a:hlinkClick r:id="rId6"/>
              </a:rPr>
              <a:t>www.dariah.eu</a:t>
            </a:r>
            <a:r>
              <a:rPr lang="bg-BG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bg-BG"/>
              <a:t>SSHOC (</a:t>
            </a:r>
            <a:r>
              <a:rPr lang="bg-BG" u="sng">
                <a:solidFill>
                  <a:schemeClr val="hlink"/>
                </a:solidFill>
                <a:hlinkClick r:id="rId7"/>
              </a:rPr>
              <a:t>sshopencloud.eu</a:t>
            </a:r>
            <a:r>
              <a:rPr lang="bg-BG"/>
              <a:t>)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628650" y="365126"/>
            <a:ext cx="78867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1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2400">
                <a:solidFill>
                  <a:srgbClr val="333333"/>
                </a:solidFill>
              </a:rPr>
              <a:t>Deep learning for paleographic analysis of medieval Hebrew manuscripts</a:t>
            </a:r>
            <a:endParaRPr b="0" i="1" sz="2400">
              <a:solidFill>
                <a:srgbClr val="33333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bg-BG" sz="2400">
                <a:solidFill>
                  <a:srgbClr val="333333"/>
                </a:solidFill>
              </a:rPr>
              <a:t>Jihad El-Sana</a:t>
            </a:r>
            <a:r>
              <a:rPr b="0" baseline="30000" lang="bg-BG" sz="2400">
                <a:solidFill>
                  <a:srgbClr val="333333"/>
                </a:solidFill>
              </a:rPr>
              <a:t>1</a:t>
            </a:r>
            <a:r>
              <a:rPr b="0" lang="bg-BG" sz="2400">
                <a:solidFill>
                  <a:srgbClr val="333333"/>
                </a:solidFill>
              </a:rPr>
              <a:t>, Daria Vasyutinsky Shapira</a:t>
            </a:r>
            <a:r>
              <a:rPr b="0" baseline="30000" lang="bg-BG" sz="2400">
                <a:solidFill>
                  <a:srgbClr val="333333"/>
                </a:solidFill>
              </a:rPr>
              <a:t>1</a:t>
            </a:r>
            <a:r>
              <a:rPr b="0" lang="bg-BG" sz="2400">
                <a:solidFill>
                  <a:srgbClr val="333333"/>
                </a:solidFill>
              </a:rPr>
              <a:t>, Irina Rabaev</a:t>
            </a:r>
            <a:r>
              <a:rPr b="0" baseline="30000" lang="bg-BG" sz="2400">
                <a:solidFill>
                  <a:srgbClr val="333333"/>
                </a:solidFill>
              </a:rPr>
              <a:t>2</a:t>
            </a:r>
            <a:r>
              <a:rPr b="0" lang="bg-BG" sz="2400">
                <a:solidFill>
                  <a:srgbClr val="333333"/>
                </a:solidFill>
              </a:rPr>
              <a:t>, Berat Kurar Barakat</a:t>
            </a:r>
            <a:r>
              <a:rPr b="0" baseline="30000" lang="bg-BG" sz="2400">
                <a:solidFill>
                  <a:srgbClr val="333333"/>
                </a:solidFill>
              </a:rPr>
              <a:t>1</a:t>
            </a:r>
            <a:r>
              <a:rPr b="0" lang="bg-BG" sz="2400">
                <a:solidFill>
                  <a:srgbClr val="333333"/>
                </a:solidFill>
              </a:rPr>
              <a:t> and Ahmad Droby</a:t>
            </a:r>
            <a:r>
              <a:rPr b="0" baseline="30000" lang="bg-BG" sz="2400">
                <a:solidFill>
                  <a:srgbClr val="333333"/>
                </a:solidFill>
              </a:rPr>
              <a:t>1</a:t>
            </a:r>
            <a:br>
              <a:rPr b="0" baseline="30000" lang="bg-BG" sz="2400">
                <a:solidFill>
                  <a:srgbClr val="333333"/>
                </a:solidFill>
              </a:rPr>
            </a:br>
            <a:br>
              <a:rPr b="0" baseline="30000" lang="bg-BG" sz="2000">
                <a:solidFill>
                  <a:srgbClr val="333333"/>
                </a:solidFill>
              </a:rPr>
            </a:br>
            <a:r>
              <a:rPr b="0" baseline="30000" lang="bg-BG" sz="2000">
                <a:solidFill>
                  <a:srgbClr val="333333"/>
                </a:solidFill>
              </a:rPr>
              <a:t>1</a:t>
            </a:r>
            <a:r>
              <a:rPr b="0" i="0" lang="bg-BG" sz="2000">
                <a:latin typeface="Arial"/>
                <a:ea typeface="Arial"/>
                <a:cs typeface="Arial"/>
                <a:sym typeface="Arial"/>
              </a:rPr>
              <a:t>Ben-Gurion University of the </a:t>
            </a:r>
            <a:r>
              <a:rPr b="0" i="0" lang="bg-BG" sz="2000">
                <a:latin typeface="Arial"/>
                <a:ea typeface="Arial"/>
                <a:cs typeface="Arial"/>
                <a:sym typeface="Arial"/>
              </a:rPr>
              <a:t>Negev, Beer</a:t>
            </a:r>
            <a:r>
              <a:rPr b="0" i="0" lang="bg-BG" sz="2000">
                <a:latin typeface="Arial"/>
                <a:ea typeface="Arial"/>
                <a:cs typeface="Arial"/>
                <a:sym typeface="Arial"/>
              </a:rPr>
              <a:t>-Sheva, Israel</a:t>
            </a:r>
            <a:br>
              <a:rPr b="0" i="0" lang="bg-BG" sz="2000">
                <a:latin typeface="Arial"/>
                <a:ea typeface="Arial"/>
                <a:cs typeface="Arial"/>
                <a:sym typeface="Arial"/>
              </a:rPr>
            </a:br>
            <a:r>
              <a:rPr b="0" baseline="30000" i="0" lang="bg-BG" sz="2000"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0" i="0" lang="bg-BG" sz="2000">
                <a:latin typeface="Arial"/>
                <a:ea typeface="Arial"/>
                <a:cs typeface="Arial"/>
                <a:sym typeface="Arial"/>
              </a:rPr>
              <a:t>Shamoon College of Engineering, Beer-Sheva, Israel</a:t>
            </a:r>
            <a:br>
              <a:rPr b="0" i="0" lang="bg-BG" sz="2000">
                <a:latin typeface="Arial"/>
                <a:ea typeface="Arial"/>
                <a:cs typeface="Arial"/>
                <a:sym typeface="Arial"/>
              </a:rPr>
            </a:br>
            <a:r>
              <a:rPr b="0" i="0" lang="bg-BG" sz="2000">
                <a:latin typeface="Courier New"/>
                <a:ea typeface="Courier New"/>
                <a:cs typeface="Courier New"/>
                <a:sym typeface="Courier New"/>
              </a:rPr>
              <a:t>{el-sana,dariavas,berat,drobya}@post.bgu.ac.il</a:t>
            </a:r>
            <a:br>
              <a:rPr b="0" i="0" lang="bg-BG" sz="2000">
                <a:latin typeface="Courier New"/>
                <a:ea typeface="Courier New"/>
                <a:cs typeface="Courier New"/>
                <a:sym typeface="Courier New"/>
              </a:rPr>
            </a:br>
            <a:r>
              <a:rPr b="0" i="0" lang="bg-BG" sz="2000">
                <a:latin typeface="Courier New"/>
                <a:ea typeface="Courier New"/>
                <a:cs typeface="Courier New"/>
                <a:sym typeface="Courier New"/>
              </a:rPr>
              <a:t>irinar@ac.sce.ac.il</a:t>
            </a:r>
            <a:br>
              <a:rPr b="0" baseline="30000" lang="bg-BG" sz="2000">
                <a:solidFill>
                  <a:srgbClr val="333333"/>
                </a:solidFill>
              </a:rPr>
            </a:br>
            <a:br>
              <a:rPr b="0" baseline="30000" lang="bg-BG" sz="200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2" name="Google Shape;222;p35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223" name="Google Shape;223;p35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descr="A person posing for the camera&#10;&#10;Description automatically generated" id="224" name="Google Shape;22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1938" y="4843847"/>
            <a:ext cx="1042763" cy="1114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" id="225" name="Google Shape;22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501" y="4843848"/>
            <a:ext cx="1133841" cy="111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looking at the camera&#10;&#10;Description automatically generated" id="226" name="Google Shape;22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7699" y="4380958"/>
            <a:ext cx="1042764" cy="1127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smiling at the camera&#10;&#10;Description automatically generated" id="227" name="Google Shape;22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677" y="4394813"/>
            <a:ext cx="1302679" cy="115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" id="228" name="Google Shape;228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27514" y="5267635"/>
            <a:ext cx="1098252" cy="111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</a:t>
            </a:r>
            <a:r>
              <a:rPr b="1" i="0" lang="bg-BG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b="0" i="1" lang="bg-BG" sz="1800" u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 learning for paleographic analysis of medieval Hebrew manuscripts</a:t>
            </a:r>
            <a:br>
              <a:rPr b="0" lang="bg-BG"/>
            </a:br>
            <a:r>
              <a:rPr lang="bg-BG"/>
              <a:t>The research problem</a:t>
            </a:r>
            <a:endParaRPr/>
          </a:p>
        </p:txBody>
      </p:sp>
      <p:sp>
        <p:nvSpPr>
          <p:cNvPr id="234" name="Google Shape;234;p36"/>
          <p:cNvSpPr txBox="1"/>
          <p:nvPr>
            <p:ph idx="1" type="body"/>
          </p:nvPr>
        </p:nvSpPr>
        <p:spPr>
          <a:xfrm>
            <a:off x="527051" y="1380574"/>
            <a:ext cx="78867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Classify script types and sub-types in medieval Hebrew manuscripts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Script type provides clues such as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Geographical region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Time of writing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35" name="Google Shape;235;p36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329" y="3813247"/>
            <a:ext cx="1781559" cy="181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9373" y="4722315"/>
            <a:ext cx="1557436" cy="165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0890" y="4213573"/>
            <a:ext cx="1812185" cy="165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1091" y="3429000"/>
            <a:ext cx="1557436" cy="171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96111" y="2276555"/>
            <a:ext cx="1781559" cy="158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628650" y="377621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1 </a:t>
            </a:r>
            <a:r>
              <a:rPr b="0" i="1" lang="bg-BG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 learning for paleographic analysis of medieval Hebrew manuscripts</a:t>
            </a:r>
            <a:br>
              <a:rPr b="0" i="1" lang="bg-BG" sz="3200" u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/>
              <a:t> Classes of Hebrew Scripts</a:t>
            </a:r>
            <a:endParaRPr/>
          </a:p>
        </p:txBody>
      </p:sp>
      <p:sp>
        <p:nvSpPr>
          <p:cNvPr id="246" name="Google Shape;246;p37"/>
          <p:cNvSpPr txBox="1"/>
          <p:nvPr>
            <p:ph idx="1" type="body"/>
          </p:nvPr>
        </p:nvSpPr>
        <p:spPr>
          <a:xfrm>
            <a:off x="628650" y="1475999"/>
            <a:ext cx="78867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Medieval Hebrew Scripts can be classified into 15 classes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7" name="Google Shape;247;p37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310" y="2592756"/>
            <a:ext cx="8087055" cy="26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1 </a:t>
            </a:r>
            <a:r>
              <a:rPr b="0" i="1" lang="bg-BG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 learning for paleographic analysis of medieval Hebrew manuscripts </a:t>
            </a:r>
            <a:br>
              <a:rPr b="0" i="1" lang="bg-BG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/>
              <a:t>The proposed solution</a:t>
            </a:r>
            <a:endParaRPr/>
          </a:p>
        </p:txBody>
      </p:sp>
      <p:sp>
        <p:nvSpPr>
          <p:cNvPr id="254" name="Google Shape;254;p38"/>
          <p:cNvSpPr txBox="1"/>
          <p:nvPr>
            <p:ph idx="1" type="body"/>
          </p:nvPr>
        </p:nvSpPr>
        <p:spPr>
          <a:xfrm>
            <a:off x="348500" y="1240675"/>
            <a:ext cx="83409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Utilize Deep Neural Network to learn to discriminate among script types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So far, we have experimented with two different architectures (simple C</a:t>
            </a:r>
            <a:r>
              <a:rPr lang="bg-BG"/>
              <a:t>NN</a:t>
            </a:r>
            <a:r>
              <a:rPr lang="bg-BG"/>
              <a:t> with three convolutional layers and ResNet).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The training and validation sets sizes are  538,468  and 70,000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The v</a:t>
            </a:r>
            <a:r>
              <a:rPr lang="bg-BG"/>
              <a:t>alidation accuracy</a:t>
            </a:r>
            <a:r>
              <a:rPr lang="bg-BG"/>
              <a:t> is 0.96 (simple CNN)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8788" y="4149475"/>
            <a:ext cx="5945075" cy="17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1 </a:t>
            </a:r>
            <a:r>
              <a:rPr b="0" i="1" lang="bg-BG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 learning for paleographic analysis of medieval Hebrew manuscripts</a:t>
            </a:r>
            <a:br>
              <a:rPr lang="bg-BG"/>
            </a:br>
            <a:r>
              <a:rPr lang="bg-BG"/>
              <a:t>The collaboration experience</a:t>
            </a:r>
            <a:endParaRPr/>
          </a:p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527775" y="1173424"/>
            <a:ext cx="78867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Our collaboration experience is by far very positive and </a:t>
            </a:r>
            <a:r>
              <a:rPr lang="bg-BG"/>
              <a:t>groundbreaking</a:t>
            </a:r>
            <a:r>
              <a:rPr lang="bg-BG"/>
              <a:t>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The encountered obstacles include:</a:t>
            </a:r>
            <a:endParaRPr/>
          </a:p>
          <a:p>
            <a:pPr indent="-185736" lvl="3" marL="1081087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bg-BG" sz="2000"/>
              <a:t>It was initially hard to find a counterpart – no common platform</a:t>
            </a:r>
            <a:endParaRPr/>
          </a:p>
          <a:p>
            <a:pPr indent="-185736" lvl="3" marL="1081087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bg-BG" sz="2000"/>
              <a:t>Lack of a common technical language</a:t>
            </a:r>
            <a:endParaRPr/>
          </a:p>
          <a:p>
            <a:pPr indent="-185736" lvl="3" marL="1081087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bg-BG" sz="2000"/>
              <a:t>Different demands for presentation and publication</a:t>
            </a:r>
            <a:endParaRPr/>
          </a:p>
          <a:p>
            <a:pPr indent="-185736" lvl="3" marL="1081087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bg-BG" sz="2000"/>
              <a:t>Intermediate tasks are formulated and changed on the go. </a:t>
            </a:r>
            <a:endParaRPr/>
          </a:p>
          <a:p>
            <a:pPr indent="0" lvl="0" marL="1143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bg-BG" sz="2000"/>
              <a:t>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63" name="Google Shape;263;p39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1 </a:t>
            </a:r>
            <a:r>
              <a:rPr b="0" i="1" lang="bg-BG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 learning for paleographic analysis of medieval Hebrew manuscripts </a:t>
            </a:r>
            <a:r>
              <a:rPr lang="bg-BG"/>
              <a:t>Conclusions and recommendation</a:t>
            </a:r>
            <a:endParaRPr/>
          </a:p>
        </p:txBody>
      </p:sp>
      <p:sp>
        <p:nvSpPr>
          <p:cNvPr id="269" name="Google Shape;269;p40"/>
          <p:cNvSpPr txBox="1"/>
          <p:nvPr>
            <p:ph idx="1" type="body"/>
          </p:nvPr>
        </p:nvSpPr>
        <p:spPr>
          <a:xfrm>
            <a:off x="628650" y="1533180"/>
            <a:ext cx="7886700" cy="5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 sz="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bg-BG"/>
              <a:t>It is very likely that the role played by DH in academic research will increase in the coming years (we are talking about both practical and theoretical applications).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Recommendations: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 A common platform where researchers from the humanities and computer sciences could more easily find each other (especially when they don’t know what exactly they are looking for). 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Dedicated university courses in the fundamentals of computer sciences tailored for MA and PhD students of Humanities.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70" name="Google Shape;270;p40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2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Bridging the gap between culture studies and computational linguistics</a:t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bg-BG" sz="1350">
                <a:solidFill>
                  <a:srgbClr val="333333"/>
                </a:solidFill>
              </a:rPr>
              <a:t>Inge van de Ven and Menno van Zaanen</a:t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6" name="Google Shape;276;p41"/>
          <p:cNvSpPr txBox="1"/>
          <p:nvPr>
            <p:ph idx="1" type="body"/>
          </p:nvPr>
        </p:nvSpPr>
        <p:spPr>
          <a:xfrm>
            <a:off x="628650" y="1475999"/>
            <a:ext cx="78867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Inge van de Ven, Tilburg University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Menno van Zaanen, South African Centre for Digital Language Resources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277" name="Google Shape;277;p41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278" name="Google Shape;278;p41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opped-data-overload3.png" id="284" name="Google Shape;284;p42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762278" y="3664788"/>
            <a:ext cx="7777200" cy="24774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85" name="Google Shape;285;p42"/>
          <p:cNvSpPr txBox="1"/>
          <p:nvPr>
            <p:ph type="ctrTitle"/>
          </p:nvPr>
        </p:nvSpPr>
        <p:spPr>
          <a:xfrm>
            <a:off x="855268" y="4293292"/>
            <a:ext cx="38523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b="1" lang="bg-BG" sz="2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Bridging the Gap between Culture Studies </a:t>
            </a:r>
            <a:br>
              <a:rPr b="1" lang="bg-BG" sz="2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bg-BG" sz="2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Computational Linguistics</a:t>
            </a:r>
            <a:endParaRPr b="1" i="1" sz="2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42"/>
          <p:cNvSpPr txBox="1"/>
          <p:nvPr>
            <p:ph idx="1" type="subTitle"/>
          </p:nvPr>
        </p:nvSpPr>
        <p:spPr>
          <a:xfrm flipH="1" rot="10800000">
            <a:off x="1195753" y="7315276"/>
            <a:ext cx="62457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6CC33"/>
              </a:buClr>
              <a:buSzPts val="700"/>
              <a:buNone/>
            </a:pPr>
            <a:br>
              <a:rPr lang="bg-BG" sz="700">
                <a:solidFill>
                  <a:srgbClr val="66CC33"/>
                </a:solidFill>
                <a:latin typeface="Arial"/>
                <a:ea typeface="Arial"/>
                <a:cs typeface="Arial"/>
                <a:sym typeface="Arial"/>
              </a:rPr>
            </a:br>
            <a:endParaRPr sz="700"/>
          </a:p>
        </p:txBody>
      </p:sp>
      <p:sp>
        <p:nvSpPr>
          <p:cNvPr id="287" name="Google Shape;287;p42"/>
          <p:cNvSpPr txBox="1"/>
          <p:nvPr/>
        </p:nvSpPr>
        <p:spPr>
          <a:xfrm>
            <a:off x="855268" y="653426"/>
            <a:ext cx="3454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Inge van de Ven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Tilburg University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Tilburg, </a:t>
            </a: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Netherlands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sng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i.g.m.vdven@uvt.nl</a:t>
            </a: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sp>
        <p:nvSpPr>
          <p:cNvPr id="288" name="Google Shape;288;p42"/>
          <p:cNvSpPr/>
          <p:nvPr/>
        </p:nvSpPr>
        <p:spPr>
          <a:xfrm>
            <a:off x="4075489" y="653426"/>
            <a:ext cx="5068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Menno van Zaanen</a:t>
            </a:r>
            <a:endParaRPr b="0" i="0" sz="2000" u="none" cap="none" strike="noStrike">
              <a:solidFill>
                <a:srgbClr val="BF9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South African Centre for Digital Language Resources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Potchefstroom, South Africa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2000" u="sng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menno.van</a:t>
            </a:r>
            <a:r>
              <a:rPr lang="bg-BG" sz="2000" u="sng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</a:t>
            </a:r>
            <a:r>
              <a:rPr b="0" i="0" lang="bg-BG" sz="2000" u="sng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aanen@nwu.ac.za</a:t>
            </a:r>
            <a:r>
              <a:rPr b="0" i="0" lang="bg-BG" sz="2000" u="none" cap="none" strike="noStrike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000" u="none" cap="none" strike="noStrike">
              <a:solidFill>
                <a:srgbClr val="BF9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0" y="263769"/>
            <a:ext cx="9144000" cy="1353900"/>
          </a:xfrm>
          <a:prstGeom prst="rect">
            <a:avLst/>
          </a:prstGeom>
          <a:solidFill>
            <a:srgbClr val="DDEAF6">
              <a:alpha val="376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eko"/>
              <a:buNone/>
            </a:pPr>
            <a:r>
              <a:rPr lang="bg-BG">
                <a:latin typeface="Teko"/>
                <a:ea typeface="Teko"/>
                <a:cs typeface="Teko"/>
                <a:sym typeface="Teko"/>
              </a:rPr>
              <a:t>The situation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96" name="Google Shape;296;p43"/>
          <p:cNvSpPr txBox="1"/>
          <p:nvPr>
            <p:ph idx="1" type="body"/>
          </p:nvPr>
        </p:nvSpPr>
        <p:spPr>
          <a:xfrm>
            <a:off x="628650" y="1813500"/>
            <a:ext cx="6194400" cy="4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228600" rtl="0" algn="l">
              <a:spcBef>
                <a:spcPts val="1000"/>
              </a:spcBef>
              <a:spcAft>
                <a:spcPts val="0"/>
              </a:spcAft>
              <a:buSzPts val="2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Research Traineeship Program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54000" lvl="1" marL="685800" rtl="0" algn="l">
              <a:spcBef>
                <a:spcPts val="500"/>
              </a:spcBef>
              <a:spcAft>
                <a:spcPts val="0"/>
              </a:spcAft>
              <a:buSzPts val="22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Tilburg School of Humanities and Digital Sciences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41300" lvl="1" marL="685800" rtl="0" algn="l">
              <a:spcBef>
                <a:spcPts val="500"/>
              </a:spcBef>
              <a:spcAft>
                <a:spcPts val="0"/>
              </a:spcAft>
              <a:buSzPts val="20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Aim: increase collaboration, give students research experience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6858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66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Proposal written, submitted, approved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Funding for two student assistants (Iris Cuppen &amp; Christoph Aurnhammer)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228600" rtl="0" algn="l">
              <a:spcBef>
                <a:spcPts val="10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Collaboration between two departments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34950" lvl="2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Culture Studies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41300" lvl="2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Cognitive Science and Artificial Intelligence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8" y="777713"/>
            <a:ext cx="2092275" cy="20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738" y="3755400"/>
            <a:ext cx="2092275" cy="20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0" y="263769"/>
            <a:ext cx="9144000" cy="1353900"/>
          </a:xfrm>
          <a:prstGeom prst="rect">
            <a:avLst/>
          </a:prstGeom>
          <a:solidFill>
            <a:srgbClr val="DDEAF6">
              <a:alpha val="376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eko"/>
              <a:buNone/>
            </a:pPr>
            <a:r>
              <a:rPr lang="bg-BG">
                <a:latin typeface="Teko"/>
                <a:ea typeface="Teko"/>
                <a:cs typeface="Teko"/>
                <a:sym typeface="Teko"/>
              </a:rPr>
              <a:t>The research problem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306" name="Google Shape;306;p44"/>
          <p:cNvSpPr txBox="1"/>
          <p:nvPr>
            <p:ph idx="1" type="body"/>
          </p:nvPr>
        </p:nvSpPr>
        <p:spPr>
          <a:xfrm>
            <a:off x="498956" y="1792050"/>
            <a:ext cx="4644600" cy="48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i="1" lang="bg-BG" sz="2300">
                <a:latin typeface="Garamond"/>
                <a:ea typeface="Garamond"/>
                <a:cs typeface="Garamond"/>
                <a:sym typeface="Garamond"/>
              </a:rPr>
              <a:t>Bridging the gap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... between close reading and distant reading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... between Computational Linguistics and Culture Studies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How to bridge the gap between close and distant reading?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Many approaches possible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Where to start?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Meaning of terminology and functionality 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Compare computational and manual annotations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https://ias.ceu.edu/sites/ias.ceu.edu/files/main_image/event/857/ingeworkshoppic.jpg" id="307" name="Google Shape;30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75" y="1719140"/>
            <a:ext cx="3667443" cy="366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Opening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628650" y="1475999"/>
            <a:ext cx="78867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Predecessors: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Twin Talks 1</a:t>
            </a: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, Copenhagen, DHN2019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Twin Talks Panel</a:t>
            </a: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, L</a:t>
            </a: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iè</a:t>
            </a: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ge, DH Benelux 2019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Twin Talks 2</a:t>
            </a: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, Riga, DHN2020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Main objective: 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A better understanding of the collaboration between humanities and digital experts when solving humanities research problems and the obstacles encountered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Expected outcome: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Recommendations for those involved in the education of humanities scholars &amp; professionals and technical experts to develop better training programmes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rgbClr val="FFFFFF"/>
                </a:highlight>
              </a:rPr>
              <a:t>Identification of initiatives that CLARIN ERIC, DARIAH ERIC and SSHOC could take in order to support this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163" name="Google Shape;163;p27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164" name="Google Shape;164;p27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/>
          <p:nvPr/>
        </p:nvSpPr>
        <p:spPr>
          <a:xfrm>
            <a:off x="0" y="263769"/>
            <a:ext cx="9144000" cy="1353900"/>
          </a:xfrm>
          <a:prstGeom prst="rect">
            <a:avLst/>
          </a:prstGeom>
          <a:solidFill>
            <a:srgbClr val="DDEAF6">
              <a:alpha val="376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5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eko"/>
              <a:buNone/>
            </a:pPr>
            <a:r>
              <a:rPr lang="bg-BG">
                <a:latin typeface="Teko"/>
                <a:ea typeface="Teko"/>
                <a:cs typeface="Teko"/>
                <a:sym typeface="Teko"/>
              </a:rPr>
              <a:t>The solution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172500" y="1449400"/>
            <a:ext cx="8515200" cy="4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Using manual annotation to evaluate and supplement an LDA topic modeling model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Group texts based on similarity (topic, (discourse) function, etc)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413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Divide project into two sub-projects with clear boundaries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03200" lvl="2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Garamond"/>
              <a:buChar char="•"/>
            </a:pPr>
            <a:r>
              <a:rPr lang="bg-BG">
                <a:latin typeface="Garamond"/>
                <a:ea typeface="Garamond"/>
                <a:cs typeface="Garamond"/>
                <a:sym typeface="Garamond"/>
              </a:rPr>
              <a:t>Qualitative approach: manually annotate text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indent="-203200" lvl="2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Garamond"/>
              <a:buChar char="•"/>
            </a:pPr>
            <a:r>
              <a:rPr lang="bg-BG">
                <a:latin typeface="Garamond"/>
                <a:ea typeface="Garamond"/>
                <a:cs typeface="Garamond"/>
                <a:sym typeface="Garamond"/>
              </a:rPr>
              <a:t>Quantitative approach: unsupervised learning approach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indent="0" lvl="0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Garamond"/>
              <a:buChar char="•"/>
            </a:pPr>
            <a:r>
              <a:rPr lang="bg-BG" sz="2300">
                <a:latin typeface="Garamond"/>
                <a:ea typeface="Garamond"/>
                <a:cs typeface="Garamond"/>
                <a:sym typeface="Garamond"/>
              </a:rPr>
              <a:t>Subreddit r/politics, thread: “Should the Democrats nominate a celebrity in 2020? What would be the pros and cons?” 449 responses  (461 including deleted comments)</a:t>
            </a:r>
            <a:endParaRPr sz="2300">
              <a:latin typeface="Garamond"/>
              <a:ea typeface="Garamond"/>
              <a:cs typeface="Garamond"/>
              <a:sym typeface="Garamond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Result: partial overlap between qualitative and quantitative annotation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Unclear exactly how to define topic, (discourse) function, etc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/>
          <p:nvPr/>
        </p:nvSpPr>
        <p:spPr>
          <a:xfrm>
            <a:off x="0" y="263769"/>
            <a:ext cx="9144000" cy="1353900"/>
          </a:xfrm>
          <a:prstGeom prst="rect">
            <a:avLst/>
          </a:prstGeom>
          <a:solidFill>
            <a:srgbClr val="DDEAF6">
              <a:alpha val="376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6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eko"/>
              <a:buNone/>
            </a:pPr>
            <a:r>
              <a:rPr lang="bg-BG">
                <a:latin typeface="Teko"/>
                <a:ea typeface="Teko"/>
                <a:cs typeface="Teko"/>
                <a:sym typeface="Teko"/>
              </a:rPr>
              <a:t>The collaboration experience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628650" y="1813500"/>
            <a:ext cx="8127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Different views on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... research approaches (qualitative versus quantitative)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... meaning of close reading and distant reading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Garamond"/>
              <a:buChar char="•"/>
            </a:pPr>
            <a:r>
              <a:rPr lang="bg-BG" sz="2000">
                <a:latin typeface="Garamond"/>
                <a:ea typeface="Garamond"/>
                <a:cs typeface="Garamond"/>
                <a:sym typeface="Garamond"/>
              </a:rPr>
              <a:t>How to get from general research idea to concrete RQs?</a:t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Dividing project helped with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focus on specific tasks (with known methodologies)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explaining terminology and concepts through examples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collaboration through alignment of tasks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understanding other research methodologies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/>
          <p:nvPr/>
        </p:nvSpPr>
        <p:spPr>
          <a:xfrm>
            <a:off x="0" y="263769"/>
            <a:ext cx="9144000" cy="1353900"/>
          </a:xfrm>
          <a:prstGeom prst="rect">
            <a:avLst/>
          </a:prstGeom>
          <a:solidFill>
            <a:srgbClr val="DDEAF6">
              <a:alpha val="376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eko"/>
              <a:buNone/>
            </a:pPr>
            <a:r>
              <a:rPr lang="bg-BG">
                <a:latin typeface="Teko"/>
                <a:ea typeface="Teko"/>
                <a:cs typeface="Teko"/>
                <a:sym typeface="Teko"/>
              </a:rPr>
              <a:t>Conclusions &amp; recommendations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331" name="Google Shape;331;p47"/>
          <p:cNvSpPr txBox="1"/>
          <p:nvPr>
            <p:ph idx="1" type="body"/>
          </p:nvPr>
        </p:nvSpPr>
        <p:spPr>
          <a:xfrm>
            <a:off x="628650" y="1813500"/>
            <a:ext cx="69180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“Forced” collaboration across research areas is interesting and leads to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667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new research (new/combined methodologies)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understanding of other methodologies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Recognized difficulties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terminological differences between research fields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combining research methodologies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Garamond"/>
              <a:buChar char="•"/>
            </a:pPr>
            <a:r>
              <a:rPr lang="bg-BG" sz="2400">
                <a:latin typeface="Garamond"/>
                <a:ea typeface="Garamond"/>
                <a:cs typeface="Garamond"/>
                <a:sym typeface="Garamond"/>
              </a:rPr>
              <a:t>Successful when all researchers</a:t>
            </a:r>
            <a:endParaRPr sz="24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are open to collaboration (across research areas)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Garamond"/>
              <a:buChar char="•"/>
            </a:pPr>
            <a:r>
              <a:rPr lang="bg-BG" sz="2200">
                <a:latin typeface="Garamond"/>
                <a:ea typeface="Garamond"/>
                <a:cs typeface="Garamond"/>
                <a:sym typeface="Garamond"/>
              </a:rPr>
              <a:t>are willing to learn and step across research boundaries 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idx="1" type="body"/>
          </p:nvPr>
        </p:nvSpPr>
        <p:spPr>
          <a:xfrm>
            <a:off x="339500" y="271550"/>
            <a:ext cx="83631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b="1" lang="bg-BG" sz="3200"/>
              <a:t>Talk 3: </a:t>
            </a:r>
            <a:endParaRPr b="1"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b="1" lang="bg-BG" sz="3200"/>
              <a:t>The Whole is Greater Than the Sum of Its Parts</a:t>
            </a:r>
            <a:br>
              <a:rPr b="1" lang="bg-BG" sz="3200"/>
            </a:br>
            <a:br>
              <a:rPr b="1" lang="bg-BG" sz="3200"/>
            </a:br>
            <a:r>
              <a:rPr lang="bg-BG" sz="2700"/>
              <a:t>Analyzing Aristotle Commentaries in Collaboration between Philology and Data Science</a:t>
            </a:r>
            <a:endParaRPr sz="2700"/>
          </a:p>
        </p:txBody>
      </p:sp>
      <p:sp>
        <p:nvSpPr>
          <p:cNvPr id="337" name="Google Shape;337;p48"/>
          <p:cNvSpPr txBox="1"/>
          <p:nvPr>
            <p:ph idx="2" type="body"/>
          </p:nvPr>
        </p:nvSpPr>
        <p:spPr>
          <a:xfrm>
            <a:off x="885092" y="3846790"/>
            <a:ext cx="72366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lang="bg-BG" sz="2000" u="sng"/>
              <a:t>Michael Krewet</a:t>
            </a:r>
            <a:r>
              <a:rPr baseline="30000" lang="bg-BG" sz="2000"/>
              <a:t>1</a:t>
            </a:r>
            <a:r>
              <a:rPr lang="bg-BG" sz="2000"/>
              <a:t>, </a:t>
            </a:r>
            <a:r>
              <a:rPr lang="bg-BG" sz="2000" u="sng"/>
              <a:t>Danah Tonne</a:t>
            </a:r>
            <a:r>
              <a:rPr baseline="30000" lang="bg-BG" sz="2000"/>
              <a:t>2</a:t>
            </a:r>
            <a:r>
              <a:rPr lang="bg-BG" sz="2000"/>
              <a:t>, Germaine Götzelmann</a:t>
            </a:r>
            <a:r>
              <a:rPr baseline="30000" lang="bg-BG" sz="2000"/>
              <a:t>2</a:t>
            </a:r>
            <a:r>
              <a:rPr lang="bg-BG" sz="2000"/>
              <a:t>, 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lang="bg-BG" sz="2000"/>
              <a:t>Philipp Hegel</a:t>
            </a:r>
            <a:r>
              <a:rPr baseline="30000" lang="bg-BG" sz="2000"/>
              <a:t>3</a:t>
            </a:r>
            <a:r>
              <a:rPr lang="bg-BG" sz="2000"/>
              <a:t> and Sibylle Söring</a:t>
            </a:r>
            <a:r>
              <a:rPr baseline="30000" lang="bg-BG" sz="2000"/>
              <a:t>1</a:t>
            </a:r>
            <a:endParaRPr baseline="30000" sz="2000"/>
          </a:p>
        </p:txBody>
      </p:sp>
      <p:sp>
        <p:nvSpPr>
          <p:cNvPr id="338" name="Google Shape;338;p48"/>
          <p:cNvSpPr txBox="1"/>
          <p:nvPr>
            <p:ph idx="3" type="body"/>
          </p:nvPr>
        </p:nvSpPr>
        <p:spPr>
          <a:xfrm>
            <a:off x="885092" y="4805803"/>
            <a:ext cx="7236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baseline="30000" lang="bg-BG" sz="2000"/>
              <a:t>1</a:t>
            </a:r>
            <a:r>
              <a:rPr lang="bg-BG" sz="2000"/>
              <a:t> Freie Universität Berlin, Germany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lang="bg-BG" sz="2000"/>
              <a:t> </a:t>
            </a:r>
            <a:r>
              <a:rPr baseline="30000" lang="bg-BG" sz="2000"/>
              <a:t>2</a:t>
            </a:r>
            <a:r>
              <a:rPr lang="bg-BG" sz="2000"/>
              <a:t> Karlsruhe Institute of Technology, Germany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baseline="30000" lang="bg-BG" sz="2000"/>
              <a:t>3</a:t>
            </a:r>
            <a:r>
              <a:rPr lang="bg-BG" sz="2000"/>
              <a:t> Technical University of Darmstadt, Germany</a:t>
            </a: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9"/>
          <p:cNvPicPr preferRelativeResize="0"/>
          <p:nvPr/>
        </p:nvPicPr>
        <p:blipFill rotWithShape="1">
          <a:blip r:embed="rId3">
            <a:alphaModFix/>
          </a:blip>
          <a:srcRect b="0" l="21561" r="26219" t="852"/>
          <a:stretch/>
        </p:blipFill>
        <p:spPr>
          <a:xfrm>
            <a:off x="0" y="173736"/>
            <a:ext cx="9143999" cy="64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175" y="4182750"/>
            <a:ext cx="4073225" cy="21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 txBox="1"/>
          <p:nvPr/>
        </p:nvSpPr>
        <p:spPr>
          <a:xfrm>
            <a:off x="76200" y="6537950"/>
            <a:ext cx="82692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bg-BG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DARIAH-DE Geo-Browser</a:t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400" y="3564000"/>
            <a:ext cx="2520000" cy="180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1" name="Google Shape;35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400" y="1382400"/>
            <a:ext cx="2520000" cy="180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2" name="Google Shape;35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2000" y="3564000"/>
            <a:ext cx="2520000" cy="180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3" name="Google Shape;35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2000" y="1382400"/>
            <a:ext cx="2520000" cy="180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4" name="Google Shape;354;p50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Example of Knowledge Transfer</a:t>
            </a:r>
            <a:endParaRPr/>
          </a:p>
        </p:txBody>
      </p:sp>
      <p:sp>
        <p:nvSpPr>
          <p:cNvPr id="355" name="Google Shape;355;p50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356" name="Google Shape;356;p50"/>
          <p:cNvPicPr preferRelativeResize="0"/>
          <p:nvPr/>
        </p:nvPicPr>
        <p:blipFill rotWithShape="1">
          <a:blip r:embed="rId7">
            <a:alphaModFix/>
          </a:blip>
          <a:srcRect b="54900" l="14481" r="49104" t="20100"/>
          <a:stretch/>
        </p:blipFill>
        <p:spPr>
          <a:xfrm>
            <a:off x="381000" y="1382725"/>
            <a:ext cx="2520000" cy="180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7" name="Google Shape;357;p50"/>
          <p:cNvPicPr preferRelativeResize="0"/>
          <p:nvPr/>
        </p:nvPicPr>
        <p:blipFill rotWithShape="1">
          <a:blip r:embed="rId8">
            <a:alphaModFix/>
          </a:blip>
          <a:srcRect b="44372" l="42156" r="21573" t="30627"/>
          <a:stretch/>
        </p:blipFill>
        <p:spPr>
          <a:xfrm>
            <a:off x="381000" y="3563723"/>
            <a:ext cx="2520000" cy="180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8" name="Google Shape;358;p50"/>
          <p:cNvSpPr txBox="1"/>
          <p:nvPr/>
        </p:nvSpPr>
        <p:spPr>
          <a:xfrm>
            <a:off x="381000" y="5512700"/>
            <a:ext cx="2520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Paris, BNF, Par. Gr. 1971,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f. 34v and 33r (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etail)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0"/>
          <p:cNvSpPr txBox="1"/>
          <p:nvPr/>
        </p:nvSpPr>
        <p:spPr>
          <a:xfrm>
            <a:off x="3312000" y="5512700"/>
            <a:ext cx="2520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Vatikan, BAV, Urb. Gr. 56,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f. 88r and 82r (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etail)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0"/>
          <p:cNvSpPr txBox="1"/>
          <p:nvPr/>
        </p:nvSpPr>
        <p:spPr>
          <a:xfrm>
            <a:off x="6243000" y="5512700"/>
            <a:ext cx="2520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Wien, ÖNB, Suppl. Gr. 67,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f. 117v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113r (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bg-BG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etail)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/>
          <p:nvPr/>
        </p:nvSpPr>
        <p:spPr>
          <a:xfrm>
            <a:off x="0" y="433325"/>
            <a:ext cx="9123600" cy="612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6142">
            <a:off x="4891150" y="2546252"/>
            <a:ext cx="487165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1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368" name="Google Shape;368;p51"/>
          <p:cNvSpPr/>
          <p:nvPr/>
        </p:nvSpPr>
        <p:spPr>
          <a:xfrm rot="-5400000">
            <a:off x="1392000" y="-1199550"/>
            <a:ext cx="6360000" cy="9144000"/>
          </a:xfrm>
          <a:prstGeom prst="rtTriangle">
            <a:avLst/>
          </a:prstGeom>
          <a:solidFill>
            <a:srgbClr val="820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1"/>
          <p:cNvSpPr txBox="1"/>
          <p:nvPr/>
        </p:nvSpPr>
        <p:spPr>
          <a:xfrm>
            <a:off x="1152325" y="5936400"/>
            <a:ext cx="15216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~4200 images</a:t>
            </a:r>
            <a:r>
              <a:rPr lang="bg-BG" sz="16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 sz="12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jpeg, tiff</a:t>
            </a:r>
            <a:endParaRPr sz="13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51"/>
          <p:cNvSpPr txBox="1"/>
          <p:nvPr/>
        </p:nvSpPr>
        <p:spPr>
          <a:xfrm>
            <a:off x="51075" y="3752700"/>
            <a:ext cx="31752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Scholarly</a:t>
            </a:r>
            <a:br>
              <a:rPr lang="bg-BG" sz="2000">
                <a:latin typeface="Calibri"/>
                <a:ea typeface="Calibri"/>
                <a:cs typeface="Calibri"/>
                <a:sym typeface="Calibri"/>
              </a:rPr>
            </a:b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manuscript description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1"/>
          <p:cNvSpPr txBox="1"/>
          <p:nvPr/>
        </p:nvSpPr>
        <p:spPr>
          <a:xfrm>
            <a:off x="76200" y="4849867"/>
            <a:ext cx="15777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Digitization of codices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51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565050" y="5330952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1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2814800" y="4474800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1"/>
          <p:cNvSpPr txBox="1"/>
          <p:nvPr/>
        </p:nvSpPr>
        <p:spPr>
          <a:xfrm>
            <a:off x="1959700" y="5112867"/>
            <a:ext cx="22869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100+ metadata files</a:t>
            </a:r>
            <a:br>
              <a:rPr lang="bg-BG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2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TEI xml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51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4152600" y="3530600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 txBox="1"/>
          <p:nvPr/>
        </p:nvSpPr>
        <p:spPr>
          <a:xfrm>
            <a:off x="3653925" y="4185900"/>
            <a:ext cx="217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35,000 annotations*</a:t>
            </a:r>
            <a:r>
              <a:rPr lang="bg-BG" sz="16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Web Annotation Data Model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1"/>
          <p:cNvSpPr txBox="1"/>
          <p:nvPr/>
        </p:nvSpPr>
        <p:spPr>
          <a:xfrm>
            <a:off x="2431700" y="2593917"/>
            <a:ext cx="23898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Manual enrichment</a:t>
            </a:r>
            <a:r>
              <a:rPr lang="bg-BG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transcribing, translating, semantic tagging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1"/>
          <p:cNvSpPr txBox="1"/>
          <p:nvPr/>
        </p:nvSpPr>
        <p:spPr>
          <a:xfrm>
            <a:off x="3769600" y="1409733"/>
            <a:ext cx="27777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Search &amp; Analyze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matching words, copying errors, faulty diagrams, ...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1"/>
          <p:cNvSpPr txBox="1"/>
          <p:nvPr/>
        </p:nvSpPr>
        <p:spPr>
          <a:xfrm>
            <a:off x="5232525" y="2990000"/>
            <a:ext cx="1926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Semantic Querying</a:t>
            </a:r>
            <a:endParaRPr sz="15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RESTful Services, SPARQL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5567700" y="433333"/>
            <a:ext cx="27777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Find relations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>
                <a:latin typeface="Calibri"/>
                <a:ea typeface="Calibri"/>
                <a:cs typeface="Calibri"/>
                <a:sym typeface="Calibri"/>
              </a:rPr>
              <a:t>and transfers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6987000" y="5359867"/>
            <a:ext cx="21792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Research Data </a:t>
            </a:r>
            <a:b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Infrastructure</a:t>
            </a:r>
            <a:endParaRPr b="1"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6388500" y="3581375"/>
            <a:ext cx="27777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Analysis Tools</a:t>
            </a:r>
            <a:endParaRPr b="1"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Data Visualization</a:t>
            </a:r>
            <a:endParaRPr b="1"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623500" y="1815725"/>
            <a:ext cx="25428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Big Data Methods</a:t>
            </a:r>
            <a:endParaRPr b="1"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descr="https://lh6.googleusercontent.com/rANGgACs9KRA4hu6hvs8Ss11ViLYPWUtcKJmqQRG2eMxFivcGSo5kruyjixw9Gv5KpsJ7ZI77sByDpknHsIx5qG1laRJFJax-HhPenvBRsNyQx3SOti4d343rjtvh0tc7hUdEfCPvcE" id="384" name="Google Shape;384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1200" y="61994"/>
            <a:ext cx="648001" cy="72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1"/>
          <p:cNvPicPr preferRelativeResize="0"/>
          <p:nvPr/>
        </p:nvPicPr>
        <p:blipFill rotWithShape="1">
          <a:blip r:embed="rId6">
            <a:alphaModFix amt="86000"/>
          </a:blip>
          <a:srcRect b="0" l="0" r="0" t="0"/>
          <a:stretch/>
        </p:blipFill>
        <p:spPr>
          <a:xfrm>
            <a:off x="5811875" y="2471867"/>
            <a:ext cx="487175" cy="48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1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4724397" y="3752700"/>
            <a:ext cx="407875" cy="4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1"/>
          <p:cNvSpPr txBox="1"/>
          <p:nvPr/>
        </p:nvSpPr>
        <p:spPr>
          <a:xfrm>
            <a:off x="3773800" y="6232867"/>
            <a:ext cx="51633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1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* ~10,000 manual annotations, ~25,000 annotations by algorithms for layout analysis</a:t>
            </a:r>
            <a:endParaRPr sz="11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1"/>
          <p:cNvSpPr txBox="1"/>
          <p:nvPr/>
        </p:nvSpPr>
        <p:spPr>
          <a:xfrm>
            <a:off x="76200" y="6537950"/>
            <a:ext cx="82692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Image sources: tool icon (</a:t>
            </a:r>
            <a:r>
              <a:rPr lang="bg-BG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Wikimedia Commons</a:t>
            </a:r>
            <a:r>
              <a:rPr lang="bg-BG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creator: STyx), magnifier icon (</a:t>
            </a:r>
            <a:r>
              <a:rPr lang="bg-BG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Wikimedia Commons</a:t>
            </a:r>
            <a:r>
              <a:rPr lang="bg-BG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creator: SimpleIcon) </a:t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"/>
          <p:cNvSpPr txBox="1"/>
          <p:nvPr/>
        </p:nvSpPr>
        <p:spPr>
          <a:xfrm>
            <a:off x="6156975" y="4169664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III (2020-2024):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Extending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collaborations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Deepening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collaborations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dissemination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CRC projects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2"/>
          <p:cNvSpPr txBox="1"/>
          <p:nvPr>
            <p:ph type="title"/>
          </p:nvPr>
        </p:nvSpPr>
        <p:spPr>
          <a:xfrm>
            <a:off x="628650" y="365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>
                <a:solidFill>
                  <a:srgbClr val="000000"/>
                </a:solidFill>
              </a:rPr>
              <a:t>Collaboration in a Collaborative Research Center </a:t>
            </a:r>
            <a:r>
              <a:rPr lang="bg-BG" sz="2400">
                <a:solidFill>
                  <a:srgbClr val="000000"/>
                </a:solidFill>
              </a:rPr>
              <a:t>(CRC 980: Episteme in Motion)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5" name="Google Shape;395;p52"/>
          <p:cNvSpPr txBox="1"/>
          <p:nvPr/>
        </p:nvSpPr>
        <p:spPr>
          <a:xfrm>
            <a:off x="152400" y="4169664"/>
            <a:ext cx="2743200" cy="25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 (2012-2016):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Heterogenous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projects</a:t>
            </a:r>
            <a:b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‘</a:t>
            </a: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disciplines’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Well-established collabs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DFG recommendation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Infrastructure project (INF)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2"/>
          <p:cNvSpPr txBox="1"/>
          <p:nvPr/>
        </p:nvSpPr>
        <p:spPr>
          <a:xfrm>
            <a:off x="3226525" y="4169664"/>
            <a:ext cx="2743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II (2016-2020):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 project </a:t>
            </a:r>
            <a:b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implemented with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b="1" i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pilot</a:t>
            </a:r>
            <a: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projects</a:t>
            </a:r>
            <a:br>
              <a:rPr b="1"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(Egyptology, Classics, </a:t>
            </a:r>
            <a:b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Linguistics,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Greek Studies)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2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398" name="Google Shape;398;p52"/>
          <p:cNvSpPr txBox="1"/>
          <p:nvPr/>
        </p:nvSpPr>
        <p:spPr>
          <a:xfrm>
            <a:off x="3381300" y="1790700"/>
            <a:ext cx="1190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Egyptian</a:t>
            </a:r>
            <a:endParaRPr b="1"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Pyramid Texts</a:t>
            </a:r>
            <a:endParaRPr b="1"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2"/>
          <p:cNvSpPr txBox="1"/>
          <p:nvPr/>
        </p:nvSpPr>
        <p:spPr>
          <a:xfrm>
            <a:off x="3977800" y="2418350"/>
            <a:ext cx="1190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Aristotle</a:t>
            </a:r>
            <a:endParaRPr b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Commentaries</a:t>
            </a:r>
            <a:endParaRPr b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192" y="1161288"/>
            <a:ext cx="301752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816" y="1176350"/>
            <a:ext cx="301752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" y="1176350"/>
            <a:ext cx="3017520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5214">
            <a:off x="7480700" y="5842032"/>
            <a:ext cx="48716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3"/>
          <p:cNvSpPr txBox="1"/>
          <p:nvPr>
            <p:ph type="title"/>
          </p:nvPr>
        </p:nvSpPr>
        <p:spPr>
          <a:xfrm>
            <a:off x="628650" y="384048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The Tedious Bits of Joint Research</a:t>
            </a:r>
            <a:endParaRPr/>
          </a:p>
        </p:txBody>
      </p:sp>
      <p:sp>
        <p:nvSpPr>
          <p:cNvPr id="409" name="Google Shape;409;p53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410" name="Google Shape;410;p53"/>
          <p:cNvSpPr txBox="1"/>
          <p:nvPr/>
        </p:nvSpPr>
        <p:spPr>
          <a:xfrm>
            <a:off x="709000" y="762433"/>
            <a:ext cx="4962600" cy="14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The quotes below are a work of fiction. Any resemblance to actual persons, living or dead, or actual events is purely coincidental.</a:t>
            </a:r>
            <a:endParaRPr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3"/>
          <p:cNvSpPr/>
          <p:nvPr/>
        </p:nvSpPr>
        <p:spPr>
          <a:xfrm rot="-5400000">
            <a:off x="7487575" y="4906260"/>
            <a:ext cx="1621500" cy="1684500"/>
          </a:xfrm>
          <a:prstGeom prst="rtTriangle">
            <a:avLst/>
          </a:prstGeom>
          <a:solidFill>
            <a:srgbClr val="820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3"/>
          <p:cNvSpPr txBox="1"/>
          <p:nvPr/>
        </p:nvSpPr>
        <p:spPr>
          <a:xfrm>
            <a:off x="290975" y="1700784"/>
            <a:ext cx="5250900" cy="3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“We don’t have any data at all.”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“We would have a lot of data if we would</a:t>
            </a:r>
            <a:b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have more people to collect it.”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“We do it with Excel /</a:t>
            </a:r>
            <a:b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	we do it on paper - is that alright?”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“Michael is doing all that great stuff </a:t>
            </a:r>
            <a:b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we will never be able to do”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3"/>
          <p:cNvSpPr txBox="1"/>
          <p:nvPr/>
        </p:nvSpPr>
        <p:spPr>
          <a:xfrm>
            <a:off x="3509850" y="1700771"/>
            <a:ext cx="5250900" cy="3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Start small. Prototype. Iterate.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Match resources</a:t>
            </a:r>
            <a:br>
              <a:rPr lang="bg-BG" sz="2100"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on both sides.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Some things can be parsed.</a:t>
            </a:r>
            <a:br>
              <a:rPr lang="bg-BG" sz="2100"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Some things have to be changed!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The initial effort can be scary. </a:t>
            </a:r>
            <a:br>
              <a:rPr lang="bg-BG" sz="2100">
                <a:latin typeface="Calibri"/>
                <a:ea typeface="Calibri"/>
                <a:cs typeface="Calibri"/>
                <a:sym typeface="Calibri"/>
              </a:rPr>
            </a:br>
            <a:r>
              <a:rPr lang="bg-BG" sz="2100">
                <a:latin typeface="Calibri"/>
                <a:ea typeface="Calibri"/>
                <a:cs typeface="Calibri"/>
                <a:sym typeface="Calibri"/>
              </a:rPr>
              <a:t>Lead by example.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4"/>
          <p:cNvSpPr txBox="1"/>
          <p:nvPr>
            <p:ph type="title"/>
          </p:nvPr>
        </p:nvSpPr>
        <p:spPr>
          <a:xfrm>
            <a:off x="628650" y="365125"/>
            <a:ext cx="7886700" cy="22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4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1" lang="bg-BG">
                <a:solidFill>
                  <a:srgbClr val="333333"/>
                </a:solidFill>
              </a:rPr>
              <a:t>Towards improving OCR accuracy with Bulgarian Language Resources</a:t>
            </a:r>
            <a:endParaRPr b="0" i="1">
              <a:solidFill>
                <a:srgbClr val="33333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0" lang="bg-BG" sz="2400">
                <a:solidFill>
                  <a:srgbClr val="333333"/>
                </a:solidFill>
              </a:rPr>
              <a:t>Ivan Kratchanov</a:t>
            </a:r>
            <a:r>
              <a:rPr b="0" baseline="30000" lang="bg-BG" sz="2400">
                <a:solidFill>
                  <a:srgbClr val="333333"/>
                </a:solidFill>
              </a:rPr>
              <a:t>1</a:t>
            </a:r>
            <a:r>
              <a:rPr b="0" lang="bg-BG" sz="2400">
                <a:solidFill>
                  <a:srgbClr val="333333"/>
                </a:solidFill>
              </a:rPr>
              <a:t>, Laska Laskova</a:t>
            </a:r>
            <a:r>
              <a:rPr b="0" baseline="30000" lang="bg-BG" sz="2400">
                <a:solidFill>
                  <a:srgbClr val="333333"/>
                </a:solidFill>
              </a:rPr>
              <a:t>2</a:t>
            </a:r>
            <a:r>
              <a:rPr b="0" lang="bg-BG" sz="2400">
                <a:solidFill>
                  <a:srgbClr val="333333"/>
                </a:solidFill>
              </a:rPr>
              <a:t>, Kiril Simov</a:t>
            </a:r>
            <a:r>
              <a:rPr b="0" baseline="30000" lang="bg-BG" sz="2400">
                <a:solidFill>
                  <a:srgbClr val="333333"/>
                </a:solidFill>
              </a:rPr>
              <a:t>2</a:t>
            </a:r>
            <a:br>
              <a:rPr b="0" baseline="30000" lang="bg-BG" sz="2400">
                <a:solidFill>
                  <a:srgbClr val="333333"/>
                </a:solidFill>
              </a:rPr>
            </a:br>
            <a:br>
              <a:rPr b="0" baseline="30000" lang="bg-BG" sz="2000">
                <a:solidFill>
                  <a:srgbClr val="333333"/>
                </a:solidFill>
              </a:rPr>
            </a:br>
            <a:r>
              <a:rPr b="0" baseline="30000" lang="bg-BG" sz="2000">
                <a:solidFill>
                  <a:srgbClr val="333333"/>
                </a:solidFill>
              </a:rPr>
              <a:t>1</a:t>
            </a:r>
            <a:r>
              <a:rPr b="0" lang="bg-BG" sz="2000">
                <a:latin typeface="Arial"/>
                <a:ea typeface="Arial"/>
                <a:cs typeface="Arial"/>
                <a:sym typeface="Arial"/>
              </a:rPr>
              <a:t>Digitization Centre, National Library “Ivan Vazov”, Plovdiv, Bulgaria</a:t>
            </a:r>
            <a:br>
              <a:rPr b="0" i="0" lang="bg-BG" sz="2000">
                <a:latin typeface="Arial"/>
                <a:ea typeface="Arial"/>
                <a:cs typeface="Arial"/>
                <a:sym typeface="Arial"/>
              </a:rPr>
            </a:br>
            <a:r>
              <a:rPr b="0" baseline="30000" i="0" lang="bg-BG" sz="2000"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0" lang="bg-BG" sz="2000">
                <a:latin typeface="Arial"/>
                <a:ea typeface="Arial"/>
                <a:cs typeface="Arial"/>
                <a:sym typeface="Arial"/>
              </a:rPr>
              <a:t>AI&amp;LT, Institute of Information and Communication Technologies, Sofia, Bulgaria</a:t>
            </a:r>
            <a:br>
              <a:rPr b="0" i="0" lang="bg-BG" sz="2000">
                <a:latin typeface="Arial"/>
                <a:ea typeface="Arial"/>
                <a:cs typeface="Arial"/>
                <a:sym typeface="Arial"/>
              </a:rPr>
            </a:br>
            <a:r>
              <a:rPr b="0" lang="bg-BG" sz="2000">
                <a:latin typeface="Courier New"/>
                <a:ea typeface="Courier New"/>
                <a:cs typeface="Courier New"/>
                <a:sym typeface="Courier New"/>
              </a:rPr>
              <a:t>digitization@libplovdiv.com, </a:t>
            </a:r>
            <a:br>
              <a:rPr b="0" i="0" lang="bg-BG" sz="2000">
                <a:latin typeface="Courier New"/>
                <a:ea typeface="Courier New"/>
                <a:cs typeface="Courier New"/>
                <a:sym typeface="Courier New"/>
              </a:rPr>
            </a:br>
            <a:r>
              <a:rPr b="0" lang="bg-BG" sz="2000">
                <a:latin typeface="Courier New"/>
                <a:ea typeface="Courier New"/>
                <a:cs typeface="Courier New"/>
                <a:sym typeface="Courier New"/>
              </a:rPr>
              <a:t>{laska|kivs}@bultreebank.org</a:t>
            </a:r>
            <a:br>
              <a:rPr b="0" baseline="30000" lang="bg-BG" sz="2000">
                <a:solidFill>
                  <a:srgbClr val="333333"/>
                </a:solidFill>
              </a:rPr>
            </a:br>
            <a:br>
              <a:rPr b="0" baseline="30000" lang="bg-BG" sz="200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br>
              <a:rPr b="0" baseline="30000" lang="bg-BG" sz="1350">
                <a:solidFill>
                  <a:srgbClr val="333333"/>
                </a:solidFill>
              </a:rPr>
            </a:b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9" name="Google Shape;419;p54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420" name="Google Shape;420;p54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descr="Logo векторизирано - white.png" id="421" name="Google Shape;42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253" y="4859886"/>
            <a:ext cx="1876194" cy="10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8675" y="4492204"/>
            <a:ext cx="2586675" cy="180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7663" y="4804457"/>
            <a:ext cx="2133778" cy="1128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5994"/>
            <a:ext cx="9144001" cy="435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5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</a:t>
            </a:r>
            <a:r>
              <a:rPr b="1" i="0" lang="bg-BG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b="0" i="1" lang="bg-BG" sz="1800">
                <a:solidFill>
                  <a:srgbClr val="333333"/>
                </a:solidFill>
              </a:rPr>
              <a:t>Towards improving OCR accuracy with Bulgarian Language Resources</a:t>
            </a:r>
            <a:br>
              <a:rPr b="0" lang="bg-BG"/>
            </a:br>
            <a:r>
              <a:rPr lang="bg-BG"/>
              <a:t>The research problem</a:t>
            </a:r>
            <a:endParaRPr/>
          </a:p>
        </p:txBody>
      </p:sp>
      <p:sp>
        <p:nvSpPr>
          <p:cNvPr id="429" name="Google Shape;429;p55"/>
          <p:cNvSpPr txBox="1"/>
          <p:nvPr>
            <p:ph idx="1" type="body"/>
          </p:nvPr>
        </p:nvSpPr>
        <p:spPr>
          <a:xfrm>
            <a:off x="262650" y="1163400"/>
            <a:ext cx="8618700" cy="22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Perform a correct OCR of Bulgarian texts printed with respect to older orthograph norms (the period from 1850 to 1945) – the period of involving 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Normalization of the OCRed texts with respect to the contemporary Bulgarian orthography in order they to be used for search and to be annotated linguistically</a:t>
            </a:r>
            <a:endParaRPr sz="2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30" name="Google Shape;430;p55"/>
          <p:cNvSpPr txBox="1"/>
          <p:nvPr>
            <p:ph idx="12" type="sldNum"/>
          </p:nvPr>
        </p:nvSpPr>
        <p:spPr>
          <a:xfrm>
            <a:off x="6457950" y="67415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431" name="Google Shape;431;p55"/>
          <p:cNvSpPr/>
          <p:nvPr/>
        </p:nvSpPr>
        <p:spPr>
          <a:xfrm>
            <a:off x="527051" y="3927748"/>
            <a:ext cx="8356800" cy="26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dk2">
              <a:alpha val="33725"/>
            </a:schemeClr>
          </a:solidFill>
          <a:ln cap="flat" cmpd="sng" w="25400">
            <a:solidFill>
              <a:srgbClr val="768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32" name="Google Shape;432;p55"/>
          <p:cNvGraphicFramePr/>
          <p:nvPr/>
        </p:nvGraphicFramePr>
        <p:xfrm>
          <a:off x="796885" y="398516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{CD98157C-89A2-419F-8AF8-BCCB8C91C4D3}</a:tableStyleId>
              </a:tblPr>
              <a:tblGrid>
                <a:gridCol w="659775"/>
                <a:gridCol w="1315875"/>
                <a:gridCol w="2756375"/>
                <a:gridCol w="1051700"/>
                <a:gridCol w="2102975"/>
              </a:tblGrid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без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ъ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 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припомн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юва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нията 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на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Kо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мм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сс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ията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без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припомн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ян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ията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на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Ко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м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с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ията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and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without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reminders.the</a:t>
                      </a:r>
                      <a:endParaRPr i="1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of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Commission.the</a:t>
                      </a:r>
                      <a:endParaRPr i="1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33" name="Google Shape;433;p55"/>
          <p:cNvGraphicFramePr/>
          <p:nvPr/>
        </p:nvGraphicFramePr>
        <p:xfrm>
          <a:off x="796885" y="51156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{CD98157C-89A2-419F-8AF8-BCCB8C91C4D3}</a:tableStyleId>
              </a:tblPr>
              <a:tblGrid>
                <a:gridCol w="1446575"/>
                <a:gridCol w="529075"/>
                <a:gridCol w="2754775"/>
                <a:gridCol w="1490175"/>
                <a:gridCol w="1265275"/>
                <a:gridCol w="400825"/>
              </a:tblGrid>
              <a:tr h="15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в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ѫ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рв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ѭ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т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ъ</a:t>
                      </a:r>
                      <a:endParaRPr sz="20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по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пр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ѣ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днач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ь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ртани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й</a:t>
                      </a:r>
                      <a:endParaRPr sz="20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си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ѫ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т</a:t>
                      </a:r>
                      <a:r>
                        <a:rPr lang="bg-BG" sz="2000" u="none" cap="none" strike="noStrike">
                          <a:solidFill>
                            <a:srgbClr val="FF0000"/>
                          </a:solidFill>
                        </a:rPr>
                        <a:t>ь</a:t>
                      </a:r>
                      <a:endParaRPr sz="20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.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9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в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ъ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рв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я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т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по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пр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е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днач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е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ртани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я</a:t>
                      </a:r>
                      <a:endParaRPr b="1" sz="20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си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п</a:t>
                      </a:r>
                      <a:r>
                        <a:rPr b="1" lang="bg-BG" sz="2000" u="none" cap="none" strike="noStrike">
                          <a:solidFill>
                            <a:srgbClr val="0070C0"/>
                          </a:solidFill>
                        </a:rPr>
                        <a:t>ъ</a:t>
                      </a: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т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cap="none" strike="noStrike">
                          <a:solidFill>
                            <a:schemeClr val="dk1"/>
                          </a:solidFill>
                        </a:rPr>
                        <a:t>.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walk.3</a:t>
                      </a:r>
                      <a:r>
                        <a:rPr i="1" lang="bg-BG" sz="2000" u="none" cap="small" strike="noStrike">
                          <a:solidFill>
                            <a:schemeClr val="dk1"/>
                          </a:solidFill>
                        </a:rPr>
                        <a:t>pl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on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outlined.the</a:t>
                      </a:r>
                      <a:endParaRPr i="1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their.</a:t>
                      </a:r>
                      <a:r>
                        <a:rPr i="1" lang="bg-BG" sz="2000" u="none" cap="small" strike="noStrike">
                          <a:solidFill>
                            <a:schemeClr val="dk1"/>
                          </a:solidFill>
                        </a:rPr>
                        <a:t>refl</a:t>
                      </a:r>
                      <a:endParaRPr i="1" sz="2000" u="none" cap="small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way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bg-BG" sz="2000" u="none" cap="none" strike="noStrike">
                          <a:solidFill>
                            <a:schemeClr val="dk1"/>
                          </a:solidFill>
                        </a:rPr>
                        <a:t>.</a:t>
                      </a:r>
                      <a:endParaRPr/>
                    </a:p>
                  </a:txBody>
                  <a:tcPr marT="0" marB="0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34" name="Google Shape;434;p55"/>
          <p:cNvGraphicFramePr/>
          <p:nvPr/>
        </p:nvGraphicFramePr>
        <p:xfrm>
          <a:off x="796886" y="61368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{CD98157C-89A2-419F-8AF8-BCCB8C91C4D3}</a:tableStyleId>
              </a:tblPr>
              <a:tblGrid>
                <a:gridCol w="7886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bg-BG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“And without the Commission reminding them, they walk along their way.”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6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4 </a:t>
            </a:r>
            <a:r>
              <a:rPr b="0" i="1" lang="bg-BG" sz="1800">
                <a:solidFill>
                  <a:srgbClr val="333333"/>
                </a:solidFill>
              </a:rPr>
              <a:t>Towards improving OCR accuracy with Bulgarian Language Resources</a:t>
            </a:r>
            <a:br>
              <a:rPr b="0" i="1" lang="bg-BG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/>
              <a:t>The proposed solution</a:t>
            </a:r>
            <a:endParaRPr/>
          </a:p>
        </p:txBody>
      </p:sp>
      <p:sp>
        <p:nvSpPr>
          <p:cNvPr id="440" name="Google Shape;440;p56"/>
          <p:cNvSpPr txBox="1"/>
          <p:nvPr>
            <p:ph idx="1" type="body"/>
          </p:nvPr>
        </p:nvSpPr>
        <p:spPr>
          <a:xfrm>
            <a:off x="348500" y="1240675"/>
            <a:ext cx="83409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Construction of new models within the OCR software (FineReader) – training models on levels of old letters or the basis of old words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Construction of language resources with respect to old Bulgarian orthography – creation of </a:t>
            </a:r>
            <a:r>
              <a:rPr lang="bg-BG" sz="2800">
                <a:solidFill>
                  <a:srgbClr val="000000"/>
                </a:solidFill>
              </a:rPr>
              <a:t>an “old-inized” version of inflection lexicon of Bulgarian and creation of parallel corpora old/new orthography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Building of Neural Network spell checker for Old Bulgarian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NN Machine Translation between older Bulgarian and contemporary language</a:t>
            </a:r>
            <a:endParaRPr sz="2800"/>
          </a:p>
        </p:txBody>
      </p:sp>
      <p:sp>
        <p:nvSpPr>
          <p:cNvPr id="441" name="Google Shape;441;p56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7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4 </a:t>
            </a:r>
            <a:r>
              <a:rPr b="0" i="1" lang="bg-BG" sz="1800">
                <a:solidFill>
                  <a:srgbClr val="333333"/>
                </a:solidFill>
              </a:rPr>
              <a:t>Towards improving OCR accuracy with Bulgarian Language Resources</a:t>
            </a:r>
            <a:br>
              <a:rPr b="0" i="1" lang="bg-BG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/>
              <a:t>The proposed solution</a:t>
            </a:r>
            <a:endParaRPr/>
          </a:p>
        </p:txBody>
      </p:sp>
      <p:sp>
        <p:nvSpPr>
          <p:cNvPr id="447" name="Google Shape;447;p57"/>
          <p:cNvSpPr txBox="1"/>
          <p:nvPr>
            <p:ph idx="1" type="body"/>
          </p:nvPr>
        </p:nvSpPr>
        <p:spPr>
          <a:xfrm>
            <a:off x="348500" y="1240675"/>
            <a:ext cx="8340900" cy="51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 sz="2800">
                <a:solidFill>
                  <a:schemeClr val="accent2"/>
                </a:solidFill>
              </a:rPr>
              <a:t>Step 1:</a:t>
            </a:r>
            <a:r>
              <a:rPr lang="bg-BG" sz="2800"/>
              <a:t> Symbol-level training with FINEREADER (at National Library)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 sz="2400">
                <a:solidFill>
                  <a:srgbClr val="000000"/>
                </a:solidFill>
              </a:rPr>
              <a:t>relies on dictionaries to "</a:t>
            </a:r>
            <a:r>
              <a:rPr i="1" lang="bg-BG" sz="2400">
                <a:solidFill>
                  <a:srgbClr val="000000"/>
                </a:solidFill>
              </a:rPr>
              <a:t>leverage recognition quality by escalating words hypotheses found in a dictionary.</a:t>
            </a:r>
            <a:r>
              <a:rPr lang="bg-BG" sz="2400">
                <a:solidFill>
                  <a:srgbClr val="000000"/>
                </a:solidFill>
              </a:rPr>
              <a:t>“But: it has a built-in dictionary only for the modern Bulgarian language</a:t>
            </a:r>
            <a:endParaRPr sz="2400">
              <a:solidFill>
                <a:srgbClr val="000000"/>
              </a:solidFill>
            </a:endParaRPr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 sz="2800">
                <a:solidFill>
                  <a:schemeClr val="accent2"/>
                </a:solidFill>
              </a:rPr>
              <a:t>Step 2</a:t>
            </a:r>
            <a:r>
              <a:rPr lang="bg-BG" sz="2800">
                <a:solidFill>
                  <a:srgbClr val="000000"/>
                </a:solidFill>
              </a:rPr>
              <a:t>: Adding an “old-inized” dictionary (at IICT)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 sz="2400">
                <a:solidFill>
                  <a:srgbClr val="000000"/>
                </a:solidFill>
              </a:rPr>
              <a:t>Development of a CLaDA-BG model for transforming a contemporary dictionary into an old one</a:t>
            </a:r>
            <a:endParaRPr/>
          </a:p>
        </p:txBody>
      </p:sp>
      <p:sp>
        <p:nvSpPr>
          <p:cNvPr id="448" name="Google Shape;448;p57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8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4 </a:t>
            </a:r>
            <a:r>
              <a:rPr b="0" i="1" lang="bg-BG" sz="1800">
                <a:solidFill>
                  <a:srgbClr val="333333"/>
                </a:solidFill>
              </a:rPr>
              <a:t>Towards improving OCR accuracy with Bulgarian Language Resources</a:t>
            </a:r>
            <a:br>
              <a:rPr lang="bg-BG"/>
            </a:br>
            <a:r>
              <a:rPr lang="bg-BG"/>
              <a:t>The collaboration experience</a:t>
            </a:r>
            <a:endParaRPr/>
          </a:p>
        </p:txBody>
      </p:sp>
      <p:sp>
        <p:nvSpPr>
          <p:cNvPr id="454" name="Google Shape;454;p58"/>
          <p:cNvSpPr txBox="1"/>
          <p:nvPr>
            <p:ph idx="1" type="body"/>
          </p:nvPr>
        </p:nvSpPr>
        <p:spPr>
          <a:xfrm>
            <a:off x="527775" y="1449400"/>
            <a:ext cx="7886700" cy="48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Specialists from National Library and IICT looked at the results and exchanged opinions on further improvement steps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IICT developed the old lexicon that was used by the library software for training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The National Library provided raw data before 1945 that were made compliant to the new orthography by IICT</a:t>
            </a:r>
            <a:endParaRPr sz="2800"/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bg-BG" sz="2800"/>
              <a:t>The National Library evaluated the results</a:t>
            </a:r>
            <a:endParaRPr sz="2800"/>
          </a:p>
        </p:txBody>
      </p:sp>
      <p:sp>
        <p:nvSpPr>
          <p:cNvPr id="455" name="Google Shape;455;p58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9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Talk </a:t>
            </a:r>
            <a:r>
              <a:rPr lang="bg-BG" sz="1800">
                <a:solidFill>
                  <a:srgbClr val="000000"/>
                </a:solidFill>
              </a:rPr>
              <a:t>4</a:t>
            </a:r>
            <a:r>
              <a:rPr lang="bg-BG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bg-BG" sz="1800">
                <a:solidFill>
                  <a:srgbClr val="333333"/>
                </a:solidFill>
              </a:rPr>
              <a:t>Towards improving OCR accuracy with Bulgarian Language Resources</a:t>
            </a:r>
            <a:r>
              <a:rPr b="0" i="1" lang="bg-BG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/>
              <a:t>Conclusions and recommendation</a:t>
            </a:r>
            <a:endParaRPr/>
          </a:p>
        </p:txBody>
      </p:sp>
      <p:sp>
        <p:nvSpPr>
          <p:cNvPr id="461" name="Google Shape;461;p59"/>
          <p:cNvSpPr txBox="1"/>
          <p:nvPr>
            <p:ph idx="1" type="body"/>
          </p:nvPr>
        </p:nvSpPr>
        <p:spPr>
          <a:xfrm>
            <a:off x="628650" y="1533175"/>
            <a:ext cx="8127600" cy="46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bg-BG" sz="2800">
                <a:solidFill>
                  <a:srgbClr val="000000"/>
                </a:solidFill>
              </a:rPr>
              <a:t>Use both – lexica and corpora to improve the OCR tool!  </a:t>
            </a:r>
            <a:r>
              <a:rPr lang="bg-BG" sz="2800"/>
              <a:t> </a:t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bg-BG" sz="2800"/>
              <a:t>Recommendations:</a:t>
            </a:r>
            <a:endParaRPr sz="2800"/>
          </a:p>
          <a:p>
            <a:pPr indent="-3683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200"/>
              <a:buChar char="-"/>
            </a:pPr>
            <a:r>
              <a:rPr lang="bg-BG" sz="2400">
                <a:solidFill>
                  <a:srgbClr val="000000"/>
                </a:solidFill>
              </a:rPr>
              <a:t>The “old-inized” lexicon has to be improved further (adding more archaic words, names).</a:t>
            </a:r>
            <a:r>
              <a:rPr lang="bg-BG" sz="2400"/>
              <a:t> </a:t>
            </a:r>
            <a:endParaRPr sz="2400"/>
          </a:p>
          <a:p>
            <a:pPr indent="-3683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200"/>
              <a:buChar char="-"/>
            </a:pPr>
            <a:r>
              <a:rPr lang="bg-BG" sz="2400"/>
              <a:t>We are in process of creation of parallel corpus of OCRed/old/new versions of Bulgarian. The idea is to train Neural Network language models for each level in order the repairment to be done on word level in context.</a:t>
            </a:r>
            <a:endParaRPr/>
          </a:p>
        </p:txBody>
      </p:sp>
      <p:sp>
        <p:nvSpPr>
          <p:cNvPr id="462" name="Google Shape;462;p59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0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bg-BG" sz="1350">
                <a:solidFill>
                  <a:srgbClr val="333333"/>
                </a:solidFill>
              </a:rPr>
              <a:t>Robert M. Ehrenreich, Michael Haley Goldman and Jane E. Klinger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8" name="Google Shape;468;p60"/>
          <p:cNvSpPr txBox="1"/>
          <p:nvPr>
            <p:ph idx="1" type="body"/>
          </p:nvPr>
        </p:nvSpPr>
        <p:spPr>
          <a:xfrm>
            <a:off x="428625" y="1556250"/>
            <a:ext cx="8539500" cy="17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600"/>
              <a:t>Digital Humanities projects at USHMM increasing since 2008</a:t>
            </a:r>
            <a:endParaRPr b="1" sz="2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GIS; DH Associate Fellows; AR/VR applications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Demanded new cross-programs approach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Led to consideration of other potential growth opportunities</a:t>
            </a:r>
            <a:endParaRPr sz="33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469" name="Google Shape;469;p60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470" name="Google Shape;470;p60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471" name="Google Shape;471;p60"/>
          <p:cNvPicPr preferRelativeResize="0"/>
          <p:nvPr/>
        </p:nvPicPr>
        <p:blipFill rotWithShape="1">
          <a:blip r:embed="rId3">
            <a:alphaModFix/>
          </a:blip>
          <a:srcRect b="23560" l="23236" r="0" t="4806"/>
          <a:stretch/>
        </p:blipFill>
        <p:spPr>
          <a:xfrm>
            <a:off x="628650" y="3626700"/>
            <a:ext cx="3872408" cy="241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0"/>
          <p:cNvPicPr preferRelativeResize="0"/>
          <p:nvPr/>
        </p:nvPicPr>
        <p:blipFill rotWithShape="1">
          <a:blip r:embed="rId4">
            <a:alphaModFix/>
          </a:blip>
          <a:srcRect b="17626" l="10577" r="3842" t="2251"/>
          <a:stretch/>
        </p:blipFill>
        <p:spPr>
          <a:xfrm>
            <a:off x="4719383" y="3626700"/>
            <a:ext cx="3873742" cy="241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1"/>
          <p:cNvSpPr txBox="1"/>
          <p:nvPr>
            <p:ph type="title"/>
          </p:nvPr>
        </p:nvSpPr>
        <p:spPr>
          <a:xfrm>
            <a:off x="628650" y="365125"/>
            <a:ext cx="78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8" name="Google Shape;478;p61"/>
          <p:cNvSpPr txBox="1"/>
          <p:nvPr>
            <p:ph idx="1" type="body"/>
          </p:nvPr>
        </p:nvSpPr>
        <p:spPr>
          <a:xfrm>
            <a:off x="409150" y="1212400"/>
            <a:ext cx="8559000" cy="4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/>
              <a:t>3D Scanning seems especially fruitful since promotes:</a:t>
            </a:r>
            <a:endParaRPr b="1" sz="28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 sz="2400"/>
              <a:t>Material-culture research projects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Close examination of objects’ characteristics, properties, manufacture, types and potential sources of material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Access to multiple holdings/examples and fragile artefacts for analysis and comparison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 sz="2400"/>
              <a:t>Teaching and Exhibitions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Greater interactivity by general public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Opportunities to integrate collections into virtual and augmented reality and other technologies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Object-based museum education outside physical museum</a:t>
            </a:r>
            <a:endParaRPr sz="2400"/>
          </a:p>
        </p:txBody>
      </p:sp>
      <p:sp>
        <p:nvSpPr>
          <p:cNvPr id="479" name="Google Shape;479;p61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480" name="Google Shape;480;p61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2"/>
          <p:cNvSpPr txBox="1"/>
          <p:nvPr>
            <p:ph type="title"/>
          </p:nvPr>
        </p:nvSpPr>
        <p:spPr>
          <a:xfrm>
            <a:off x="628650" y="365125"/>
            <a:ext cx="78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6" name="Google Shape;486;p62"/>
          <p:cNvSpPr txBox="1"/>
          <p:nvPr>
            <p:ph idx="1" type="body"/>
          </p:nvPr>
        </p:nvSpPr>
        <p:spPr>
          <a:xfrm>
            <a:off x="350700" y="1212400"/>
            <a:ext cx="8617500" cy="30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 sz="2400"/>
              <a:t>Conservation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New documentation methodology providing visual information previously unavailable with other techniques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Ability to highlight vulnerabilities not readily visible using other techniques 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Additional analysis for formulating conservation plans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bg-BG" sz="2400"/>
              <a:t>Visual access when artefact is too fragile for direct use</a:t>
            </a:r>
            <a:endParaRPr sz="2400"/>
          </a:p>
        </p:txBody>
      </p:sp>
      <p:sp>
        <p:nvSpPr>
          <p:cNvPr id="487" name="Google Shape;487;p62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488" name="Google Shape;488;p62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489" name="Google Shape;48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4419100"/>
            <a:ext cx="2973934" cy="200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9334" y="4419100"/>
            <a:ext cx="3002530" cy="200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3"/>
          <p:cNvSpPr txBox="1"/>
          <p:nvPr>
            <p:ph type="title"/>
          </p:nvPr>
        </p:nvSpPr>
        <p:spPr>
          <a:xfrm>
            <a:off x="628650" y="365125"/>
            <a:ext cx="78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6" name="Google Shape;496;p63"/>
          <p:cNvSpPr txBox="1"/>
          <p:nvPr>
            <p:ph idx="1" type="body"/>
          </p:nvPr>
        </p:nvSpPr>
        <p:spPr>
          <a:xfrm>
            <a:off x="332950" y="1212400"/>
            <a:ext cx="8559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/>
              <a:t>Critical criteria</a:t>
            </a:r>
            <a:endParaRPr sz="2400"/>
          </a:p>
        </p:txBody>
      </p:sp>
      <p:sp>
        <p:nvSpPr>
          <p:cNvPr id="497" name="Google Shape;497;p63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498" name="Google Shape;498;p63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graphicFrame>
        <p:nvGraphicFramePr>
          <p:cNvPr id="499" name="Google Shape;499;p63"/>
          <p:cNvGraphicFramePr/>
          <p:nvPr/>
        </p:nvGraphicFramePr>
        <p:xfrm>
          <a:off x="304800" y="190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{4F671E1C-7C28-4DC7-9778-773CE9153C89}</a:tableStyleId>
              </a:tblPr>
              <a:tblGrid>
                <a:gridCol w="2139750"/>
                <a:gridCol w="2139750"/>
                <a:gridCol w="2139750"/>
                <a:gridCol w="2139750"/>
              </a:tblGrid>
              <a:tr h="45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Research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Teaching/Exhibitions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Conservation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5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High Resolution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Full depiction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I</a:t>
                      </a:r>
                      <a:r>
                        <a:rPr lang="bg-BG" sz="1100"/>
                        <a:t>nteractivity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Accuracy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Multi-spectrum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Safe handling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Ease of application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5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Collaboration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100"/>
                        <a:t>✅</a:t>
                      </a:r>
                      <a:endParaRPr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4"/>
          <p:cNvSpPr txBox="1"/>
          <p:nvPr>
            <p:ph type="title"/>
          </p:nvPr>
        </p:nvSpPr>
        <p:spPr>
          <a:xfrm>
            <a:off x="628650" y="365125"/>
            <a:ext cx="78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5" name="Google Shape;505;p64"/>
          <p:cNvSpPr txBox="1"/>
          <p:nvPr>
            <p:ph idx="1" type="body"/>
          </p:nvPr>
        </p:nvSpPr>
        <p:spPr>
          <a:xfrm>
            <a:off x="409150" y="1212400"/>
            <a:ext cx="8559000" cy="19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/>
              <a:t>Opted for scan-once approach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Reduces stress on and risk of damage to objects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Optimizes staff time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bg-BG"/>
              <a:t>Shares financial resources</a:t>
            </a:r>
            <a:endParaRPr/>
          </a:p>
        </p:txBody>
      </p:sp>
      <p:sp>
        <p:nvSpPr>
          <p:cNvPr id="506" name="Google Shape;506;p64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507" name="Google Shape;507;p64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508" name="Google Shape;50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3347500"/>
            <a:ext cx="1742300" cy="307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300" y="3347500"/>
            <a:ext cx="3002088" cy="30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5124" y="3347500"/>
            <a:ext cx="3794077" cy="307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5366"/>
            <a:ext cx="9144001" cy="474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5"/>
          <p:cNvSpPr txBox="1"/>
          <p:nvPr>
            <p:ph type="title"/>
          </p:nvPr>
        </p:nvSpPr>
        <p:spPr>
          <a:xfrm>
            <a:off x="628650" y="365125"/>
            <a:ext cx="788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5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bg-BG" sz="1350">
                <a:solidFill>
                  <a:srgbClr val="333333"/>
                </a:solidFill>
              </a:rPr>
              <a:t>Bringing Together the Digital with Holocaust Research, Teaching, and Conservation</a:t>
            </a:r>
            <a:endParaRPr b="0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6" name="Google Shape;516;p65"/>
          <p:cNvSpPr txBox="1"/>
          <p:nvPr>
            <p:ph idx="1" type="body"/>
          </p:nvPr>
        </p:nvSpPr>
        <p:spPr>
          <a:xfrm>
            <a:off x="409150" y="1212400"/>
            <a:ext cx="8559000" cy="4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/>
              <a:t>Difficult finding something that fits everyone’s need</a:t>
            </a:r>
            <a:endParaRPr b="1" sz="28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bg-BG"/>
              <a:t>Learning curve and ease of use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bg-BG"/>
              <a:t>Ability to scan complex object shapes and surface characteristics with reasonable throughput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bg-BG"/>
              <a:t>Ability to use and disseminate information, internally and externally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bg-BG"/>
              <a:t>Baseline equipment cost:  $500 - $250,000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Training, maintenance, and upgrade costs:  Unknown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bg-BG"/>
              <a:t>Most important: Learning each others’ and technologies’ terminology</a:t>
            </a:r>
            <a:endParaRPr/>
          </a:p>
        </p:txBody>
      </p:sp>
      <p:sp>
        <p:nvSpPr>
          <p:cNvPr id="517" name="Google Shape;517;p65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518" name="Google Shape;518;p65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6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Talk 6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bg-BG"/>
              <a:t>No room for hate: What research about hate speech taught us about collaboration?</a:t>
            </a:r>
            <a:endParaRPr b="0" i="1" sz="10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35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4" name="Google Shape;524;p66"/>
          <p:cNvSpPr txBox="1"/>
          <p:nvPr>
            <p:ph idx="1" type="body"/>
          </p:nvPr>
        </p:nvSpPr>
        <p:spPr>
          <a:xfrm>
            <a:off x="628650" y="1898200"/>
            <a:ext cx="7886700" cy="46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3333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bg-BG" sz="1350">
                <a:solidFill>
                  <a:srgbClr val="333333"/>
                </a:solidFill>
              </a:rPr>
              <a:t>Ajda Šulc</a:t>
            </a:r>
            <a:r>
              <a:rPr lang="bg-BG" sz="1350">
                <a:solidFill>
                  <a:srgbClr val="333333"/>
                </a:solidFill>
              </a:rPr>
              <a:t>, Faculty of Social Sciences, University of Ljubljana</a:t>
            </a:r>
            <a:endParaRPr sz="1350">
              <a:solidFill>
                <a:srgbClr val="33333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bg-BG" sz="1350">
                <a:solidFill>
                  <a:srgbClr val="333333"/>
                </a:solidFill>
              </a:rPr>
              <a:t>ajda.sulc@gmail.com</a:t>
            </a:r>
            <a:endParaRPr sz="1350">
              <a:solidFill>
                <a:srgbClr val="33333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3333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bg-BG" sz="1350">
                <a:solidFill>
                  <a:srgbClr val="333333"/>
                </a:solidFill>
              </a:rPr>
              <a:t>Kristina Pahor de Maiti</a:t>
            </a:r>
            <a:r>
              <a:rPr lang="bg-BG" sz="1350">
                <a:solidFill>
                  <a:srgbClr val="333333"/>
                </a:solidFill>
              </a:rPr>
              <a:t>, Faculty of Arts, University of Ljubljana</a:t>
            </a:r>
            <a:endParaRPr sz="1350">
              <a:solidFill>
                <a:srgbClr val="33333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sz="1350">
                <a:solidFill>
                  <a:srgbClr val="333333"/>
                </a:solidFill>
              </a:rPr>
              <a:t>kristina.pahordemaiti@ff.uni-lj.si</a:t>
            </a:r>
            <a:endParaRPr sz="1350">
              <a:solidFill>
                <a:srgbClr val="333333"/>
              </a:solidFill>
            </a:endParaRPr>
          </a:p>
        </p:txBody>
      </p:sp>
      <p:sp>
        <p:nvSpPr>
          <p:cNvPr id="525" name="Google Shape;525;p66"/>
          <p:cNvSpPr txBox="1"/>
          <p:nvPr>
            <p:ph idx="11" type="ftr"/>
          </p:nvPr>
        </p:nvSpPr>
        <p:spPr>
          <a:xfrm>
            <a:off x="628650" y="6573187"/>
            <a:ext cx="5486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CLARIN</a:t>
            </a:r>
            <a:endParaRPr/>
          </a:p>
        </p:txBody>
      </p:sp>
      <p:sp>
        <p:nvSpPr>
          <p:cNvPr id="526" name="Google Shape;526;p66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527" name="Google Shape;527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825" y="5216413"/>
            <a:ext cx="2381250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7"/>
          <p:cNvSpPr txBox="1"/>
          <p:nvPr>
            <p:ph type="title"/>
          </p:nvPr>
        </p:nvSpPr>
        <p:spPr>
          <a:xfrm>
            <a:off x="581750" y="369400"/>
            <a:ext cx="7886700" cy="73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 The research problem</a:t>
            </a:r>
            <a:endParaRPr/>
          </a:p>
        </p:txBody>
      </p:sp>
      <p:sp>
        <p:nvSpPr>
          <p:cNvPr id="534" name="Google Shape;534;p67"/>
          <p:cNvSpPr txBox="1"/>
          <p:nvPr>
            <p:ph idx="1" type="body"/>
          </p:nvPr>
        </p:nvSpPr>
        <p:spPr>
          <a:xfrm>
            <a:off x="519425" y="1057750"/>
            <a:ext cx="7886700" cy="534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Main goal: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improved understanding of </a:t>
            </a: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hateful </a:t>
            </a: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discourse on social media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Collaboration opportunities: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creating a dataset with rich metadata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bg-BG">
                <a:solidFill>
                  <a:srgbClr val="333333"/>
                </a:solidFill>
                <a:highlight>
                  <a:schemeClr val="lt1"/>
                </a:highlight>
              </a:rPr>
              <a:t>sharing methodological approaches and background knowledge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</p:txBody>
      </p:sp>
      <p:sp>
        <p:nvSpPr>
          <p:cNvPr id="535" name="Google Shape;535;p67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536" name="Google Shape;536;p67"/>
          <p:cNvSpPr txBox="1"/>
          <p:nvPr/>
        </p:nvSpPr>
        <p:spPr>
          <a:xfrm>
            <a:off x="928325" y="2425100"/>
            <a:ext cx="2358900" cy="18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67"/>
          <p:cNvSpPr txBox="1"/>
          <p:nvPr/>
        </p:nvSpPr>
        <p:spPr>
          <a:xfrm>
            <a:off x="304200" y="2227550"/>
            <a:ext cx="2851800" cy="1812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Social Science &gt; Sociology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-S-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What is the share of HS on social media?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How radical is HS?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Who are the main targets?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How the context influences HS production?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67"/>
          <p:cNvSpPr txBox="1"/>
          <p:nvPr/>
        </p:nvSpPr>
        <p:spPr>
          <a:xfrm>
            <a:off x="3237075" y="2227550"/>
            <a:ext cx="2583600" cy="1812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Humanities &gt; Linguistics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-L-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What are the typical linguistic features of HD wtr to non-HD?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How is discourse used to support power relations and ideologies?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67"/>
          <p:cNvSpPr txBox="1"/>
          <p:nvPr/>
        </p:nvSpPr>
        <p:spPr>
          <a:xfrm>
            <a:off x="5917200" y="2227550"/>
            <a:ext cx="2982900" cy="1812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Computer Science &gt; Comp Linguistics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-CL-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78901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How to build a robust annotation schema applicable across languages and cultures?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8901" lvl="0" marL="3600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Which features are the most useful for HD detection?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Solutions and collaboration experience</a:t>
            </a:r>
            <a:endParaRPr/>
          </a:p>
        </p:txBody>
      </p:sp>
      <p:sp>
        <p:nvSpPr>
          <p:cNvPr id="546" name="Google Shape;546;p68"/>
          <p:cNvSpPr txBox="1"/>
          <p:nvPr>
            <p:ph idx="1" type="body"/>
          </p:nvPr>
        </p:nvSpPr>
        <p:spPr>
          <a:xfrm>
            <a:off x="628650" y="962050"/>
            <a:ext cx="3943200" cy="162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/>
              <a:t>Defining and balancing goals</a:t>
            </a:r>
            <a:endParaRPr sz="1300"/>
          </a:p>
        </p:txBody>
      </p:sp>
      <p:sp>
        <p:nvSpPr>
          <p:cNvPr id="547" name="Google Shape;547;p68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548" name="Google Shape;548;p68"/>
          <p:cNvSpPr txBox="1"/>
          <p:nvPr>
            <p:ph idx="1" type="body"/>
          </p:nvPr>
        </p:nvSpPr>
        <p:spPr>
          <a:xfrm>
            <a:off x="4733250" y="962050"/>
            <a:ext cx="3650100" cy="151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/>
              <a:t>         Solutions</a:t>
            </a:r>
            <a:endParaRPr sz="1300"/>
          </a:p>
        </p:txBody>
      </p:sp>
      <p:grpSp>
        <p:nvGrpSpPr>
          <p:cNvPr id="549" name="Google Shape;549;p68"/>
          <p:cNvGrpSpPr/>
          <p:nvPr/>
        </p:nvGrpSpPr>
        <p:grpSpPr>
          <a:xfrm>
            <a:off x="760634" y="2667522"/>
            <a:ext cx="7622724" cy="1088738"/>
            <a:chOff x="2283025" y="2322568"/>
            <a:chExt cx="5267950" cy="643500"/>
          </a:xfrm>
        </p:grpSpPr>
        <p:sp>
          <p:nvSpPr>
            <p:cNvPr id="550" name="Google Shape;550;p68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68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68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68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Adequate dataset size for quantitative analyses and </a:t>
              </a:r>
              <a:r>
                <a:rPr lang="bg-B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machine learning</a:t>
              </a:r>
              <a:r>
                <a:rPr lang="bg-B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tasks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68"/>
            <p:cNvSpPr/>
            <p:nvPr/>
          </p:nvSpPr>
          <p:spPr>
            <a:xfrm>
              <a:off x="4532828" y="2323752"/>
              <a:ext cx="2826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top media outlets by their popularity in </a:t>
              </a: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country 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official FB profile is used for news sharing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significant amount of comments is being written as a response to the news posts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but still doable for manual annotation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68"/>
          <p:cNvGrpSpPr/>
          <p:nvPr/>
        </p:nvGrpSpPr>
        <p:grpSpPr>
          <a:xfrm>
            <a:off x="760634" y="3775955"/>
            <a:ext cx="7622724" cy="1088738"/>
            <a:chOff x="2283025" y="2322568"/>
            <a:chExt cx="5267950" cy="643500"/>
          </a:xfrm>
        </p:grpSpPr>
        <p:sp>
          <p:nvSpPr>
            <p:cNvPr id="556" name="Google Shape;556;p68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68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68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68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Relevant sample with metadata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68"/>
            <p:cNvSpPr/>
            <p:nvPr/>
          </p:nvSpPr>
          <p:spPr>
            <a:xfrm>
              <a:off x="4532828" y="2323747"/>
              <a:ext cx="2826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relevant news posts about previously selected controversial topics on minorities (migrants and LGBT) 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expected high density of hateful comments → time and cost-efficient annotation process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68"/>
          <p:cNvGrpSpPr/>
          <p:nvPr/>
        </p:nvGrpSpPr>
        <p:grpSpPr>
          <a:xfrm>
            <a:off x="760634" y="1559074"/>
            <a:ext cx="7622724" cy="1088738"/>
            <a:chOff x="2283025" y="2322568"/>
            <a:chExt cx="5267950" cy="643500"/>
          </a:xfrm>
        </p:grpSpPr>
        <p:sp>
          <p:nvSpPr>
            <p:cNvPr id="562" name="Google Shape;562;p68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68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68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68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Authentic communication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68"/>
            <p:cNvSpPr/>
            <p:nvPr/>
          </p:nvSpPr>
          <p:spPr>
            <a:xfrm>
              <a:off x="4532829" y="2323750"/>
              <a:ext cx="2826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data type: FB comments on news posts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Calibri"/>
                <a:buChar char="●"/>
              </a:pPr>
              <a:r>
                <a:rPr lang="bg-BG" sz="1200">
                  <a:solidFill>
                    <a:srgbClr val="1B786E"/>
                  </a:solidFill>
                  <a:latin typeface="Calibri"/>
                  <a:ea typeface="Calibri"/>
                  <a:cs typeface="Calibri"/>
                  <a:sym typeface="Calibri"/>
                </a:rPr>
                <a:t>automated extraction of FB news media posts between 2010 and 2017 and associated comments</a:t>
              </a:r>
              <a:endParaRPr sz="1200">
                <a:solidFill>
                  <a:srgbClr val="1B78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7" name="Google Shape;567;p68"/>
          <p:cNvSpPr txBox="1"/>
          <p:nvPr>
            <p:ph idx="1" type="body"/>
          </p:nvPr>
        </p:nvSpPr>
        <p:spPr>
          <a:xfrm>
            <a:off x="760625" y="4929325"/>
            <a:ext cx="8001600" cy="135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bg-BG" sz="2100"/>
              <a:t>Data</a:t>
            </a:r>
            <a:r>
              <a:rPr lang="bg-BG"/>
              <a:t> </a:t>
            </a:r>
            <a:r>
              <a:rPr lang="bg-BG" sz="2100"/>
              <a:t>extraction: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top 3 news media outlets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30 posts &amp; 6.545 comments on migrants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93 posts &amp; 4.571 comments on LGBT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9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Solutions and collaboration experience</a:t>
            </a:r>
            <a:endParaRPr/>
          </a:p>
        </p:txBody>
      </p:sp>
      <p:sp>
        <p:nvSpPr>
          <p:cNvPr id="574" name="Google Shape;574;p69"/>
          <p:cNvSpPr txBox="1"/>
          <p:nvPr>
            <p:ph idx="1" type="body"/>
          </p:nvPr>
        </p:nvSpPr>
        <p:spPr>
          <a:xfrm>
            <a:off x="381975" y="841650"/>
            <a:ext cx="7886700" cy="56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9550" lvl="0" marL="179999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Annotation schema: dilemmas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79999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9550" lvl="0" marL="179999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Annotation schema: solution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bg-BG"/>
              <a:t>combining the needs: a complex 2-level schema </a:t>
            </a:r>
            <a:endParaRPr/>
          </a:p>
          <a:p>
            <a:pPr indent="0" lvl="0" marL="1371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9550" lvl="0" marL="17999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Annotation process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bg-BG" sz="1900"/>
              <a:t>training annotators (32)</a:t>
            </a:r>
            <a:endParaRPr sz="19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bg-BG" sz="1900"/>
              <a:t>complex schema &amp; subjectivity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bg-BG" sz="1900"/>
              <a:t>modal annotations used for analysis</a:t>
            </a:r>
            <a:endParaRPr sz="1900"/>
          </a:p>
        </p:txBody>
      </p:sp>
      <p:sp>
        <p:nvSpPr>
          <p:cNvPr id="575" name="Google Shape;575;p69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576" name="Google Shape;576;p69"/>
          <p:cNvSpPr txBox="1"/>
          <p:nvPr/>
        </p:nvSpPr>
        <p:spPr>
          <a:xfrm>
            <a:off x="128400" y="1359325"/>
            <a:ext cx="2187000" cy="2220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What are we researching?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→ HS definition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8899" lvl="0" marL="269999" marR="21794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sociological definition &amp; legal aspects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5600" lvl="0" marL="266700" marR="21794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L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 CL: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broad definition – any speech that causes offense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coining a new term: SUD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69"/>
          <p:cNvSpPr txBox="1"/>
          <p:nvPr/>
        </p:nvSpPr>
        <p:spPr>
          <a:xfrm>
            <a:off x="4641588" y="1359325"/>
            <a:ext cx="2187000" cy="2220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Should we consider the context?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 L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socio-cultural, historical, text (other comments, article)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text (threads)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69"/>
          <p:cNvSpPr txBox="1"/>
          <p:nvPr/>
        </p:nvSpPr>
        <p:spPr>
          <a:xfrm>
            <a:off x="2385000" y="1362050"/>
            <a:ext cx="2187000" cy="2220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Who is the target?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the analysed minorities (LGBT, migrants), other targets based on their </a:t>
            </a: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L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any target group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69"/>
          <p:cNvSpPr txBox="1"/>
          <p:nvPr/>
        </p:nvSpPr>
        <p:spPr>
          <a:xfrm>
            <a:off x="6826750" y="3691163"/>
            <a:ext cx="1967400" cy="14376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200" u="sng">
                <a:latin typeface="Calibri"/>
                <a:ea typeface="Calibri"/>
                <a:cs typeface="Calibri"/>
                <a:sym typeface="Calibri"/>
              </a:rPr>
              <a:t>TYPE</a:t>
            </a:r>
            <a:endParaRPr b="1" sz="1200" u="sng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acceptable speech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inappropriate speech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b="1" lang="bg-BG" sz="1200">
                <a:latin typeface="Calibri"/>
                <a:ea typeface="Calibri"/>
                <a:cs typeface="Calibri"/>
                <a:sym typeface="Calibri"/>
              </a:rPr>
              <a:t>background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 - offensive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b="1" lang="bg-BG" sz="1200">
                <a:latin typeface="Calibri"/>
                <a:ea typeface="Calibri"/>
                <a:cs typeface="Calibri"/>
                <a:sym typeface="Calibri"/>
              </a:rPr>
              <a:t>background</a:t>
            </a: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 - violence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other - offensive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other - violence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69"/>
          <p:cNvSpPr txBox="1"/>
          <p:nvPr/>
        </p:nvSpPr>
        <p:spPr>
          <a:xfrm>
            <a:off x="6826750" y="5240625"/>
            <a:ext cx="1967400" cy="12207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200" u="sng">
                <a:latin typeface="Calibri"/>
                <a:ea typeface="Calibri"/>
                <a:cs typeface="Calibri"/>
                <a:sym typeface="Calibri"/>
              </a:rPr>
              <a:t>TARGET</a:t>
            </a:r>
            <a:endParaRPr b="1" sz="1200" u="sng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migrants/LGBT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related to migrants/LGBT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journalist or media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commenter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bg-BG" sz="1200">
                <a:latin typeface="Calibri"/>
                <a:ea typeface="Calibri"/>
                <a:cs typeface="Calibri"/>
                <a:sym typeface="Calibri"/>
              </a:rPr>
              <a:t>other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69"/>
          <p:cNvSpPr txBox="1"/>
          <p:nvPr/>
        </p:nvSpPr>
        <p:spPr>
          <a:xfrm>
            <a:off x="6898175" y="1359325"/>
            <a:ext cx="2187000" cy="2220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Do we include borderline cases?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include also 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indirect hateful messages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86099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lang="bg-BG">
                <a:latin typeface="Calibri"/>
                <a:ea typeface="Calibri"/>
                <a:cs typeface="Calibri"/>
                <a:sym typeface="Calibri"/>
              </a:rPr>
              <a:t>: not desirable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0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Conclusions and recommendations</a:t>
            </a:r>
            <a:endParaRPr/>
          </a:p>
        </p:txBody>
      </p:sp>
      <p:sp>
        <p:nvSpPr>
          <p:cNvPr id="588" name="Google Shape;588;p70"/>
          <p:cNvSpPr txBox="1"/>
          <p:nvPr>
            <p:ph idx="1" type="body"/>
          </p:nvPr>
        </p:nvSpPr>
        <p:spPr>
          <a:xfrm>
            <a:off x="628650" y="1016375"/>
            <a:ext cx="7886700" cy="531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70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590" name="Google Shape;590;p70"/>
          <p:cNvSpPr txBox="1"/>
          <p:nvPr/>
        </p:nvSpPr>
        <p:spPr>
          <a:xfrm>
            <a:off x="371400" y="1505813"/>
            <a:ext cx="8430600" cy="570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For regular discussions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(mis)understanding the scope of the HS term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0"/>
          <p:cNvSpPr txBox="1"/>
          <p:nvPr/>
        </p:nvSpPr>
        <p:spPr>
          <a:xfrm>
            <a:off x="371400" y="2137400"/>
            <a:ext cx="8430600" cy="667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brainstorming sessions and work on real data from the beginning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instead of improving the schema on the go, it would be better to use real-data from the beginning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70"/>
          <p:cNvSpPr txBox="1"/>
          <p:nvPr/>
        </p:nvSpPr>
        <p:spPr>
          <a:xfrm>
            <a:off x="1692750" y="1016450"/>
            <a:ext cx="5787900" cy="428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THE TIME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70"/>
          <p:cNvSpPr txBox="1"/>
          <p:nvPr/>
        </p:nvSpPr>
        <p:spPr>
          <a:xfrm>
            <a:off x="1678050" y="3842525"/>
            <a:ext cx="5787900" cy="428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and LEARN from each other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70"/>
          <p:cNvSpPr txBox="1"/>
          <p:nvPr/>
        </p:nvSpPr>
        <p:spPr>
          <a:xfrm>
            <a:off x="437100" y="4361938"/>
            <a:ext cx="8364900" cy="624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To better understand the needs and analytical approaches from other disciplines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strictness in methodology (S), focus on qualitative interpretation (L), goal-oriented approach (CL)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70"/>
          <p:cNvSpPr txBox="1"/>
          <p:nvPr/>
        </p:nvSpPr>
        <p:spPr>
          <a:xfrm>
            <a:off x="437100" y="5738300"/>
            <a:ext cx="8364900" cy="624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better understand the complexity of the research process and the studied phenomenon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S-experts raising awareness regarding legal and ethical considerations when working with data (the need for data anonymization, psychological support for annotators, etc.)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70"/>
          <p:cNvSpPr txBox="1"/>
          <p:nvPr/>
        </p:nvSpPr>
        <p:spPr>
          <a:xfrm>
            <a:off x="437100" y="5076675"/>
            <a:ext cx="8364900" cy="570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learn and incorporate research techniques from other disciplines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using corpus linguistic techniques in S, inferential statistics and sociological survey methods in 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70"/>
          <p:cNvSpPr txBox="1"/>
          <p:nvPr/>
        </p:nvSpPr>
        <p:spPr>
          <a:xfrm>
            <a:off x="371400" y="2882175"/>
            <a:ext cx="8430600" cy="667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noting down and communicating any decisions regarding the dataset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what to do with comments without a prevalent tag, how to mark them for later use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1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Conclusions and recommendations</a:t>
            </a:r>
            <a:endParaRPr/>
          </a:p>
        </p:txBody>
      </p:sp>
      <p:sp>
        <p:nvSpPr>
          <p:cNvPr id="604" name="Google Shape;604;p71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605" name="Google Shape;605;p71"/>
          <p:cNvSpPr txBox="1"/>
          <p:nvPr/>
        </p:nvSpPr>
        <p:spPr>
          <a:xfrm>
            <a:off x="1678050" y="1311250"/>
            <a:ext cx="5787900" cy="4329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SURE YOU’RE ON THE SAME PAGE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71"/>
          <p:cNvSpPr txBox="1"/>
          <p:nvPr/>
        </p:nvSpPr>
        <p:spPr>
          <a:xfrm>
            <a:off x="1678050" y="3696200"/>
            <a:ext cx="5787900" cy="4329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SIMPLIFY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71"/>
          <p:cNvSpPr txBox="1"/>
          <p:nvPr/>
        </p:nvSpPr>
        <p:spPr>
          <a:xfrm>
            <a:off x="628650" y="2546525"/>
            <a:ext cx="8173200" cy="570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Regarding the definitions and the scope of research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especially important when annotating not clear-cut phenomena, such as SUD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71"/>
          <p:cNvSpPr txBox="1"/>
          <p:nvPr/>
        </p:nvSpPr>
        <p:spPr>
          <a:xfrm>
            <a:off x="628650" y="4218825"/>
            <a:ext cx="8173200" cy="706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Compromises are inevitable, but don’t settle for simplistic solutions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a simple schema is usually a preferred option, but the final outcome might not be informative enough for research purposes in various disciplines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1"/>
          <p:cNvSpPr txBox="1"/>
          <p:nvPr/>
        </p:nvSpPr>
        <p:spPr>
          <a:xfrm>
            <a:off x="628650" y="5015338"/>
            <a:ext cx="8173200" cy="706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Manage your expectations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constant negotiation of needs and requirements takes time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71"/>
          <p:cNvSpPr txBox="1"/>
          <p:nvPr/>
        </p:nvSpPr>
        <p:spPr>
          <a:xfrm>
            <a:off x="628650" y="1867850"/>
            <a:ext cx="8173200" cy="5709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>
                <a:latin typeface="Calibri"/>
                <a:ea typeface="Calibri"/>
                <a:cs typeface="Calibri"/>
                <a:sym typeface="Calibri"/>
              </a:rPr>
              <a:t>Regarding the key terms used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>
                <a:latin typeface="Calibri"/>
                <a:ea typeface="Calibri"/>
                <a:cs typeface="Calibri"/>
                <a:sym typeface="Calibri"/>
              </a:rPr>
              <a:t>e.g., redefining existing terms or introducing new ones?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2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General discussion</a:t>
            </a:r>
            <a:endParaRPr/>
          </a:p>
        </p:txBody>
      </p:sp>
      <p:sp>
        <p:nvSpPr>
          <p:cNvPr id="617" name="Google Shape;617;p72"/>
          <p:cNvSpPr txBox="1"/>
          <p:nvPr>
            <p:ph idx="1" type="body"/>
          </p:nvPr>
        </p:nvSpPr>
        <p:spPr>
          <a:xfrm>
            <a:off x="628650" y="1475999"/>
            <a:ext cx="7886700" cy="511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bg-BG"/>
              <a:t>What we want to see at the end is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Take home messages for educators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Take home messages for the infrastructures (CLARIN, DARIAH and SSHOC)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Take home messages for the community at large</a:t>
            </a:r>
            <a:endParaRPr/>
          </a:p>
        </p:txBody>
      </p:sp>
      <p:sp>
        <p:nvSpPr>
          <p:cNvPr id="618" name="Google Shape;618;p72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3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Closing</a:t>
            </a:r>
            <a:endParaRPr/>
          </a:p>
        </p:txBody>
      </p:sp>
      <p:sp>
        <p:nvSpPr>
          <p:cNvPr id="625" name="Google Shape;625;p73"/>
          <p:cNvSpPr txBox="1"/>
          <p:nvPr>
            <p:ph idx="1" type="body"/>
          </p:nvPr>
        </p:nvSpPr>
        <p:spPr>
          <a:xfrm>
            <a:off x="628650" y="1475999"/>
            <a:ext cx="7886700" cy="511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Submit your paper to appear in joint proceedings of TT2&amp;TT3 in October2020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bg-BG"/>
              <a:t>Attend TT2 at </a:t>
            </a:r>
            <a:r>
              <a:rPr lang="bg-BG" u="sng">
                <a:solidFill>
                  <a:schemeClr val="hlink"/>
                </a:solidFill>
                <a:hlinkClick r:id="rId3"/>
              </a:rPr>
              <a:t>DHN2020</a:t>
            </a:r>
            <a:endParaRPr/>
          </a:p>
        </p:txBody>
      </p:sp>
      <p:sp>
        <p:nvSpPr>
          <p:cNvPr id="626" name="Google Shape;626;p73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1075"/>
            <a:ext cx="9144000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29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2372"/>
            <a:ext cx="9144001" cy="498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>
            <p:ph type="title"/>
          </p:nvPr>
        </p:nvSpPr>
        <p:spPr>
          <a:xfrm>
            <a:off x="628650" y="365126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Expected impact</a:t>
            </a:r>
            <a:endParaRPr/>
          </a:p>
        </p:txBody>
      </p:sp>
      <p:sp>
        <p:nvSpPr>
          <p:cNvPr id="206" name="Google Shape;206;p33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5801"/>
            <a:ext cx="8839200" cy="30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230682"/>
            <a:ext cx="7126013" cy="2190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type="title"/>
          </p:nvPr>
        </p:nvSpPr>
        <p:spPr>
          <a:xfrm>
            <a:off x="150275" y="85151"/>
            <a:ext cx="7886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Workshop schedule</a:t>
            </a:r>
            <a:endParaRPr/>
          </a:p>
        </p:txBody>
      </p:sp>
      <p:sp>
        <p:nvSpPr>
          <p:cNvPr id="215" name="Google Shape;215;p34"/>
          <p:cNvSpPr txBox="1"/>
          <p:nvPr>
            <p:ph idx="12" type="sldNum"/>
          </p:nvPr>
        </p:nvSpPr>
        <p:spPr>
          <a:xfrm>
            <a:off x="6457950" y="6573187"/>
            <a:ext cx="2057400" cy="2697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graphicFrame>
        <p:nvGraphicFramePr>
          <p:cNvPr id="216" name="Google Shape;216;p34"/>
          <p:cNvGraphicFramePr/>
          <p:nvPr/>
        </p:nvGraphicFramePr>
        <p:xfrm>
          <a:off x="150275" y="78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{482F2AFC-74BA-4EC8-9FE4-B7DA0E3D1C33}</a:tableStyleId>
              </a:tblPr>
              <a:tblGrid>
                <a:gridCol w="1265650"/>
                <a:gridCol w="4629975"/>
                <a:gridCol w="2947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15:00 - 15:10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Steven Krauwer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Darja Fišer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15:10 - 15:20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Talk 1: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 learning for paleographic analysis of medieval Hebrew manuscripts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Jihad El-Sana,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Daria Vasyutinsky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Shapira,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Irina Rabaev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Berat Kurar Barakat and Ahmad Droby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15:20 - 15:30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Talk 2: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Bridging the gap between culture studies and computational linguistics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Inge van de Ven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Menno van Zaanen</a:t>
                      </a:r>
                      <a:endParaRPr sz="1350" u="sng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15:30 - 15:40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i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Talk 3: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Whole is Greater Than the Sum of its Parts Analyzing Aristotle Commentaries in Collaboration between Philology and Data Science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Michael Krewet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Danah Tonne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Germaine Götzelmann, Philipp Hegel and Sibylle Söring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5:40 - 15:50 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Q&amp;A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15:50 - 16:00 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Talk 4: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Towards improving OCR accuracy with Bulgarian Language Resources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Ivan Kratchanov, Laska Laskova and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Kiril Simov</a:t>
                      </a:r>
                      <a:endParaRPr sz="1350" u="sng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6:00 - 16:10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alk 5: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Bringing Together the Digital with Research, Teaching, and Conservation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Robert M. Ehrenreich,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Michael Haley Goldman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Jane E. Klinger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16:10 - 16:20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Talk 6: </a:t>
                      </a:r>
                      <a:r>
                        <a:rPr i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room for hate: What research about hate speech taught us about collaboration?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Ajda Šulc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Kristina Pahor de Maiti</a:t>
                      </a:r>
                      <a:endParaRPr sz="1350" u="sng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16:20 - 16:30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Q&amp;A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16:30 - 16:50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Discussion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16:50 - 17:00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Take-home messages and closing</a:t>
                      </a:r>
                      <a:endParaRPr b="1"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bg-BG" sz="1350" u="sng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Steven Krauwer</a:t>
                      </a:r>
                      <a:r>
                        <a:rPr lang="bg-BG" sz="135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Darja Fišer</a:t>
                      </a:r>
                      <a:endParaRPr sz="135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arintheme">
  <a:themeElements>
    <a:clrScheme name="Clarin Colors 1">
      <a:dk1>
        <a:srgbClr val="000000"/>
      </a:dk1>
      <a:lt1>
        <a:srgbClr val="FFFFFF"/>
      </a:lt1>
      <a:dk2>
        <a:srgbClr val="07426E"/>
      </a:dk2>
      <a:lt2>
        <a:srgbClr val="0080AA"/>
      </a:lt2>
      <a:accent1>
        <a:srgbClr val="A2C037"/>
      </a:accent1>
      <a:accent2>
        <a:srgbClr val="3399BB"/>
      </a:accent2>
      <a:accent3>
        <a:srgbClr val="B5CD5F"/>
      </a:accent3>
      <a:accent4>
        <a:srgbClr val="66B3CC"/>
      </a:accent4>
      <a:accent5>
        <a:srgbClr val="C7D987"/>
      </a:accent5>
      <a:accent6>
        <a:srgbClr val="39688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