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62" r:id="rId3"/>
    <p:sldId id="264" r:id="rId4"/>
    <p:sldId id="263" r:id="rId5"/>
    <p:sldId id="265" r:id="rId6"/>
    <p:sldId id="258" r:id="rId7"/>
    <p:sldId id="291" r:id="rId8"/>
    <p:sldId id="270" r:id="rId9"/>
    <p:sldId id="260" r:id="rId10"/>
    <p:sldId id="268" r:id="rId11"/>
    <p:sldId id="271" r:id="rId12"/>
    <p:sldId id="269" r:id="rId13"/>
    <p:sldId id="274" r:id="rId14"/>
    <p:sldId id="275" r:id="rId15"/>
    <p:sldId id="276" r:id="rId16"/>
    <p:sldId id="279" r:id="rId17"/>
    <p:sldId id="273" r:id="rId18"/>
    <p:sldId id="277" r:id="rId19"/>
    <p:sldId id="286" r:id="rId20"/>
    <p:sldId id="280" r:id="rId21"/>
    <p:sldId id="285" r:id="rId22"/>
    <p:sldId id="278" r:id="rId23"/>
    <p:sldId id="287" r:id="rId24"/>
    <p:sldId id="272" r:id="rId25"/>
    <p:sldId id="289" r:id="rId26"/>
    <p:sldId id="261" r:id="rId27"/>
    <p:sldId id="266" r:id="rId28"/>
    <p:sldId id="290" r:id="rId29"/>
    <p:sldId id="267" r:id="rId30"/>
    <p:sldId id="288" r:id="rId31"/>
    <p:sldId id="281" r:id="rId32"/>
    <p:sldId id="292" r:id="rId33"/>
    <p:sldId id="283" r:id="rId34"/>
    <p:sldId id="293" r:id="rId35"/>
    <p:sldId id="282" r:id="rId36"/>
    <p:sldId id="284" r:id="rId37"/>
  </p:sldIdLst>
  <p:sldSz cx="12192000" cy="6858000"/>
  <p:notesSz cx="6858000" cy="9144000"/>
  <p:defaultText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6EEF"/>
    <a:srgbClr val="8CFF3F"/>
    <a:srgbClr val="B3F724"/>
    <a:srgbClr val="50CE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040"/>
  </p:normalViewPr>
  <p:slideViewPr>
    <p:cSldViewPr snapToGrid="0">
      <p:cViewPr varScale="1">
        <p:scale>
          <a:sx n="79" d="100"/>
          <a:sy n="79" d="100"/>
        </p:scale>
        <p:origin x="1120" y="200"/>
      </p:cViewPr>
      <p:guideLst/>
    </p:cSldViewPr>
  </p:slideViewPr>
  <p:notesTextViewPr>
    <p:cViewPr>
      <p:scale>
        <a:sx n="1" d="1"/>
        <a:sy n="1" d="1"/>
      </p:scale>
      <p:origin x="0" y="0"/>
    </p:cViewPr>
  </p:notesTextViewPr>
  <p:notesViewPr>
    <p:cSldViewPr snapToGrid="0">
      <p:cViewPr varScale="1">
        <p:scale>
          <a:sx n="79" d="100"/>
          <a:sy n="79" d="100"/>
        </p:scale>
        <p:origin x="3440"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8B37CF-FA24-154A-BD80-E6CB5389045C}" type="doc">
      <dgm:prSet loTypeId="urn:microsoft.com/office/officeart/2005/8/layout/process1" loCatId="" qsTypeId="urn:microsoft.com/office/officeart/2005/8/quickstyle/simple1" qsCatId="simple" csTypeId="urn:microsoft.com/office/officeart/2005/8/colors/accent1_2" csCatId="accent1" phldr="1"/>
      <dgm:spPr/>
    </dgm:pt>
    <dgm:pt modelId="{61BA88AD-56CB-F040-B289-B41688561EA3}">
      <dgm:prSet phldrT="[Text]"/>
      <dgm:spPr>
        <a:solidFill>
          <a:schemeClr val="accent5">
            <a:lumMod val="75000"/>
          </a:schemeClr>
        </a:solidFill>
      </dgm:spPr>
      <dgm:t>
        <a:bodyPr/>
        <a:lstStyle/>
        <a:p>
          <a:r>
            <a:rPr lang="en-US" dirty="0"/>
            <a:t>Extract connected component (CC) features</a:t>
          </a:r>
        </a:p>
      </dgm:t>
    </dgm:pt>
    <dgm:pt modelId="{4CA83409-1854-8044-A959-ADC0326301C8}" type="parTrans" cxnId="{E16FB7F6-F503-3D42-8005-60042320AB1A}">
      <dgm:prSet/>
      <dgm:spPr/>
      <dgm:t>
        <a:bodyPr/>
        <a:lstStyle/>
        <a:p>
          <a:endParaRPr lang="en-US"/>
        </a:p>
      </dgm:t>
    </dgm:pt>
    <dgm:pt modelId="{0CB63D94-F008-764E-AC19-F648BD532223}" type="sibTrans" cxnId="{E16FB7F6-F503-3D42-8005-60042320AB1A}">
      <dgm:prSet/>
      <dgm:spPr>
        <a:solidFill>
          <a:srgbClr val="50CED3"/>
        </a:solidFill>
      </dgm:spPr>
      <dgm:t>
        <a:bodyPr/>
        <a:lstStyle/>
        <a:p>
          <a:pPr rtl="0"/>
          <a:endParaRPr lang="en-US">
            <a:solidFill>
              <a:srgbClr val="50CED3"/>
            </a:solidFill>
          </a:endParaRPr>
        </a:p>
      </dgm:t>
    </dgm:pt>
    <dgm:pt modelId="{71393F63-AD59-1247-992F-B548BC1CBC78}">
      <dgm:prSet phldrT="[Text]"/>
      <dgm:spPr>
        <a:solidFill>
          <a:schemeClr val="accent5">
            <a:lumMod val="75000"/>
          </a:schemeClr>
        </a:solidFill>
      </dgm:spPr>
      <dgm:t>
        <a:bodyPr/>
        <a:lstStyle/>
        <a:p>
          <a:r>
            <a:rPr lang="en-US" dirty="0"/>
            <a:t>Aggregate features of all connected components of a page</a:t>
          </a:r>
        </a:p>
      </dgm:t>
    </dgm:pt>
    <dgm:pt modelId="{26BB0865-0D3F-5042-AA03-FA5B5B20994A}" type="parTrans" cxnId="{36B48077-CABB-5348-8BC3-9022BD704938}">
      <dgm:prSet/>
      <dgm:spPr/>
      <dgm:t>
        <a:bodyPr/>
        <a:lstStyle/>
        <a:p>
          <a:endParaRPr lang="en-US"/>
        </a:p>
      </dgm:t>
    </dgm:pt>
    <dgm:pt modelId="{1504FC76-8C2B-F94F-9FED-5A94ACF863BF}" type="sibTrans" cxnId="{36B48077-CABB-5348-8BC3-9022BD704938}">
      <dgm:prSet/>
      <dgm:spPr>
        <a:solidFill>
          <a:srgbClr val="50CED3"/>
        </a:solidFill>
      </dgm:spPr>
      <dgm:t>
        <a:bodyPr/>
        <a:lstStyle/>
        <a:p>
          <a:pPr rtl="0"/>
          <a:endParaRPr lang="en-US">
            <a:solidFill>
              <a:srgbClr val="50CED3"/>
            </a:solidFill>
          </a:endParaRPr>
        </a:p>
      </dgm:t>
    </dgm:pt>
    <dgm:pt modelId="{1EC89D29-A141-9A4F-B3BA-B613FA8BCF56}">
      <dgm:prSet phldrT="[Text]"/>
      <dgm:spPr>
        <a:solidFill>
          <a:schemeClr val="accent5">
            <a:lumMod val="75000"/>
          </a:schemeClr>
        </a:solidFill>
      </dgm:spPr>
      <dgm:t>
        <a:bodyPr/>
        <a:lstStyle/>
        <a:p>
          <a:r>
            <a:rPr lang="en-US" dirty="0"/>
            <a:t>Cluster pages without knowing the number of scribes</a:t>
          </a:r>
        </a:p>
      </dgm:t>
    </dgm:pt>
    <dgm:pt modelId="{E0DCC5D0-3D3E-0D4C-BB81-9B75FF51F985}" type="parTrans" cxnId="{29195EB5-8D92-4D42-8AA5-CC46E0528B9F}">
      <dgm:prSet/>
      <dgm:spPr/>
      <dgm:t>
        <a:bodyPr/>
        <a:lstStyle/>
        <a:p>
          <a:endParaRPr lang="en-US"/>
        </a:p>
      </dgm:t>
    </dgm:pt>
    <dgm:pt modelId="{3B4312D2-680C-1D47-A32F-A6FF661CC9B3}" type="sibTrans" cxnId="{29195EB5-8D92-4D42-8AA5-CC46E0528B9F}">
      <dgm:prSet/>
      <dgm:spPr/>
      <dgm:t>
        <a:bodyPr/>
        <a:lstStyle/>
        <a:p>
          <a:endParaRPr lang="en-US"/>
        </a:p>
      </dgm:t>
    </dgm:pt>
    <dgm:pt modelId="{C1B35F35-4107-DF44-84B5-4566C1298534}" type="pres">
      <dgm:prSet presAssocID="{F28B37CF-FA24-154A-BD80-E6CB5389045C}" presName="Name0" presStyleCnt="0">
        <dgm:presLayoutVars>
          <dgm:dir/>
          <dgm:resizeHandles val="exact"/>
        </dgm:presLayoutVars>
      </dgm:prSet>
      <dgm:spPr/>
    </dgm:pt>
    <dgm:pt modelId="{EFF1218A-44E9-BB49-A2D1-2EF4A44DF191}" type="pres">
      <dgm:prSet presAssocID="{61BA88AD-56CB-F040-B289-B41688561EA3}" presName="node" presStyleLbl="node1" presStyleIdx="0" presStyleCnt="3">
        <dgm:presLayoutVars>
          <dgm:bulletEnabled val="1"/>
        </dgm:presLayoutVars>
      </dgm:prSet>
      <dgm:spPr/>
    </dgm:pt>
    <dgm:pt modelId="{A9BB18C2-B7FC-9C44-9816-D5B5D6092E85}" type="pres">
      <dgm:prSet presAssocID="{0CB63D94-F008-764E-AC19-F648BD532223}" presName="sibTrans" presStyleLbl="sibTrans2D1" presStyleIdx="0" presStyleCnt="2"/>
      <dgm:spPr/>
    </dgm:pt>
    <dgm:pt modelId="{31F09C99-6E6D-3F40-AFD1-2637C96BE8B4}" type="pres">
      <dgm:prSet presAssocID="{0CB63D94-F008-764E-AC19-F648BD532223}" presName="connectorText" presStyleLbl="sibTrans2D1" presStyleIdx="0" presStyleCnt="2"/>
      <dgm:spPr/>
    </dgm:pt>
    <dgm:pt modelId="{D55DF5A6-29A5-6F45-A9D4-9A0FB256BCDF}" type="pres">
      <dgm:prSet presAssocID="{71393F63-AD59-1247-992F-B548BC1CBC78}" presName="node" presStyleLbl="node1" presStyleIdx="1" presStyleCnt="3">
        <dgm:presLayoutVars>
          <dgm:bulletEnabled val="1"/>
        </dgm:presLayoutVars>
      </dgm:prSet>
      <dgm:spPr/>
    </dgm:pt>
    <dgm:pt modelId="{AA5943E2-1CA7-B64B-B7CE-47ACD021792B}" type="pres">
      <dgm:prSet presAssocID="{1504FC76-8C2B-F94F-9FED-5A94ACF863BF}" presName="sibTrans" presStyleLbl="sibTrans2D1" presStyleIdx="1" presStyleCnt="2"/>
      <dgm:spPr/>
    </dgm:pt>
    <dgm:pt modelId="{3A609673-CAC7-AB48-B842-EB78777BA242}" type="pres">
      <dgm:prSet presAssocID="{1504FC76-8C2B-F94F-9FED-5A94ACF863BF}" presName="connectorText" presStyleLbl="sibTrans2D1" presStyleIdx="1" presStyleCnt="2"/>
      <dgm:spPr/>
    </dgm:pt>
    <dgm:pt modelId="{F5ABF970-D5DB-8E49-AB29-4C281DA48F55}" type="pres">
      <dgm:prSet presAssocID="{1EC89D29-A141-9A4F-B3BA-B613FA8BCF56}" presName="node" presStyleLbl="node1" presStyleIdx="2" presStyleCnt="3">
        <dgm:presLayoutVars>
          <dgm:bulletEnabled val="1"/>
        </dgm:presLayoutVars>
      </dgm:prSet>
      <dgm:spPr/>
    </dgm:pt>
  </dgm:ptLst>
  <dgm:cxnLst>
    <dgm:cxn modelId="{119E530B-2A7A-6A46-9490-45432377E721}" type="presOf" srcId="{0CB63D94-F008-764E-AC19-F648BD532223}" destId="{31F09C99-6E6D-3F40-AFD1-2637C96BE8B4}" srcOrd="1" destOrd="0" presId="urn:microsoft.com/office/officeart/2005/8/layout/process1"/>
    <dgm:cxn modelId="{AB941B1E-325D-0241-9A0E-9D6B6AE0578B}" type="presOf" srcId="{1EC89D29-A141-9A4F-B3BA-B613FA8BCF56}" destId="{F5ABF970-D5DB-8E49-AB29-4C281DA48F55}" srcOrd="0" destOrd="0" presId="urn:microsoft.com/office/officeart/2005/8/layout/process1"/>
    <dgm:cxn modelId="{D7B50456-D16F-C944-8E69-051C7B24BE41}" type="presOf" srcId="{1504FC76-8C2B-F94F-9FED-5A94ACF863BF}" destId="{AA5943E2-1CA7-B64B-B7CE-47ACD021792B}" srcOrd="0" destOrd="0" presId="urn:microsoft.com/office/officeart/2005/8/layout/process1"/>
    <dgm:cxn modelId="{ABA4FA6D-FF39-2749-836A-25B811D28FEF}" type="presOf" srcId="{71393F63-AD59-1247-992F-B548BC1CBC78}" destId="{D55DF5A6-29A5-6F45-A9D4-9A0FB256BCDF}" srcOrd="0" destOrd="0" presId="urn:microsoft.com/office/officeart/2005/8/layout/process1"/>
    <dgm:cxn modelId="{36B48077-CABB-5348-8BC3-9022BD704938}" srcId="{F28B37CF-FA24-154A-BD80-E6CB5389045C}" destId="{71393F63-AD59-1247-992F-B548BC1CBC78}" srcOrd="1" destOrd="0" parTransId="{26BB0865-0D3F-5042-AA03-FA5B5B20994A}" sibTransId="{1504FC76-8C2B-F94F-9FED-5A94ACF863BF}"/>
    <dgm:cxn modelId="{7BAEC07A-43A2-0045-A875-80581476A88A}" type="presOf" srcId="{F28B37CF-FA24-154A-BD80-E6CB5389045C}" destId="{C1B35F35-4107-DF44-84B5-4566C1298534}" srcOrd="0" destOrd="0" presId="urn:microsoft.com/office/officeart/2005/8/layout/process1"/>
    <dgm:cxn modelId="{1C2D1F7E-56CA-2A49-86C6-F0426FCEC638}" type="presOf" srcId="{61BA88AD-56CB-F040-B289-B41688561EA3}" destId="{EFF1218A-44E9-BB49-A2D1-2EF4A44DF191}" srcOrd="0" destOrd="0" presId="urn:microsoft.com/office/officeart/2005/8/layout/process1"/>
    <dgm:cxn modelId="{FD99EFA0-733D-304A-950A-A198E610E127}" type="presOf" srcId="{0CB63D94-F008-764E-AC19-F648BD532223}" destId="{A9BB18C2-B7FC-9C44-9816-D5B5D6092E85}" srcOrd="0" destOrd="0" presId="urn:microsoft.com/office/officeart/2005/8/layout/process1"/>
    <dgm:cxn modelId="{29195EB5-8D92-4D42-8AA5-CC46E0528B9F}" srcId="{F28B37CF-FA24-154A-BD80-E6CB5389045C}" destId="{1EC89D29-A141-9A4F-B3BA-B613FA8BCF56}" srcOrd="2" destOrd="0" parTransId="{E0DCC5D0-3D3E-0D4C-BB81-9B75FF51F985}" sibTransId="{3B4312D2-680C-1D47-A32F-A6FF661CC9B3}"/>
    <dgm:cxn modelId="{6FD2E9E8-68BC-2B4C-B120-9DF9D0FAB13F}" type="presOf" srcId="{1504FC76-8C2B-F94F-9FED-5A94ACF863BF}" destId="{3A609673-CAC7-AB48-B842-EB78777BA242}" srcOrd="1" destOrd="0" presId="urn:microsoft.com/office/officeart/2005/8/layout/process1"/>
    <dgm:cxn modelId="{E16FB7F6-F503-3D42-8005-60042320AB1A}" srcId="{F28B37CF-FA24-154A-BD80-E6CB5389045C}" destId="{61BA88AD-56CB-F040-B289-B41688561EA3}" srcOrd="0" destOrd="0" parTransId="{4CA83409-1854-8044-A959-ADC0326301C8}" sibTransId="{0CB63D94-F008-764E-AC19-F648BD532223}"/>
    <dgm:cxn modelId="{AEE7EFC0-F828-5645-92D8-E32516A3E210}" type="presParOf" srcId="{C1B35F35-4107-DF44-84B5-4566C1298534}" destId="{EFF1218A-44E9-BB49-A2D1-2EF4A44DF191}" srcOrd="0" destOrd="0" presId="urn:microsoft.com/office/officeart/2005/8/layout/process1"/>
    <dgm:cxn modelId="{DD7E5750-AB50-1B40-A6D0-BE8493C3C2C6}" type="presParOf" srcId="{C1B35F35-4107-DF44-84B5-4566C1298534}" destId="{A9BB18C2-B7FC-9C44-9816-D5B5D6092E85}" srcOrd="1" destOrd="0" presId="urn:microsoft.com/office/officeart/2005/8/layout/process1"/>
    <dgm:cxn modelId="{A36A803F-498E-524E-8E1E-1470A510BB76}" type="presParOf" srcId="{A9BB18C2-B7FC-9C44-9816-D5B5D6092E85}" destId="{31F09C99-6E6D-3F40-AFD1-2637C96BE8B4}" srcOrd="0" destOrd="0" presId="urn:microsoft.com/office/officeart/2005/8/layout/process1"/>
    <dgm:cxn modelId="{5D043EA6-410C-EE47-A592-9C7B03BFEA5C}" type="presParOf" srcId="{C1B35F35-4107-DF44-84B5-4566C1298534}" destId="{D55DF5A6-29A5-6F45-A9D4-9A0FB256BCDF}" srcOrd="2" destOrd="0" presId="urn:microsoft.com/office/officeart/2005/8/layout/process1"/>
    <dgm:cxn modelId="{AD9A4CE5-BE2A-EC4B-BA6E-DB1DD7553C06}" type="presParOf" srcId="{C1B35F35-4107-DF44-84B5-4566C1298534}" destId="{AA5943E2-1CA7-B64B-B7CE-47ACD021792B}" srcOrd="3" destOrd="0" presId="urn:microsoft.com/office/officeart/2005/8/layout/process1"/>
    <dgm:cxn modelId="{52327C67-FBE5-6242-B860-FAF126F58240}" type="presParOf" srcId="{AA5943E2-1CA7-B64B-B7CE-47ACD021792B}" destId="{3A609673-CAC7-AB48-B842-EB78777BA242}" srcOrd="0" destOrd="0" presId="urn:microsoft.com/office/officeart/2005/8/layout/process1"/>
    <dgm:cxn modelId="{F801AC54-28B1-BC47-93F6-88760CD7C4CA}" type="presParOf" srcId="{C1B35F35-4107-DF44-84B5-4566C1298534}" destId="{F5ABF970-D5DB-8E49-AB29-4C281DA48F55}" srcOrd="4" destOrd="0" presId="urn:microsoft.com/office/officeart/2005/8/layout/process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1218A-44E9-BB49-A2D1-2EF4A44DF191}">
      <dsp:nvSpPr>
        <dsp:cNvPr id="0" name=""/>
        <dsp:cNvSpPr/>
      </dsp:nvSpPr>
      <dsp:spPr>
        <a:xfrm>
          <a:off x="10570" y="1800183"/>
          <a:ext cx="3159265" cy="1895559"/>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Extract connected component (CC) features</a:t>
          </a:r>
        </a:p>
      </dsp:txBody>
      <dsp:txXfrm>
        <a:off x="66089" y="1855702"/>
        <a:ext cx="3048227" cy="1784521"/>
      </dsp:txXfrm>
    </dsp:sp>
    <dsp:sp modelId="{A9BB18C2-B7FC-9C44-9816-D5B5D6092E85}">
      <dsp:nvSpPr>
        <dsp:cNvPr id="0" name=""/>
        <dsp:cNvSpPr/>
      </dsp:nvSpPr>
      <dsp:spPr>
        <a:xfrm>
          <a:off x="3485761" y="2356214"/>
          <a:ext cx="669764" cy="783497"/>
        </a:xfrm>
        <a:prstGeom prst="rightArrow">
          <a:avLst>
            <a:gd name="adj1" fmla="val 60000"/>
            <a:gd name="adj2" fmla="val 50000"/>
          </a:avLst>
        </a:prstGeom>
        <a:solidFill>
          <a:srgbClr val="50CED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rtl="0">
            <a:lnSpc>
              <a:spcPct val="90000"/>
            </a:lnSpc>
            <a:spcBef>
              <a:spcPct val="0"/>
            </a:spcBef>
            <a:spcAft>
              <a:spcPct val="35000"/>
            </a:spcAft>
            <a:buNone/>
          </a:pPr>
          <a:endParaRPr lang="en-US" sz="2200" kern="1200">
            <a:solidFill>
              <a:srgbClr val="50CED3"/>
            </a:solidFill>
          </a:endParaRPr>
        </a:p>
      </dsp:txBody>
      <dsp:txXfrm>
        <a:off x="3485761" y="2512913"/>
        <a:ext cx="468835" cy="470099"/>
      </dsp:txXfrm>
    </dsp:sp>
    <dsp:sp modelId="{D55DF5A6-29A5-6F45-A9D4-9A0FB256BCDF}">
      <dsp:nvSpPr>
        <dsp:cNvPr id="0" name=""/>
        <dsp:cNvSpPr/>
      </dsp:nvSpPr>
      <dsp:spPr>
        <a:xfrm>
          <a:off x="4433541" y="1800183"/>
          <a:ext cx="3159265" cy="1895559"/>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Aggregate features of all connected components of a page</a:t>
          </a:r>
        </a:p>
      </dsp:txBody>
      <dsp:txXfrm>
        <a:off x="4489060" y="1855702"/>
        <a:ext cx="3048227" cy="1784521"/>
      </dsp:txXfrm>
    </dsp:sp>
    <dsp:sp modelId="{AA5943E2-1CA7-B64B-B7CE-47ACD021792B}">
      <dsp:nvSpPr>
        <dsp:cNvPr id="0" name=""/>
        <dsp:cNvSpPr/>
      </dsp:nvSpPr>
      <dsp:spPr>
        <a:xfrm>
          <a:off x="7908733" y="2356214"/>
          <a:ext cx="669764" cy="783497"/>
        </a:xfrm>
        <a:prstGeom prst="rightArrow">
          <a:avLst>
            <a:gd name="adj1" fmla="val 60000"/>
            <a:gd name="adj2" fmla="val 50000"/>
          </a:avLst>
        </a:prstGeom>
        <a:solidFill>
          <a:srgbClr val="50CED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rtl="0">
            <a:lnSpc>
              <a:spcPct val="90000"/>
            </a:lnSpc>
            <a:spcBef>
              <a:spcPct val="0"/>
            </a:spcBef>
            <a:spcAft>
              <a:spcPct val="35000"/>
            </a:spcAft>
            <a:buNone/>
          </a:pPr>
          <a:endParaRPr lang="en-US" sz="2200" kern="1200">
            <a:solidFill>
              <a:srgbClr val="50CED3"/>
            </a:solidFill>
          </a:endParaRPr>
        </a:p>
      </dsp:txBody>
      <dsp:txXfrm>
        <a:off x="7908733" y="2512913"/>
        <a:ext cx="468835" cy="470099"/>
      </dsp:txXfrm>
    </dsp:sp>
    <dsp:sp modelId="{F5ABF970-D5DB-8E49-AB29-4C281DA48F55}">
      <dsp:nvSpPr>
        <dsp:cNvPr id="0" name=""/>
        <dsp:cNvSpPr/>
      </dsp:nvSpPr>
      <dsp:spPr>
        <a:xfrm>
          <a:off x="8856512" y="1800183"/>
          <a:ext cx="3159265" cy="1895559"/>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Cluster pages without knowing the number of scribes</a:t>
          </a:r>
        </a:p>
      </dsp:txBody>
      <dsp:txXfrm>
        <a:off x="8912031" y="1855702"/>
        <a:ext cx="3048227" cy="178452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062F0-0508-6948-8362-61A2AC115864}" type="datetimeFigureOut">
              <a:rPr lang="en-IL" smtClean="0"/>
              <a:t>31/07/2026</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C8814-B8BC-6442-9334-CBF2F13A54B6}" type="slidenum">
              <a:rPr lang="en-IL" smtClean="0"/>
              <a:t>‹#›</a:t>
            </a:fld>
            <a:endParaRPr lang="en-IL"/>
          </a:p>
        </p:txBody>
      </p:sp>
    </p:spTree>
    <p:extLst>
      <p:ext uri="{BB962C8B-B14F-4D97-AF65-F5344CB8AC3E}">
        <p14:creationId xmlns:p14="http://schemas.microsoft.com/office/powerpoint/2010/main" val="1321659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I am </a:t>
            </a:r>
            <a:r>
              <a:rPr lang="en-US" dirty="0" err="1"/>
              <a:t>Berat</a:t>
            </a:r>
            <a:r>
              <a:rPr lang="en-US" dirty="0"/>
              <a:t> from Tel Aviv University. I am going to present a computational study of scribal hands in the medieval Hebrew manuscript Huntington 200.</a:t>
            </a:r>
            <a:br>
              <a:rPr lang="en-US" dirty="0"/>
            </a:br>
            <a:r>
              <a:rPr lang="en-US" dirty="0"/>
              <a:t>We worked on it together with Dr. Daria </a:t>
            </a:r>
            <a:r>
              <a:rPr lang="en-US" dirty="0" err="1"/>
              <a:t>Vasyutinsky</a:t>
            </a:r>
            <a:r>
              <a:rPr lang="en-US" dirty="0"/>
              <a:t>-Shapira and Prof. Nachum Dershowitz. We explore whether unsupervised computational methods can find meaningful scribal groupings in </a:t>
            </a:r>
            <a:r>
              <a:rPr lang="en-US" dirty="0" err="1"/>
              <a:t>huntington</a:t>
            </a:r>
            <a:r>
              <a:rPr lang="en-US" dirty="0"/>
              <a:t> 200 and compare these groupings with the divisions suggested by the scholars.</a:t>
            </a:r>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1</a:t>
            </a:fld>
            <a:endParaRPr lang="en-IL"/>
          </a:p>
        </p:txBody>
      </p:sp>
    </p:spTree>
    <p:extLst>
      <p:ext uri="{BB962C8B-B14F-4D97-AF65-F5344CB8AC3E}">
        <p14:creationId xmlns:p14="http://schemas.microsoft.com/office/powerpoint/2010/main" val="3358258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Since we don’t have ground truth labels we use unsupervised computational methods. Mainly there are three stages. At the first stage, we extract features of connected components. At the second stage we combine the features of all the connected components from a page into a single feature vector. At the last stage we cluster the pages without knowing the number of the scribes.</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10</a:t>
            </a:fld>
            <a:endParaRPr lang="en-IL"/>
          </a:p>
        </p:txBody>
      </p:sp>
    </p:spTree>
    <p:extLst>
      <p:ext uri="{BB962C8B-B14F-4D97-AF65-F5344CB8AC3E}">
        <p14:creationId xmlns:p14="http://schemas.microsoft.com/office/powerpoint/2010/main" val="854393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extracting features of a connected component, we train a SAE. A SAE is an unsupervised neural network that takes in a connected component image and is trained to learn to compress this input connected component image into a one dimensional feature vector such that it can reconstruct the input connected component image using this one dimensional feature vector. Then we used the trained SAE to extract the features of connected components. So here it is useful to mention that usually connected components correspond to the letters in the Hebrew manuscripts.</a:t>
            </a:r>
          </a:p>
        </p:txBody>
      </p:sp>
      <p:sp>
        <p:nvSpPr>
          <p:cNvPr id="4" name="Slide Number Placeholder 3"/>
          <p:cNvSpPr>
            <a:spLocks noGrp="1"/>
          </p:cNvSpPr>
          <p:nvPr>
            <p:ph type="sldNum" sz="quarter" idx="5"/>
          </p:nvPr>
        </p:nvSpPr>
        <p:spPr/>
        <p:txBody>
          <a:bodyPr/>
          <a:lstStyle/>
          <a:p>
            <a:fld id="{7A2C8814-B8BC-6442-9334-CBF2F13A54B6}" type="slidenum">
              <a:rPr lang="en-IL" smtClean="0"/>
              <a:t>11</a:t>
            </a:fld>
            <a:endParaRPr lang="en-IL"/>
          </a:p>
        </p:txBody>
      </p:sp>
    </p:spTree>
    <p:extLst>
      <p:ext uri="{BB962C8B-B14F-4D97-AF65-F5344CB8AC3E}">
        <p14:creationId xmlns:p14="http://schemas.microsoft.com/office/powerpoint/2010/main" val="1610924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For training the sparse auto encoder model, we used around 400 connected components per page, since we have 447 page images we got in total around 180.000 CCs.</a:t>
            </a:r>
          </a:p>
        </p:txBody>
      </p:sp>
      <p:sp>
        <p:nvSpPr>
          <p:cNvPr id="4" name="Slide Number Placeholder 3"/>
          <p:cNvSpPr>
            <a:spLocks noGrp="1"/>
          </p:cNvSpPr>
          <p:nvPr>
            <p:ph type="sldNum" sz="quarter" idx="5"/>
          </p:nvPr>
        </p:nvSpPr>
        <p:spPr/>
        <p:txBody>
          <a:bodyPr/>
          <a:lstStyle/>
          <a:p>
            <a:fld id="{7A2C8814-B8BC-6442-9334-CBF2F13A54B6}" type="slidenum">
              <a:rPr lang="en-IL" smtClean="0"/>
              <a:t>12</a:t>
            </a:fld>
            <a:endParaRPr lang="en-IL"/>
          </a:p>
        </p:txBody>
      </p:sp>
    </p:spTree>
    <p:extLst>
      <p:ext uri="{BB962C8B-B14F-4D97-AF65-F5344CB8AC3E}">
        <p14:creationId xmlns:p14="http://schemas.microsoft.com/office/powerpoint/2010/main" val="142101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Then we train the sae on 160.000 CCs while validating its reconstruction performance on 20.000 CCs and we stop training when we reach a validation loss value of 0.0666.</a:t>
            </a:r>
          </a:p>
          <a:p>
            <a:endParaRPr lang="en-IL" dirty="0"/>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13</a:t>
            </a:fld>
            <a:endParaRPr lang="en-IL"/>
          </a:p>
        </p:txBody>
      </p:sp>
    </p:spTree>
    <p:extLst>
      <p:ext uri="{BB962C8B-B14F-4D97-AF65-F5344CB8AC3E}">
        <p14:creationId xmlns:p14="http://schemas.microsoft.com/office/powerpoint/2010/main" val="1327278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Here at the top row we see example input connected component images and at the bottom row we see their reconstructed verions by the trained sparse auto encoder model. So, now we have a sae model that can give us a one dimensional feature vector for each connected component image. But in a page image we have many numbers of connected components. Therefore we need a way to combine the features of all the connected components in a page image, which is the second stage.</a:t>
            </a:r>
          </a:p>
        </p:txBody>
      </p:sp>
      <p:sp>
        <p:nvSpPr>
          <p:cNvPr id="4" name="Slide Number Placeholder 3"/>
          <p:cNvSpPr>
            <a:spLocks noGrp="1"/>
          </p:cNvSpPr>
          <p:nvPr>
            <p:ph type="sldNum" sz="quarter" idx="5"/>
          </p:nvPr>
        </p:nvSpPr>
        <p:spPr/>
        <p:txBody>
          <a:bodyPr/>
          <a:lstStyle/>
          <a:p>
            <a:fld id="{7A2C8814-B8BC-6442-9334-CBF2F13A54B6}" type="slidenum">
              <a:rPr lang="en-IL" smtClean="0"/>
              <a:t>14</a:t>
            </a:fld>
            <a:endParaRPr lang="en-IL"/>
          </a:p>
        </p:txBody>
      </p:sp>
    </p:spTree>
    <p:extLst>
      <p:ext uri="{BB962C8B-B14F-4D97-AF65-F5344CB8AC3E}">
        <p14:creationId xmlns:p14="http://schemas.microsoft.com/office/powerpoint/2010/main" val="3057385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At the second stage, for combining the features of all the connected components in a page image we used a bow model with 1000 words and we got a one dimensional feature vector for each page image.</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15</a:t>
            </a:fld>
            <a:endParaRPr lang="en-IL"/>
          </a:p>
        </p:txBody>
      </p:sp>
    </p:spTree>
    <p:extLst>
      <p:ext uri="{BB962C8B-B14F-4D97-AF65-F5344CB8AC3E}">
        <p14:creationId xmlns:p14="http://schemas.microsoft.com/office/powerpoint/2010/main" val="2299913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Here we see example instances of some words from the BoW model. Each row shows the instances of a visual word. literally each word contains instances of a letter written with the same style. For example the first word and the seventh word are both for the letter he, but each word contain a he letter with a different handwriting style. This means that sae can successfully encode a letter image into a one dimensional vector. At this point we still have the question to be answered that what is the definition of the morphological similarity and what is the definition of style similarity? I mean these two words contain letters morphologically similar but they were grouped in different words due to their style difference but why it is so, we still don’t have its computational definition.</a:t>
            </a:r>
          </a:p>
        </p:txBody>
      </p:sp>
      <p:sp>
        <p:nvSpPr>
          <p:cNvPr id="4" name="Slide Number Placeholder 3"/>
          <p:cNvSpPr>
            <a:spLocks noGrp="1"/>
          </p:cNvSpPr>
          <p:nvPr>
            <p:ph type="sldNum" sz="quarter" idx="5"/>
          </p:nvPr>
        </p:nvSpPr>
        <p:spPr/>
        <p:txBody>
          <a:bodyPr/>
          <a:lstStyle/>
          <a:p>
            <a:fld id="{7A2C8814-B8BC-6442-9334-CBF2F13A54B6}" type="slidenum">
              <a:rPr lang="en-IL" smtClean="0"/>
              <a:t>16</a:t>
            </a:fld>
            <a:endParaRPr lang="en-IL"/>
          </a:p>
        </p:txBody>
      </p:sp>
    </p:spTree>
    <p:extLst>
      <p:ext uri="{BB962C8B-B14F-4D97-AF65-F5344CB8AC3E}">
        <p14:creationId xmlns:p14="http://schemas.microsoft.com/office/powerpoint/2010/main" val="364565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Resultantly, we represent the handwriting in a page image by a one dimensional feature vector. Since we have a numerical feature vector for each page we can start making the computational analysis for Huntington 200. </a:t>
            </a:r>
          </a:p>
        </p:txBody>
      </p:sp>
      <p:sp>
        <p:nvSpPr>
          <p:cNvPr id="4" name="Slide Number Placeholder 3"/>
          <p:cNvSpPr>
            <a:spLocks noGrp="1"/>
          </p:cNvSpPr>
          <p:nvPr>
            <p:ph type="sldNum" sz="quarter" idx="5"/>
          </p:nvPr>
        </p:nvSpPr>
        <p:spPr/>
        <p:txBody>
          <a:bodyPr/>
          <a:lstStyle/>
          <a:p>
            <a:fld id="{7A2C8814-B8BC-6442-9334-CBF2F13A54B6}" type="slidenum">
              <a:rPr lang="en-IL" smtClean="0"/>
              <a:t>17</a:t>
            </a:fld>
            <a:endParaRPr lang="en-IL"/>
          </a:p>
        </p:txBody>
      </p:sp>
    </p:spTree>
    <p:extLst>
      <p:ext uri="{BB962C8B-B14F-4D97-AF65-F5344CB8AC3E}">
        <p14:creationId xmlns:p14="http://schemas.microsoft.com/office/powerpoint/2010/main" val="60273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b="0" dirty="0"/>
              <a:t>This figure shows the distribution of huntington 200 pages in a 3 dimensional plot. </a:t>
            </a:r>
            <a:r>
              <a:rPr lang="en-US" b="0" dirty="0"/>
              <a:t>Each dot represents a single page. The color of the dot represents the scribe identity assigned by </a:t>
            </a:r>
            <a:r>
              <a:rPr lang="en-US" b="0" dirty="0" err="1"/>
              <a:t>olszowy-schlanger</a:t>
            </a:r>
            <a:r>
              <a:rPr lang="en-US" b="0" dirty="0"/>
              <a:t>. So we can see how </a:t>
            </a:r>
            <a:r>
              <a:rPr lang="en-US" b="0" dirty="0" err="1"/>
              <a:t>olszowy-schlanger</a:t>
            </a:r>
            <a:r>
              <a:rPr lang="en-US" b="0" dirty="0"/>
              <a:t> labels are aligned with the visual clusters. For example scribe 1 in red color and scribe 4 in blue color form a very dense and compact groups. An interesting case is that page 63r is assigned to the scribe 4 but it exist close to the cluster of scribe 5, especially to the page 55r in the cluster of scribe 5.</a:t>
            </a:r>
            <a:endParaRPr lang="en-IL" b="0" dirty="0"/>
          </a:p>
        </p:txBody>
      </p:sp>
      <p:sp>
        <p:nvSpPr>
          <p:cNvPr id="4" name="Slide Number Placeholder 3"/>
          <p:cNvSpPr>
            <a:spLocks noGrp="1"/>
          </p:cNvSpPr>
          <p:nvPr>
            <p:ph type="sldNum" sz="quarter" idx="5"/>
          </p:nvPr>
        </p:nvSpPr>
        <p:spPr/>
        <p:txBody>
          <a:bodyPr/>
          <a:lstStyle/>
          <a:p>
            <a:fld id="{7A2C8814-B8BC-6442-9334-CBF2F13A54B6}" type="slidenum">
              <a:rPr lang="en-IL" smtClean="0"/>
              <a:t>18</a:t>
            </a:fld>
            <a:endParaRPr lang="en-IL"/>
          </a:p>
        </p:txBody>
      </p:sp>
    </p:spTree>
    <p:extLst>
      <p:ext uri="{BB962C8B-B14F-4D97-AF65-F5344CB8AC3E}">
        <p14:creationId xmlns:p14="http://schemas.microsoft.com/office/powerpoint/2010/main" val="3610995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Lets have a look at the distribution in an interactive 3 dimensional space plot. </a:t>
            </a:r>
          </a:p>
        </p:txBody>
      </p:sp>
      <p:sp>
        <p:nvSpPr>
          <p:cNvPr id="4" name="Slide Number Placeholder 3"/>
          <p:cNvSpPr>
            <a:spLocks noGrp="1"/>
          </p:cNvSpPr>
          <p:nvPr>
            <p:ph type="sldNum" sz="quarter" idx="5"/>
          </p:nvPr>
        </p:nvSpPr>
        <p:spPr/>
        <p:txBody>
          <a:bodyPr/>
          <a:lstStyle/>
          <a:p>
            <a:fld id="{7A2C8814-B8BC-6442-9334-CBF2F13A54B6}" type="slidenum">
              <a:rPr lang="en-IL" smtClean="0"/>
              <a:t>19</a:t>
            </a:fld>
            <a:endParaRPr lang="en-IL"/>
          </a:p>
        </p:txBody>
      </p:sp>
    </p:spTree>
    <p:extLst>
      <p:ext uri="{BB962C8B-B14F-4D97-AF65-F5344CB8AC3E}">
        <p14:creationId xmlns:p14="http://schemas.microsoft.com/office/powerpoint/2010/main" val="162948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Huntington 200 is a Hebrew manuscript from the Bodleian Library in Oxford. It was bought in the 1670s in Aleppo by Robert Huntington. Although the colophon names Ezra ben Nathanael as the scribe, this information appears to be misleading and he was only one of several scribes who copied it. Therefore the scholars argue about the number of its scribes. The manuscript was copied in 1279, most likely in Egypt, based on paleographic evidence that there exist some Genizah fragments written by one of the Huntington 200 scribes. </a:t>
            </a:r>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2</a:t>
            </a:fld>
            <a:endParaRPr lang="en-IL"/>
          </a:p>
        </p:txBody>
      </p:sp>
    </p:spTree>
    <p:extLst>
      <p:ext uri="{BB962C8B-B14F-4D97-AF65-F5344CB8AC3E}">
        <p14:creationId xmlns:p14="http://schemas.microsoft.com/office/powerpoint/2010/main" val="2646573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Here is the visual similarity of these two pages that are shown closely in the computational visualization although they are assigned to two different scribes by Olszowy-Schlanger.</a:t>
            </a:r>
          </a:p>
        </p:txBody>
      </p:sp>
      <p:sp>
        <p:nvSpPr>
          <p:cNvPr id="4" name="Slide Number Placeholder 3"/>
          <p:cNvSpPr>
            <a:spLocks noGrp="1"/>
          </p:cNvSpPr>
          <p:nvPr>
            <p:ph type="sldNum" sz="quarter" idx="5"/>
          </p:nvPr>
        </p:nvSpPr>
        <p:spPr/>
        <p:txBody>
          <a:bodyPr/>
          <a:lstStyle/>
          <a:p>
            <a:fld id="{7A2C8814-B8BC-6442-9334-CBF2F13A54B6}" type="slidenum">
              <a:rPr lang="en-IL" smtClean="0"/>
              <a:t>20</a:t>
            </a:fld>
            <a:endParaRPr lang="en-IL"/>
          </a:p>
        </p:txBody>
      </p:sp>
    </p:spTree>
    <p:extLst>
      <p:ext uri="{BB962C8B-B14F-4D97-AF65-F5344CB8AC3E}">
        <p14:creationId xmlns:p14="http://schemas.microsoft.com/office/powerpoint/2010/main" val="1843350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And this slide shows them in a zoomed way. Computationally we still don’t have the method that can answer for exactly which reason they were mapped in a close distance. For now we only know that they were mapped at a close distance due to the similariy of some letter instances in them.</a:t>
            </a:r>
          </a:p>
        </p:txBody>
      </p:sp>
      <p:sp>
        <p:nvSpPr>
          <p:cNvPr id="4" name="Slide Number Placeholder 3"/>
          <p:cNvSpPr>
            <a:spLocks noGrp="1"/>
          </p:cNvSpPr>
          <p:nvPr>
            <p:ph type="sldNum" sz="quarter" idx="5"/>
          </p:nvPr>
        </p:nvSpPr>
        <p:spPr/>
        <p:txBody>
          <a:bodyPr/>
          <a:lstStyle/>
          <a:p>
            <a:fld id="{7A2C8814-B8BC-6442-9334-CBF2F13A54B6}" type="slidenum">
              <a:rPr lang="en-IL" smtClean="0"/>
              <a:t>21</a:t>
            </a:fld>
            <a:endParaRPr lang="en-IL"/>
          </a:p>
        </p:txBody>
      </p:sp>
    </p:spTree>
    <p:extLst>
      <p:ext uri="{BB962C8B-B14F-4D97-AF65-F5344CB8AC3E}">
        <p14:creationId xmlns:p14="http://schemas.microsoft.com/office/powerpoint/2010/main" val="3672661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L" dirty="0"/>
              <a:t>Now lets have a look at the sfardata scribe labels on the computational feature space. Again this figure shows the distribution of huntington 200 pages in a 3 dimensional plot. </a:t>
            </a:r>
            <a:r>
              <a:rPr lang="en-US" dirty="0"/>
              <a:t>Each dot represents a single page. The</a:t>
            </a:r>
            <a:r>
              <a:rPr lang="en-US" b="0" dirty="0"/>
              <a:t> color </a:t>
            </a:r>
            <a:r>
              <a:rPr lang="en-US" dirty="0"/>
              <a:t>of the dot represents the scribe identity assigned by </a:t>
            </a:r>
            <a:r>
              <a:rPr lang="en-US" dirty="0" err="1"/>
              <a:t>sfardata</a:t>
            </a:r>
            <a:r>
              <a:rPr lang="en-US" dirty="0"/>
              <a:t>. So we can see how </a:t>
            </a:r>
            <a:r>
              <a:rPr lang="en-US" dirty="0" err="1"/>
              <a:t>sfardata</a:t>
            </a:r>
            <a:r>
              <a:rPr lang="en-US" dirty="0"/>
              <a:t> labels are aligned with the visual clusters. For example scribe 5 in blue color forms a very dense and compact group. Most interesting case is that the cluster that appears at the right side is </a:t>
            </a:r>
            <a:r>
              <a:rPr lang="en-US" dirty="0" err="1"/>
              <a:t>splited</a:t>
            </a:r>
            <a:r>
              <a:rPr lang="en-US" dirty="0"/>
              <a:t> into 4 different scribes. That is the </a:t>
            </a:r>
            <a:r>
              <a:rPr lang="en-US" dirty="0" err="1"/>
              <a:t>olszowy-schlanger</a:t>
            </a:r>
            <a:r>
              <a:rPr lang="en-US" dirty="0"/>
              <a:t> scribe 1 </a:t>
            </a:r>
            <a:r>
              <a:rPr lang="en-US" dirty="0" err="1"/>
              <a:t>splited</a:t>
            </a:r>
            <a:r>
              <a:rPr lang="en-US" dirty="0"/>
              <a:t> into </a:t>
            </a:r>
            <a:r>
              <a:rPr lang="en-US" dirty="0" err="1"/>
              <a:t>sfardata</a:t>
            </a:r>
            <a:r>
              <a:rPr lang="en-US" dirty="0"/>
              <a:t> scribe number 1,2, 9 and 11. </a:t>
            </a:r>
            <a:r>
              <a:rPr lang="en-US" dirty="0" err="1"/>
              <a:t>Olszowy-schlanger</a:t>
            </a:r>
            <a:r>
              <a:rPr lang="en-US" dirty="0"/>
              <a:t> already stated this in her paper that ‘these folios were copied by scribe 1 and the differences are limited to the color and quality of the ink.’ On the top part of this cluster exists the page 66r and at the bottom part of this cluster exists the page 10r. now we are going to look if really there is a difference between their handwriting style although they are mapped distant away from each other in the computational feature space.</a:t>
            </a:r>
            <a:endParaRPr lang="en-IL" dirty="0"/>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22</a:t>
            </a:fld>
            <a:endParaRPr lang="en-IL"/>
          </a:p>
        </p:txBody>
      </p:sp>
    </p:spTree>
    <p:extLst>
      <p:ext uri="{BB962C8B-B14F-4D97-AF65-F5344CB8AC3E}">
        <p14:creationId xmlns:p14="http://schemas.microsoft.com/office/powerpoint/2010/main" val="3022628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L" dirty="0"/>
              <a:t>But first lets have a look at the distribution in an interactive 3 dimensional space plot. </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23</a:t>
            </a:fld>
            <a:endParaRPr lang="en-IL"/>
          </a:p>
        </p:txBody>
      </p:sp>
    </p:spTree>
    <p:extLst>
      <p:ext uri="{BB962C8B-B14F-4D97-AF65-F5344CB8AC3E}">
        <p14:creationId xmlns:p14="http://schemas.microsoft.com/office/powerpoint/2010/main" val="3172981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L" dirty="0"/>
              <a:t>Here is the visual similarity of these two pages that are shown in the same cluster by the computational visualization although they are assigned to different scribes by Sfardata.</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24</a:t>
            </a:fld>
            <a:endParaRPr lang="en-IL"/>
          </a:p>
        </p:txBody>
      </p:sp>
    </p:spTree>
    <p:extLst>
      <p:ext uri="{BB962C8B-B14F-4D97-AF65-F5344CB8AC3E}">
        <p14:creationId xmlns:p14="http://schemas.microsoft.com/office/powerpoint/2010/main" val="10872504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L" dirty="0"/>
              <a:t>And this slide shows them in a zoomed way. Again as we said computationally we only know that they were mapped in the same cluster due to the similariy of some letter instances in them. But sfardata assigned them to different scribes.</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25</a:t>
            </a:fld>
            <a:endParaRPr lang="en-IL"/>
          </a:p>
        </p:txBody>
      </p:sp>
    </p:spTree>
    <p:extLst>
      <p:ext uri="{BB962C8B-B14F-4D97-AF65-F5344CB8AC3E}">
        <p14:creationId xmlns:p14="http://schemas.microsoft.com/office/powerpoint/2010/main" val="40767254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Now we are going to talk about the third stage that is finding the number of scribes and the pages written by each scribe. For this we use spectral clustering, which works on a similarity graph of the pages. It tries to minimize the graph cut: it avoids cutting edges between highly similar pages, and it prefers to cut edges between less similar pages. To choose the number of scribes, we use the silhouette test. We run spectral clustering with different number of clusters, from 3 to 15. For each number, we compute the silhouette score. The silhouette score measures how close pages are to their own cluster, and how far they are from the nearest other cluster. In other saying it measures how cohesive each cluster is. So in this plot we see that the best silhouette score is achieved when the number of clusters is 4. Therefore, the computational method suggests that the data naturally separates into four computational scribes.</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26</a:t>
            </a:fld>
            <a:endParaRPr lang="en-IL"/>
          </a:p>
        </p:txBody>
      </p:sp>
    </p:spTree>
    <p:extLst>
      <p:ext uri="{BB962C8B-B14F-4D97-AF65-F5344CB8AC3E}">
        <p14:creationId xmlns:p14="http://schemas.microsoft.com/office/powerpoint/2010/main" val="169484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L" b="0" dirty="0"/>
              <a:t>This figure shows the </a:t>
            </a:r>
            <a:r>
              <a:rPr lang="en-US" b="0" dirty="0"/>
              <a:t>3d visualization of the computational scribes. The color of the dot represents the scribe identity assigned by the computational method. So we can see how computational  labels are aligned with the visual clusters. For example scribe 1 in red color and scribe 3 in blue color form a very dense and compact groups. An interesting case is that page 189 verso is very distant from all the scribes but it was assigned to the computational scribe 3. And the most distant sample in computational scribe 3 cluster to this page is 201 recto. Now we are going have a look at them to understand how they were assigned to the same scribal group.</a:t>
            </a:r>
            <a:endParaRPr lang="en-IL" b="0" dirty="0"/>
          </a:p>
          <a:p>
            <a:endParaRPr lang="en-IL" b="0" dirty="0"/>
          </a:p>
        </p:txBody>
      </p:sp>
      <p:sp>
        <p:nvSpPr>
          <p:cNvPr id="4" name="Slide Number Placeholder 3"/>
          <p:cNvSpPr>
            <a:spLocks noGrp="1"/>
          </p:cNvSpPr>
          <p:nvPr>
            <p:ph type="sldNum" sz="quarter" idx="5"/>
          </p:nvPr>
        </p:nvSpPr>
        <p:spPr/>
        <p:txBody>
          <a:bodyPr/>
          <a:lstStyle/>
          <a:p>
            <a:fld id="{7A2C8814-B8BC-6442-9334-CBF2F13A54B6}" type="slidenum">
              <a:rPr lang="en-IL" smtClean="0"/>
              <a:t>27</a:t>
            </a:fld>
            <a:endParaRPr lang="en-IL"/>
          </a:p>
        </p:txBody>
      </p:sp>
    </p:spTree>
    <p:extLst>
      <p:ext uri="{BB962C8B-B14F-4D97-AF65-F5344CB8AC3E}">
        <p14:creationId xmlns:p14="http://schemas.microsoft.com/office/powerpoint/2010/main" val="371960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L" dirty="0"/>
              <a:t>But first lets have a look at the distribution in an interactive 3 dimensional space plot. </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28</a:t>
            </a:fld>
            <a:endParaRPr lang="en-IL"/>
          </a:p>
        </p:txBody>
      </p:sp>
    </p:spTree>
    <p:extLst>
      <p:ext uri="{BB962C8B-B14F-4D97-AF65-F5344CB8AC3E}">
        <p14:creationId xmlns:p14="http://schemas.microsoft.com/office/powerpoint/2010/main" val="9832532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L" dirty="0"/>
              <a:t>Here is the visual similarity of these two pages that are shown distant in the computational visualization although they are assigned to same computational scribe 1. </a:t>
            </a:r>
          </a:p>
        </p:txBody>
      </p:sp>
      <p:sp>
        <p:nvSpPr>
          <p:cNvPr id="4" name="Slide Number Placeholder 3"/>
          <p:cNvSpPr>
            <a:spLocks noGrp="1"/>
          </p:cNvSpPr>
          <p:nvPr>
            <p:ph type="sldNum" sz="quarter" idx="5"/>
          </p:nvPr>
        </p:nvSpPr>
        <p:spPr/>
        <p:txBody>
          <a:bodyPr/>
          <a:lstStyle/>
          <a:p>
            <a:fld id="{7A2C8814-B8BC-6442-9334-CBF2F13A54B6}" type="slidenum">
              <a:rPr lang="en-IL" smtClean="0"/>
              <a:t>29</a:t>
            </a:fld>
            <a:endParaRPr lang="en-IL"/>
          </a:p>
        </p:txBody>
      </p:sp>
    </p:spTree>
    <p:extLst>
      <p:ext uri="{BB962C8B-B14F-4D97-AF65-F5344CB8AC3E}">
        <p14:creationId xmlns:p14="http://schemas.microsoft.com/office/powerpoint/2010/main" val="450839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one scribe was Ezra ben Nathanael.  At the far left we see a </a:t>
            </a:r>
            <a:r>
              <a:rPr lang="en-US" dirty="0" err="1"/>
              <a:t>huntington</a:t>
            </a:r>
            <a:r>
              <a:rPr lang="en-US" dirty="0"/>
              <a:t> 200 sample written by him and at its right side we see two </a:t>
            </a:r>
            <a:r>
              <a:rPr lang="en-US" dirty="0" err="1"/>
              <a:t>Geniza</a:t>
            </a:r>
            <a:r>
              <a:rPr lang="en-US" dirty="0"/>
              <a:t> samples written by him too.</a:t>
            </a:r>
          </a:p>
          <a:p>
            <a:r>
              <a:rPr lang="en-US" dirty="0"/>
              <a:t>Ezra ben Nathanael copied a large part of the manuscript. He collated and corrected the whole </a:t>
            </a:r>
            <a:r>
              <a:rPr lang="en-US" dirty="0" err="1"/>
              <a:t>huntington</a:t>
            </a:r>
            <a:r>
              <a:rPr lang="en-US" dirty="0"/>
              <a:t> 200 manuscript. His script is also more decorative than others. He seems to be a private patron reader who asked family members and friends to help him copy a book for him.					</a:t>
            </a:r>
          </a:p>
        </p:txBody>
      </p:sp>
      <p:sp>
        <p:nvSpPr>
          <p:cNvPr id="4" name="Slide Number Placeholder 3"/>
          <p:cNvSpPr>
            <a:spLocks noGrp="1"/>
          </p:cNvSpPr>
          <p:nvPr>
            <p:ph type="sldNum" sz="quarter" idx="5"/>
          </p:nvPr>
        </p:nvSpPr>
        <p:spPr/>
        <p:txBody>
          <a:bodyPr/>
          <a:lstStyle/>
          <a:p>
            <a:fld id="{7A2C8814-B8BC-6442-9334-CBF2F13A54B6}" type="slidenum">
              <a:rPr lang="en-IL" smtClean="0"/>
              <a:t>3</a:t>
            </a:fld>
            <a:endParaRPr lang="en-IL"/>
          </a:p>
        </p:txBody>
      </p:sp>
    </p:spTree>
    <p:extLst>
      <p:ext uri="{BB962C8B-B14F-4D97-AF65-F5344CB8AC3E}">
        <p14:creationId xmlns:p14="http://schemas.microsoft.com/office/powerpoint/2010/main" val="1981809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L" dirty="0"/>
              <a:t>And this slide shows them in a zoomed way. Page 189 verso is the sample that is mapped to an odd place in the computational feature space but it is in the same computational scribe group with the page 201r.</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30</a:t>
            </a:fld>
            <a:endParaRPr lang="en-IL"/>
          </a:p>
        </p:txBody>
      </p:sp>
    </p:spTree>
    <p:extLst>
      <p:ext uri="{BB962C8B-B14F-4D97-AF65-F5344CB8AC3E}">
        <p14:creationId xmlns:p14="http://schemas.microsoft.com/office/powerpoint/2010/main" val="3973339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Now we are going to compare the computational scribal </a:t>
            </a:r>
            <a:r>
              <a:rPr lang="en-US" b="0" dirty="0" err="1"/>
              <a:t>divison</a:t>
            </a:r>
            <a:r>
              <a:rPr lang="en-US" b="0" dirty="0"/>
              <a:t> with the scholars' scribal divisions. This heatmap compares </a:t>
            </a:r>
            <a:r>
              <a:rPr lang="en-US" b="0" dirty="0" err="1"/>
              <a:t>Olszowy-schalnger’s</a:t>
            </a:r>
            <a:r>
              <a:rPr lang="en-US" b="0" dirty="0"/>
              <a:t> scribal division with the computational scribal division. Each row is an </a:t>
            </a:r>
            <a:r>
              <a:rPr lang="en-US" b="0" dirty="0" err="1"/>
              <a:t>Olszowy-schalnger</a:t>
            </a:r>
            <a:r>
              <a:rPr lang="en-US" b="0" dirty="0"/>
              <a:t> scribe, and each column is a computational scribe. The number in each cell shows how many pages fall into that overlap. So we see that computational scribe 1 fully matches with </a:t>
            </a:r>
            <a:r>
              <a:rPr lang="en-US" b="0" dirty="0" err="1"/>
              <a:t>Olszowy-schlanger</a:t>
            </a:r>
            <a:r>
              <a:rPr lang="en-US" b="0" dirty="0"/>
              <a:t> scribe 1. And computational scribe 2 merges </a:t>
            </a:r>
            <a:r>
              <a:rPr lang="en-US" b="0" dirty="0" err="1"/>
              <a:t>olszowy-schlanger</a:t>
            </a:r>
            <a:r>
              <a:rPr lang="en-US" b="0" dirty="0"/>
              <a:t> scribes number 2, 3 and 6 which is expected because there are 4 computational scribes and 6 </a:t>
            </a:r>
            <a:r>
              <a:rPr lang="en-US" b="0" dirty="0" err="1"/>
              <a:t>Olszowy-schlanger</a:t>
            </a:r>
            <a:r>
              <a:rPr lang="en-US" b="0" dirty="0"/>
              <a:t> scribes. The computational scribe 3 matches with </a:t>
            </a:r>
            <a:r>
              <a:rPr lang="en-US" b="0" dirty="0" err="1"/>
              <a:t>olszowy-schlanger</a:t>
            </a:r>
            <a:r>
              <a:rPr lang="en-US" b="0" dirty="0"/>
              <a:t> scribe 4 and so on. To summarize the alignment between the </a:t>
            </a:r>
            <a:r>
              <a:rPr lang="en-US" b="0" dirty="0" err="1"/>
              <a:t>olszowy-schlanger</a:t>
            </a:r>
            <a:r>
              <a:rPr lang="en-US" b="0" dirty="0"/>
              <a:t> scribes and the computational scribes we computed the Adjusted Rand Index. it measures the number of pairs that are in the same cluster. So, the Adjusted Rand Index score is 0.984, which is very close to 1. That means the computational scribal division agrees very strongly with </a:t>
            </a:r>
            <a:r>
              <a:rPr lang="en-US" b="0" dirty="0" err="1"/>
              <a:t>Olszowy-schlanger’s</a:t>
            </a:r>
            <a:r>
              <a:rPr lang="en-US" b="0" dirty="0"/>
              <a:t> scribal division, even though it produces fewer groups.</a:t>
            </a:r>
            <a:endParaRPr lang="en-IL" b="0" dirty="0"/>
          </a:p>
        </p:txBody>
      </p:sp>
      <p:sp>
        <p:nvSpPr>
          <p:cNvPr id="4" name="Slide Number Placeholder 3"/>
          <p:cNvSpPr>
            <a:spLocks noGrp="1"/>
          </p:cNvSpPr>
          <p:nvPr>
            <p:ph type="sldNum" sz="quarter" idx="5"/>
          </p:nvPr>
        </p:nvSpPr>
        <p:spPr/>
        <p:txBody>
          <a:bodyPr/>
          <a:lstStyle/>
          <a:p>
            <a:fld id="{7A2C8814-B8BC-6442-9334-CBF2F13A54B6}" type="slidenum">
              <a:rPr lang="en-IL" smtClean="0"/>
              <a:t>31</a:t>
            </a:fld>
            <a:endParaRPr lang="en-IL"/>
          </a:p>
        </p:txBody>
      </p:sp>
    </p:spTree>
    <p:extLst>
      <p:ext uri="{BB962C8B-B14F-4D97-AF65-F5344CB8AC3E}">
        <p14:creationId xmlns:p14="http://schemas.microsoft.com/office/powerpoint/2010/main" val="4436208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here we see the color barcode comparison for the </a:t>
            </a:r>
            <a:r>
              <a:rPr lang="en-US" dirty="0" err="1"/>
              <a:t>olszowy-schlanger</a:t>
            </a:r>
            <a:r>
              <a:rPr lang="en-US" dirty="0"/>
              <a:t> division and the computational division. as we said before at the horizontal axis each thin bar is a page, and the color encodes the scribe label. The top strip follows </a:t>
            </a:r>
            <a:r>
              <a:rPr lang="en-US" dirty="0" err="1"/>
              <a:t>Olszowy-Schlanger’s</a:t>
            </a:r>
            <a:r>
              <a:rPr lang="en-US" dirty="0"/>
              <a:t> divisions, and the bottom follows the computational divisions. So again we see that there is a major agreement between the </a:t>
            </a:r>
            <a:r>
              <a:rPr lang="en-US" dirty="0" err="1"/>
              <a:t>olszowy-schlanger</a:t>
            </a:r>
            <a:r>
              <a:rPr lang="en-US" dirty="0"/>
              <a:t> scribal division and the at the computational scribal division.</a:t>
            </a:r>
          </a:p>
        </p:txBody>
      </p:sp>
      <p:sp>
        <p:nvSpPr>
          <p:cNvPr id="4" name="Slide Number Placeholder 3"/>
          <p:cNvSpPr>
            <a:spLocks noGrp="1"/>
          </p:cNvSpPr>
          <p:nvPr>
            <p:ph type="sldNum" sz="quarter" idx="5"/>
          </p:nvPr>
        </p:nvSpPr>
        <p:spPr/>
        <p:txBody>
          <a:bodyPr/>
          <a:lstStyle/>
          <a:p>
            <a:fld id="{7A2C8814-B8BC-6442-9334-CBF2F13A54B6}" type="slidenum">
              <a:rPr lang="en-IL" smtClean="0"/>
              <a:t>32</a:t>
            </a:fld>
            <a:endParaRPr lang="en-IL"/>
          </a:p>
        </p:txBody>
      </p:sp>
    </p:spTree>
    <p:extLst>
      <p:ext uri="{BB962C8B-B14F-4D97-AF65-F5344CB8AC3E}">
        <p14:creationId xmlns:p14="http://schemas.microsoft.com/office/powerpoint/2010/main" val="1604200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heatmap compares </a:t>
            </a:r>
            <a:r>
              <a:rPr lang="en-US" b="0" dirty="0" err="1"/>
              <a:t>sfardata</a:t>
            </a:r>
            <a:r>
              <a:rPr lang="en-US" b="0" dirty="0"/>
              <a:t> scribal division with computational scribal division. Each row is a </a:t>
            </a:r>
            <a:r>
              <a:rPr lang="en-US" b="0" dirty="0" err="1"/>
              <a:t>sfardata</a:t>
            </a:r>
            <a:r>
              <a:rPr lang="en-US" b="0" dirty="0"/>
              <a:t> scribe, and each column is a computational scribe. The number in each cell shows how many pages are common between a </a:t>
            </a:r>
            <a:r>
              <a:rPr lang="en-US" b="0" dirty="0" err="1"/>
              <a:t>sfardata</a:t>
            </a:r>
            <a:r>
              <a:rPr lang="en-US" b="0" dirty="0"/>
              <a:t> scribe and a computational scribe. For example computational scribe 1 merges </a:t>
            </a:r>
            <a:r>
              <a:rPr lang="en-US" b="0" dirty="0" err="1"/>
              <a:t>sfardata</a:t>
            </a:r>
            <a:r>
              <a:rPr lang="en-US" b="0" dirty="0"/>
              <a:t> scribes number 1,2,9 and 11 exactly in the same way as the </a:t>
            </a:r>
            <a:r>
              <a:rPr lang="en-US" b="0" dirty="0" err="1"/>
              <a:t>olszowy-schlanger</a:t>
            </a:r>
            <a:r>
              <a:rPr lang="en-US" b="0" dirty="0"/>
              <a:t> scribal division makes. The adjusted rand index score for the alignment between the </a:t>
            </a:r>
            <a:r>
              <a:rPr lang="en-US" b="0" dirty="0" err="1"/>
              <a:t>sfardata</a:t>
            </a:r>
            <a:r>
              <a:rPr lang="en-US" b="0" dirty="0"/>
              <a:t> scribes and computational scribes is 0.716. that means the computational scribal division agrees weakly with the </a:t>
            </a:r>
            <a:r>
              <a:rPr lang="en-US" b="0" dirty="0" err="1"/>
              <a:t>sfardata</a:t>
            </a:r>
            <a:r>
              <a:rPr lang="en-US" b="0" dirty="0"/>
              <a:t> scribal division.</a:t>
            </a:r>
            <a:endParaRPr lang="en-IL" b="0" dirty="0"/>
          </a:p>
        </p:txBody>
      </p:sp>
      <p:sp>
        <p:nvSpPr>
          <p:cNvPr id="4" name="Slide Number Placeholder 3"/>
          <p:cNvSpPr>
            <a:spLocks noGrp="1"/>
          </p:cNvSpPr>
          <p:nvPr>
            <p:ph type="sldNum" sz="quarter" idx="5"/>
          </p:nvPr>
        </p:nvSpPr>
        <p:spPr/>
        <p:txBody>
          <a:bodyPr/>
          <a:lstStyle/>
          <a:p>
            <a:fld id="{7A2C8814-B8BC-6442-9334-CBF2F13A54B6}" type="slidenum">
              <a:rPr lang="en-IL" smtClean="0"/>
              <a:t>33</a:t>
            </a:fld>
            <a:endParaRPr lang="en-IL"/>
          </a:p>
        </p:txBody>
      </p:sp>
    </p:spTree>
    <p:extLst>
      <p:ext uri="{BB962C8B-B14F-4D97-AF65-F5344CB8AC3E}">
        <p14:creationId xmlns:p14="http://schemas.microsoft.com/office/powerpoint/2010/main" val="32051780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in the color barcode comparison for the </a:t>
            </a:r>
            <a:r>
              <a:rPr lang="en-US" dirty="0" err="1"/>
              <a:t>sfardata</a:t>
            </a:r>
            <a:r>
              <a:rPr lang="en-US" dirty="0"/>
              <a:t> division and the computational </a:t>
            </a:r>
            <a:r>
              <a:rPr lang="en-US" dirty="0" err="1"/>
              <a:t>divison</a:t>
            </a:r>
            <a:r>
              <a:rPr lang="en-US" dirty="0"/>
              <a:t> there is a major agreement except the pages between 63-93 and the pages 113 and 133.</a:t>
            </a:r>
          </a:p>
        </p:txBody>
      </p:sp>
      <p:sp>
        <p:nvSpPr>
          <p:cNvPr id="4" name="Slide Number Placeholder 3"/>
          <p:cNvSpPr>
            <a:spLocks noGrp="1"/>
          </p:cNvSpPr>
          <p:nvPr>
            <p:ph type="sldNum" sz="quarter" idx="5"/>
          </p:nvPr>
        </p:nvSpPr>
        <p:spPr/>
        <p:txBody>
          <a:bodyPr/>
          <a:lstStyle/>
          <a:p>
            <a:fld id="{7A2C8814-B8BC-6442-9334-CBF2F13A54B6}" type="slidenum">
              <a:rPr lang="en-IL" smtClean="0"/>
              <a:t>34</a:t>
            </a:fld>
            <a:endParaRPr lang="en-IL"/>
          </a:p>
        </p:txBody>
      </p:sp>
    </p:spTree>
    <p:extLst>
      <p:ext uri="{BB962C8B-B14F-4D97-AF65-F5344CB8AC3E}">
        <p14:creationId xmlns:p14="http://schemas.microsoft.com/office/powerpoint/2010/main" val="32874077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To conclude, we proposed an unsupervised computational method to explore scribal grouping in Huntington 200. Without using any ground truth labels, our method suggests four computational scribal groups. When we compare these groups with scholars’ groups, we see a strong agreement with </a:t>
            </a:r>
            <a:r>
              <a:rPr lang="en-US" b="0" dirty="0" err="1"/>
              <a:t>Olszowy</a:t>
            </a:r>
            <a:r>
              <a:rPr lang="en-US" b="0" dirty="0"/>
              <a:t>’-</a:t>
            </a:r>
            <a:r>
              <a:rPr lang="en-US" b="0" dirty="0" err="1"/>
              <a:t>schlanger’s</a:t>
            </a:r>
            <a:r>
              <a:rPr lang="en-US" b="0" dirty="0"/>
              <a:t> division, with ARI = 0.984. The agreement with </a:t>
            </a:r>
            <a:r>
              <a:rPr lang="en-US" b="0" dirty="0" err="1"/>
              <a:t>Sfardata</a:t>
            </a:r>
            <a:r>
              <a:rPr lang="en-US" b="0" dirty="0"/>
              <a:t> is lower, which is ARI = 0.716. As for the next steps, we want to add more </a:t>
            </a:r>
            <a:r>
              <a:rPr lang="en-US" b="0" dirty="0" err="1"/>
              <a:t>explainability</a:t>
            </a:r>
            <a:r>
              <a:rPr lang="en-US" b="0" dirty="0"/>
              <a:t> by showing which visual patterns drive the clustering. We need a </a:t>
            </a:r>
            <a:r>
              <a:rPr lang="en-US" b="0" dirty="0" err="1"/>
              <a:t>computationa</a:t>
            </a:r>
            <a:r>
              <a:rPr lang="en-US" b="0" dirty="0"/>
              <a:t> </a:t>
            </a:r>
            <a:r>
              <a:rPr lang="en-US" b="0" dirty="0" err="1"/>
              <a:t>defition</a:t>
            </a:r>
            <a:r>
              <a:rPr lang="en-US" b="0" dirty="0"/>
              <a:t> for what is morphological similarity and what is style similarity.</a:t>
            </a:r>
            <a:endParaRPr lang="en-IL" b="0" dirty="0"/>
          </a:p>
        </p:txBody>
      </p:sp>
      <p:sp>
        <p:nvSpPr>
          <p:cNvPr id="4" name="Slide Number Placeholder 3"/>
          <p:cNvSpPr>
            <a:spLocks noGrp="1"/>
          </p:cNvSpPr>
          <p:nvPr>
            <p:ph type="sldNum" sz="quarter" idx="5"/>
          </p:nvPr>
        </p:nvSpPr>
        <p:spPr/>
        <p:txBody>
          <a:bodyPr/>
          <a:lstStyle/>
          <a:p>
            <a:fld id="{7A2C8814-B8BC-6442-9334-CBF2F13A54B6}" type="slidenum">
              <a:rPr lang="en-IL" smtClean="0"/>
              <a:t>35</a:t>
            </a:fld>
            <a:endParaRPr lang="en-IL"/>
          </a:p>
        </p:txBody>
      </p:sp>
    </p:spTree>
    <p:extLst>
      <p:ext uri="{BB962C8B-B14F-4D97-AF65-F5344CB8AC3E}">
        <p14:creationId xmlns:p14="http://schemas.microsoft.com/office/powerpoint/2010/main" val="1402575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Huntington 200 is not a luxury manuscript. It is a medium-sized manuscript of the size around 24 cm by 16 cm. It is written on Oriental paper. It was ruled with a </a:t>
            </a:r>
            <a:r>
              <a:rPr lang="en-US" dirty="0" err="1"/>
              <a:t>misṭara</a:t>
            </a:r>
            <a:r>
              <a:rPr lang="en-US" dirty="0"/>
              <a:t>, but the number of lines is not consistent and varies between scribes and sometimes even between the recto and verso of the same leaf. It is written using iron-gall ink and it contains 477 handwritten pages.</a:t>
            </a:r>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4</a:t>
            </a:fld>
            <a:endParaRPr lang="en-IL"/>
          </a:p>
        </p:txBody>
      </p:sp>
    </p:spTree>
    <p:extLst>
      <p:ext uri="{BB962C8B-B14F-4D97-AF65-F5344CB8AC3E}">
        <p14:creationId xmlns:p14="http://schemas.microsoft.com/office/powerpoint/2010/main" val="1081143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Huntington 200 is written using non-square Oriental script type. It was copied by different scribes. They worked separately but towards the common goal of producing a single codex and the scribes shared unequal number of pages.</a:t>
            </a:r>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5</a:t>
            </a:fld>
            <a:endParaRPr lang="en-IL"/>
          </a:p>
        </p:txBody>
      </p:sp>
    </p:spTree>
    <p:extLst>
      <p:ext uri="{BB962C8B-B14F-4D97-AF65-F5344CB8AC3E}">
        <p14:creationId xmlns:p14="http://schemas.microsoft.com/office/powerpoint/2010/main" val="3622392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we see the correspondence between the </a:t>
            </a:r>
            <a:r>
              <a:rPr lang="en-US" dirty="0" err="1"/>
              <a:t>Olszowy-Schlanger</a:t>
            </a:r>
            <a:r>
              <a:rPr lang="en-US" dirty="0"/>
              <a:t> scribes and the </a:t>
            </a:r>
            <a:r>
              <a:rPr lang="en-US" dirty="0" err="1"/>
              <a:t>sfardata</a:t>
            </a:r>
            <a:r>
              <a:rPr lang="en-US" dirty="0"/>
              <a:t> scribes. </a:t>
            </a:r>
            <a:r>
              <a:rPr lang="en-US" dirty="0" err="1"/>
              <a:t>Olszowy-Schlanger</a:t>
            </a:r>
            <a:r>
              <a:rPr lang="en-US" dirty="0"/>
              <a:t> states that Huntington 200 was copied by six scribes, and </a:t>
            </a:r>
            <a:r>
              <a:rPr lang="en-US" dirty="0" err="1"/>
              <a:t>Sfardata</a:t>
            </a:r>
            <a:r>
              <a:rPr lang="en-US" dirty="0"/>
              <a:t> states that it was copied by eleven scribes. This figure shows how these two systems overlap. Each square gives the number of pages that both systems assign to the same scribe. For example, </a:t>
            </a:r>
            <a:r>
              <a:rPr lang="en-US" dirty="0" err="1"/>
              <a:t>Olszowy-Schlanger</a:t>
            </a:r>
            <a:r>
              <a:rPr lang="en-US" dirty="0"/>
              <a:t> Scribe 1 overlaps with several </a:t>
            </a:r>
            <a:r>
              <a:rPr lang="en-US" dirty="0" err="1"/>
              <a:t>Sfardata</a:t>
            </a:r>
            <a:r>
              <a:rPr lang="en-US" dirty="0"/>
              <a:t> scribes that are number 1, 2 , 9 and 11. </a:t>
            </a:r>
            <a:r>
              <a:rPr lang="en-US" dirty="0" err="1"/>
              <a:t>Olszowy-Schlanger</a:t>
            </a:r>
            <a:r>
              <a:rPr lang="en-US" dirty="0"/>
              <a:t> Scribe 3 matches with </a:t>
            </a:r>
            <a:r>
              <a:rPr lang="en-US" dirty="0" err="1"/>
              <a:t>Sfardata</a:t>
            </a:r>
            <a:r>
              <a:rPr lang="en-US" dirty="0"/>
              <a:t> Scribe 4. </a:t>
            </a:r>
            <a:r>
              <a:rPr lang="en-US" dirty="0" err="1"/>
              <a:t>Olszowy-Schlanger</a:t>
            </a:r>
            <a:r>
              <a:rPr lang="en-US" dirty="0"/>
              <a:t> Scribe 4 matches with </a:t>
            </a:r>
            <a:r>
              <a:rPr lang="en-US" dirty="0" err="1"/>
              <a:t>Sfardata</a:t>
            </a:r>
            <a:r>
              <a:rPr lang="en-US" dirty="0"/>
              <a:t> Scribe 5. </a:t>
            </a:r>
            <a:r>
              <a:rPr lang="en-US" dirty="0" err="1"/>
              <a:t>Olszowy-Schlanger</a:t>
            </a:r>
            <a:r>
              <a:rPr lang="en-US" dirty="0"/>
              <a:t> Scribe 5 matches with </a:t>
            </a:r>
            <a:r>
              <a:rPr lang="en-US" dirty="0" err="1"/>
              <a:t>Sfardata</a:t>
            </a:r>
            <a:r>
              <a:rPr lang="en-US" dirty="0"/>
              <a:t> Scribe 7. And </a:t>
            </a:r>
            <a:r>
              <a:rPr lang="en-US" dirty="0" err="1"/>
              <a:t>Olszowy-Schlanger</a:t>
            </a:r>
            <a:r>
              <a:rPr lang="en-US" dirty="0"/>
              <a:t> Scribe 6 matches with </a:t>
            </a:r>
            <a:r>
              <a:rPr lang="en-US" dirty="0" err="1"/>
              <a:t>Sfardata</a:t>
            </a:r>
            <a:r>
              <a:rPr lang="en-US" dirty="0"/>
              <a:t> Scribe 10.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6</a:t>
            </a:fld>
            <a:endParaRPr lang="en-IL"/>
          </a:p>
        </p:txBody>
      </p:sp>
    </p:spTree>
    <p:extLst>
      <p:ext uri="{BB962C8B-B14F-4D97-AF65-F5344CB8AC3E}">
        <p14:creationId xmlns:p14="http://schemas.microsoft.com/office/powerpoint/2010/main" val="1259734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here we see color barcodes for Huntington 200. At the horizontal axis each thin bar is a page, and the color encodes the scribe label. The top strip follows </a:t>
            </a:r>
            <a:r>
              <a:rPr lang="en-US" dirty="0" err="1"/>
              <a:t>Olszowy-Schlanger’s</a:t>
            </a:r>
            <a:r>
              <a:rPr lang="en-US" dirty="0"/>
              <a:t> divisions, and the bottom follows </a:t>
            </a:r>
            <a:r>
              <a:rPr lang="en-US" dirty="0" err="1"/>
              <a:t>SfarData's</a:t>
            </a:r>
            <a:r>
              <a:rPr lang="en-US" dirty="0"/>
              <a:t> divisions. So we can see where the two scribal divisions agree and where they differ. For example a major difference is observed when the </a:t>
            </a:r>
            <a:r>
              <a:rPr lang="en-US" dirty="0" err="1"/>
              <a:t>sfardata</a:t>
            </a:r>
            <a:r>
              <a:rPr lang="en-US" dirty="0"/>
              <a:t> </a:t>
            </a:r>
            <a:r>
              <a:rPr lang="en-US" dirty="0" err="1"/>
              <a:t>divison</a:t>
            </a:r>
            <a:r>
              <a:rPr lang="en-US" dirty="0"/>
              <a:t> splits the </a:t>
            </a:r>
            <a:r>
              <a:rPr lang="en-US" dirty="0" err="1"/>
              <a:t>olszowy-schlanger</a:t>
            </a:r>
            <a:r>
              <a:rPr lang="en-US" dirty="0"/>
              <a:t> scribe 1 into 4 scribes that are the </a:t>
            </a:r>
            <a:r>
              <a:rPr lang="en-US" dirty="0" err="1"/>
              <a:t>sfardata</a:t>
            </a:r>
            <a:r>
              <a:rPr lang="en-US" dirty="0"/>
              <a:t> scribes number 1,2,9 and 11. But at the other divisions there is a major agreement.</a:t>
            </a:r>
          </a:p>
          <a:p>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7</a:t>
            </a:fld>
            <a:endParaRPr lang="en-IL"/>
          </a:p>
        </p:txBody>
      </p:sp>
    </p:spTree>
    <p:extLst>
      <p:ext uri="{BB962C8B-B14F-4D97-AF65-F5344CB8AC3E}">
        <p14:creationId xmlns:p14="http://schemas.microsoft.com/office/powerpoint/2010/main" val="1578369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we see sample patches showing the similarity between the corresponding scribes in the </a:t>
            </a:r>
            <a:r>
              <a:rPr lang="en-US" dirty="0" err="1"/>
              <a:t>Olszowy-Schlanger</a:t>
            </a:r>
            <a:r>
              <a:rPr lang="en-US" dirty="0"/>
              <a:t> divisions and the </a:t>
            </a:r>
            <a:r>
              <a:rPr lang="en-US" dirty="0" err="1"/>
              <a:t>Sfardata</a:t>
            </a:r>
            <a:r>
              <a:rPr lang="en-US" dirty="0"/>
              <a:t> divisions. The top row shows one sample for each </a:t>
            </a:r>
            <a:r>
              <a:rPr lang="en-US" dirty="0" err="1"/>
              <a:t>Olszowy-Schlanger</a:t>
            </a:r>
            <a:r>
              <a:rPr lang="en-US" dirty="0"/>
              <a:t> scribe, and under each one we show the </a:t>
            </a:r>
            <a:r>
              <a:rPr lang="en-US" dirty="0" err="1"/>
              <a:t>Sfardata</a:t>
            </a:r>
            <a:r>
              <a:rPr lang="en-US" dirty="0"/>
              <a:t> scribes that correspond to it. For example, </a:t>
            </a:r>
            <a:r>
              <a:rPr lang="en-US" dirty="0" err="1"/>
              <a:t>Olszowy-Schlanger</a:t>
            </a:r>
            <a:r>
              <a:rPr lang="en-US" dirty="0"/>
              <a:t> scribe 1 is divided into four different scribes in </a:t>
            </a:r>
            <a:r>
              <a:rPr lang="en-US" dirty="0" err="1"/>
              <a:t>Sfardata</a:t>
            </a:r>
            <a:r>
              <a:rPr lang="en-US" dirty="0"/>
              <a:t>. and </a:t>
            </a:r>
            <a:r>
              <a:rPr lang="en-US" dirty="0" err="1"/>
              <a:t>Olszowy-Schlanger</a:t>
            </a:r>
            <a:r>
              <a:rPr lang="en-US" dirty="0"/>
              <a:t> scribe 2 is divided into two scribes in </a:t>
            </a:r>
            <a:r>
              <a:rPr lang="en-US" dirty="0" err="1"/>
              <a:t>Sfardata</a:t>
            </a:r>
            <a:r>
              <a:rPr lang="en-US" dirty="0"/>
              <a:t>, and so on. So here we have the chance to observe how diverse are the over </a:t>
            </a:r>
            <a:r>
              <a:rPr lang="en-US" dirty="0" err="1"/>
              <a:t>splited</a:t>
            </a:r>
            <a:r>
              <a:rPr lang="en-US" dirty="0"/>
              <a:t> divisions.</a:t>
            </a:r>
            <a:endParaRPr lang="en-IL" dirty="0"/>
          </a:p>
        </p:txBody>
      </p:sp>
      <p:sp>
        <p:nvSpPr>
          <p:cNvPr id="4" name="Slide Number Placeholder 3"/>
          <p:cNvSpPr>
            <a:spLocks noGrp="1"/>
          </p:cNvSpPr>
          <p:nvPr>
            <p:ph type="sldNum" sz="quarter" idx="5"/>
          </p:nvPr>
        </p:nvSpPr>
        <p:spPr/>
        <p:txBody>
          <a:bodyPr/>
          <a:lstStyle/>
          <a:p>
            <a:fld id="{7A2C8814-B8BC-6442-9334-CBF2F13A54B6}" type="slidenum">
              <a:rPr lang="en-IL" smtClean="0"/>
              <a:t>8</a:t>
            </a:fld>
            <a:endParaRPr lang="en-IL"/>
          </a:p>
        </p:txBody>
      </p:sp>
    </p:spTree>
    <p:extLst>
      <p:ext uri="{BB962C8B-B14F-4D97-AF65-F5344CB8AC3E}">
        <p14:creationId xmlns:p14="http://schemas.microsoft.com/office/powerpoint/2010/main" val="4073258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wanted to add a new argument to the scholars’ discussion about the number of scribes in </a:t>
            </a:r>
            <a:r>
              <a:rPr lang="en-US" dirty="0" err="1"/>
              <a:t>huntington</a:t>
            </a:r>
            <a:r>
              <a:rPr lang="en-US" dirty="0"/>
              <a:t> 200 and in this work we studied whether unsupervised computational methods can find meaningful scribal groups in </a:t>
            </a:r>
            <a:r>
              <a:rPr lang="en-US" dirty="0" err="1"/>
              <a:t>huntington</a:t>
            </a:r>
            <a:r>
              <a:rPr lang="en-US" dirty="0"/>
              <a:t> 200.  We also compare these computational scribal groups with the scribal divisions suggested by the scholars. For example, a scholar’s scribal division might look like the plot on the left, while a computational scribal division might look like the plot on the right. Right here the challenge exist: different systems look at the same data but decide on different boundaries. And the real ground truth of who wrote what is hidden in the past time.</a:t>
            </a:r>
            <a:br>
              <a:rPr lang="en-US" dirty="0"/>
            </a:br>
            <a:endParaRPr lang="en-US" dirty="0"/>
          </a:p>
        </p:txBody>
      </p:sp>
      <p:sp>
        <p:nvSpPr>
          <p:cNvPr id="4" name="Slide Number Placeholder 3"/>
          <p:cNvSpPr>
            <a:spLocks noGrp="1"/>
          </p:cNvSpPr>
          <p:nvPr>
            <p:ph type="sldNum" sz="quarter" idx="5"/>
          </p:nvPr>
        </p:nvSpPr>
        <p:spPr/>
        <p:txBody>
          <a:bodyPr/>
          <a:lstStyle/>
          <a:p>
            <a:fld id="{7A2C8814-B8BC-6442-9334-CBF2F13A54B6}" type="slidenum">
              <a:rPr lang="en-IL" smtClean="0"/>
              <a:t>9</a:t>
            </a:fld>
            <a:endParaRPr lang="en-IL"/>
          </a:p>
        </p:txBody>
      </p:sp>
    </p:spTree>
    <p:extLst>
      <p:ext uri="{BB962C8B-B14F-4D97-AF65-F5344CB8AC3E}">
        <p14:creationId xmlns:p14="http://schemas.microsoft.com/office/powerpoint/2010/main" val="3117382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0464-4188-0A84-504B-7103744A5A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L"/>
          </a:p>
        </p:txBody>
      </p:sp>
      <p:sp>
        <p:nvSpPr>
          <p:cNvPr id="3" name="Subtitle 2">
            <a:extLst>
              <a:ext uri="{FF2B5EF4-FFF2-40B4-BE49-F238E27FC236}">
                <a16:creationId xmlns:a16="http://schemas.microsoft.com/office/drawing/2014/main" id="{DDA911C5-55A2-E8E6-FB8E-73981898E7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L"/>
          </a:p>
        </p:txBody>
      </p:sp>
      <p:sp>
        <p:nvSpPr>
          <p:cNvPr id="4" name="Date Placeholder 3">
            <a:extLst>
              <a:ext uri="{FF2B5EF4-FFF2-40B4-BE49-F238E27FC236}">
                <a16:creationId xmlns:a16="http://schemas.microsoft.com/office/drawing/2014/main" id="{0DD0E021-BC45-027C-1097-97D3DAF7B275}"/>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5" name="Footer Placeholder 4">
            <a:extLst>
              <a:ext uri="{FF2B5EF4-FFF2-40B4-BE49-F238E27FC236}">
                <a16:creationId xmlns:a16="http://schemas.microsoft.com/office/drawing/2014/main" id="{2556A841-92B8-64C8-8C8B-15994DEC9B6E}"/>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A41D27B6-F98A-BF8F-C7A0-B4694DED2B8C}"/>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648439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61960-00A8-F0FC-122B-7683C41D0C7D}"/>
              </a:ext>
            </a:extLst>
          </p:cNvPr>
          <p:cNvSpPr>
            <a:spLocks noGrp="1"/>
          </p:cNvSpPr>
          <p:nvPr>
            <p:ph type="title"/>
          </p:nvPr>
        </p:nvSpPr>
        <p:spPr/>
        <p:txBody>
          <a:bodyPr/>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5AD4E4AC-2A70-F4DA-7F1C-DC423B061D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B5165711-94BB-1551-048F-01080F994D16}"/>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5" name="Footer Placeholder 4">
            <a:extLst>
              <a:ext uri="{FF2B5EF4-FFF2-40B4-BE49-F238E27FC236}">
                <a16:creationId xmlns:a16="http://schemas.microsoft.com/office/drawing/2014/main" id="{5ECB65DC-5B51-C445-6F3C-47D8E316EF57}"/>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BBED0D1C-7BCF-ED35-1391-C4DB98A12CCE}"/>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973850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8CD845-830D-DB7A-7F24-2F82B0AA028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D85083FA-15BB-B143-DD1C-C4AF5955B6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5C181768-DDED-0AA6-DE6B-3AB8CD8807EF}"/>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5" name="Footer Placeholder 4">
            <a:extLst>
              <a:ext uri="{FF2B5EF4-FFF2-40B4-BE49-F238E27FC236}">
                <a16:creationId xmlns:a16="http://schemas.microsoft.com/office/drawing/2014/main" id="{773149FE-E25B-6CD3-73F4-B3BE638E4ED0}"/>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0D0CBB0C-7FD9-15A7-BB3C-E97278397FF4}"/>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303356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48369-8F51-C676-01AC-972BD8DA9800}"/>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FCEE2527-61DF-6842-D462-1192D6C51A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A03282BC-0C42-7AA1-95FD-BE740539504A}"/>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5" name="Footer Placeholder 4">
            <a:extLst>
              <a:ext uri="{FF2B5EF4-FFF2-40B4-BE49-F238E27FC236}">
                <a16:creationId xmlns:a16="http://schemas.microsoft.com/office/drawing/2014/main" id="{2BA724D7-3EF5-9FFD-C1B3-4135D2FA8DAE}"/>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03A5E5EC-EC2D-16A4-3A3D-3BA5A68BA845}"/>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251748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DA43-89FA-13ED-FD06-43F6C6EDCB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L"/>
          </a:p>
        </p:txBody>
      </p:sp>
      <p:sp>
        <p:nvSpPr>
          <p:cNvPr id="3" name="Text Placeholder 2">
            <a:extLst>
              <a:ext uri="{FF2B5EF4-FFF2-40B4-BE49-F238E27FC236}">
                <a16:creationId xmlns:a16="http://schemas.microsoft.com/office/drawing/2014/main" id="{F4B1D49E-7A77-1C6E-FCC5-B57B5C0C4B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1C174E-3A99-2257-4D0E-87B26CBE52BC}"/>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5" name="Footer Placeholder 4">
            <a:extLst>
              <a:ext uri="{FF2B5EF4-FFF2-40B4-BE49-F238E27FC236}">
                <a16:creationId xmlns:a16="http://schemas.microsoft.com/office/drawing/2014/main" id="{46EC64B8-A572-E524-1CB9-4E817BCA3E91}"/>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AC1A109E-6A36-88AC-F41F-FF24B9506C45}"/>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134845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549FC-AEBF-F741-957C-C573352A985A}"/>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72AA2F21-F5FC-BBFA-209E-AB635A5901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Content Placeholder 3">
            <a:extLst>
              <a:ext uri="{FF2B5EF4-FFF2-40B4-BE49-F238E27FC236}">
                <a16:creationId xmlns:a16="http://schemas.microsoft.com/office/drawing/2014/main" id="{DA3299E2-664A-42D7-A968-D23D9FF586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Date Placeholder 4">
            <a:extLst>
              <a:ext uri="{FF2B5EF4-FFF2-40B4-BE49-F238E27FC236}">
                <a16:creationId xmlns:a16="http://schemas.microsoft.com/office/drawing/2014/main" id="{63089B3E-7753-2ACB-ED7A-4CD7F2858DA1}"/>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6" name="Footer Placeholder 5">
            <a:extLst>
              <a:ext uri="{FF2B5EF4-FFF2-40B4-BE49-F238E27FC236}">
                <a16:creationId xmlns:a16="http://schemas.microsoft.com/office/drawing/2014/main" id="{D77B36E5-3F48-40FC-BA62-89269B31F194}"/>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ABE71FD9-B95B-C5B2-63CD-9A5BB23BD229}"/>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1929664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131C2-A748-A5F9-D797-7E99A5F506CC}"/>
              </a:ext>
            </a:extLst>
          </p:cNvPr>
          <p:cNvSpPr>
            <a:spLocks noGrp="1"/>
          </p:cNvSpPr>
          <p:nvPr>
            <p:ph type="title"/>
          </p:nvPr>
        </p:nvSpPr>
        <p:spPr>
          <a:xfrm>
            <a:off x="839788" y="365125"/>
            <a:ext cx="10515600" cy="1325563"/>
          </a:xfrm>
        </p:spPr>
        <p:txBody>
          <a:bodyPr/>
          <a:lstStyle/>
          <a:p>
            <a:r>
              <a:rPr lang="en-US"/>
              <a:t>Click to edit Master title style</a:t>
            </a:r>
            <a:endParaRPr lang="en-IL"/>
          </a:p>
        </p:txBody>
      </p:sp>
      <p:sp>
        <p:nvSpPr>
          <p:cNvPr id="3" name="Text Placeholder 2">
            <a:extLst>
              <a:ext uri="{FF2B5EF4-FFF2-40B4-BE49-F238E27FC236}">
                <a16:creationId xmlns:a16="http://schemas.microsoft.com/office/drawing/2014/main" id="{19DC1A47-7FFF-FBB5-D2B9-6AE0EC1A63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D7F90E-F398-489E-396F-6F04C419B4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Text Placeholder 4">
            <a:extLst>
              <a:ext uri="{FF2B5EF4-FFF2-40B4-BE49-F238E27FC236}">
                <a16:creationId xmlns:a16="http://schemas.microsoft.com/office/drawing/2014/main" id="{EDBED20C-E4DA-A946-1768-B3739EB6D9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9C231C-FC02-B01F-DDB7-E86067FF6B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7" name="Date Placeholder 6">
            <a:extLst>
              <a:ext uri="{FF2B5EF4-FFF2-40B4-BE49-F238E27FC236}">
                <a16:creationId xmlns:a16="http://schemas.microsoft.com/office/drawing/2014/main" id="{6436883E-CFE2-E719-B687-8810B5477C7C}"/>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8" name="Footer Placeholder 7">
            <a:extLst>
              <a:ext uri="{FF2B5EF4-FFF2-40B4-BE49-F238E27FC236}">
                <a16:creationId xmlns:a16="http://schemas.microsoft.com/office/drawing/2014/main" id="{F0ADAF96-FB8F-46EC-8034-BD94FEF61BBD}"/>
              </a:ext>
            </a:extLst>
          </p:cNvPr>
          <p:cNvSpPr>
            <a:spLocks noGrp="1"/>
          </p:cNvSpPr>
          <p:nvPr>
            <p:ph type="ftr" sz="quarter" idx="11"/>
          </p:nvPr>
        </p:nvSpPr>
        <p:spPr/>
        <p:txBody>
          <a:bodyPr/>
          <a:lstStyle/>
          <a:p>
            <a:endParaRPr lang="en-IL"/>
          </a:p>
        </p:txBody>
      </p:sp>
      <p:sp>
        <p:nvSpPr>
          <p:cNvPr id="9" name="Slide Number Placeholder 8">
            <a:extLst>
              <a:ext uri="{FF2B5EF4-FFF2-40B4-BE49-F238E27FC236}">
                <a16:creationId xmlns:a16="http://schemas.microsoft.com/office/drawing/2014/main" id="{0A5BFD19-9866-0FA2-18C3-37C09389B013}"/>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1922586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6B619-CCD4-C585-B811-6782631C4E09}"/>
              </a:ext>
            </a:extLst>
          </p:cNvPr>
          <p:cNvSpPr>
            <a:spLocks noGrp="1"/>
          </p:cNvSpPr>
          <p:nvPr>
            <p:ph type="title"/>
          </p:nvPr>
        </p:nvSpPr>
        <p:spPr/>
        <p:txBody>
          <a:bodyPr/>
          <a:lstStyle/>
          <a:p>
            <a:r>
              <a:rPr lang="en-US"/>
              <a:t>Click to edit Master title style</a:t>
            </a:r>
            <a:endParaRPr lang="en-IL"/>
          </a:p>
        </p:txBody>
      </p:sp>
      <p:sp>
        <p:nvSpPr>
          <p:cNvPr id="3" name="Date Placeholder 2">
            <a:extLst>
              <a:ext uri="{FF2B5EF4-FFF2-40B4-BE49-F238E27FC236}">
                <a16:creationId xmlns:a16="http://schemas.microsoft.com/office/drawing/2014/main" id="{0A94DDA3-AF6D-204D-2ADF-2A53D07FFD22}"/>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4" name="Footer Placeholder 3">
            <a:extLst>
              <a:ext uri="{FF2B5EF4-FFF2-40B4-BE49-F238E27FC236}">
                <a16:creationId xmlns:a16="http://schemas.microsoft.com/office/drawing/2014/main" id="{29F9ACF0-9F80-E9AE-4225-C2C3AD9EE56F}"/>
              </a:ext>
            </a:extLst>
          </p:cNvPr>
          <p:cNvSpPr>
            <a:spLocks noGrp="1"/>
          </p:cNvSpPr>
          <p:nvPr>
            <p:ph type="ftr" sz="quarter" idx="11"/>
          </p:nvPr>
        </p:nvSpPr>
        <p:spPr/>
        <p:txBody>
          <a:bodyPr/>
          <a:lstStyle/>
          <a:p>
            <a:endParaRPr lang="en-IL"/>
          </a:p>
        </p:txBody>
      </p:sp>
      <p:sp>
        <p:nvSpPr>
          <p:cNvPr id="5" name="Slide Number Placeholder 4">
            <a:extLst>
              <a:ext uri="{FF2B5EF4-FFF2-40B4-BE49-F238E27FC236}">
                <a16:creationId xmlns:a16="http://schemas.microsoft.com/office/drawing/2014/main" id="{254DE449-F918-13EE-B6D6-EDF5972B6087}"/>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930871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429DC8-F074-A72F-58D4-3EF3B22C2191}"/>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3" name="Footer Placeholder 2">
            <a:extLst>
              <a:ext uri="{FF2B5EF4-FFF2-40B4-BE49-F238E27FC236}">
                <a16:creationId xmlns:a16="http://schemas.microsoft.com/office/drawing/2014/main" id="{C670FF22-ABC7-B9AA-5DC7-3B2CA13055DB}"/>
              </a:ext>
            </a:extLst>
          </p:cNvPr>
          <p:cNvSpPr>
            <a:spLocks noGrp="1"/>
          </p:cNvSpPr>
          <p:nvPr>
            <p:ph type="ftr" sz="quarter" idx="11"/>
          </p:nvPr>
        </p:nvSpPr>
        <p:spPr/>
        <p:txBody>
          <a:bodyPr/>
          <a:lstStyle/>
          <a:p>
            <a:endParaRPr lang="en-IL"/>
          </a:p>
        </p:txBody>
      </p:sp>
      <p:sp>
        <p:nvSpPr>
          <p:cNvPr id="4" name="Slide Number Placeholder 3">
            <a:extLst>
              <a:ext uri="{FF2B5EF4-FFF2-40B4-BE49-F238E27FC236}">
                <a16:creationId xmlns:a16="http://schemas.microsoft.com/office/drawing/2014/main" id="{1E6A7B97-6A12-034C-78E3-B5F4FDC09BC0}"/>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3503882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DB3A1-0027-8162-6530-72FAA754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Content Placeholder 2">
            <a:extLst>
              <a:ext uri="{FF2B5EF4-FFF2-40B4-BE49-F238E27FC236}">
                <a16:creationId xmlns:a16="http://schemas.microsoft.com/office/drawing/2014/main" id="{8CB502D3-CBBF-20A9-4AE5-6770D325E5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Text Placeholder 3">
            <a:extLst>
              <a:ext uri="{FF2B5EF4-FFF2-40B4-BE49-F238E27FC236}">
                <a16:creationId xmlns:a16="http://schemas.microsoft.com/office/drawing/2014/main" id="{7E7D44C8-817B-301D-9916-4522C7679D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C62D3C-5BFF-6CDD-2870-8383BB622F18}"/>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6" name="Footer Placeholder 5">
            <a:extLst>
              <a:ext uri="{FF2B5EF4-FFF2-40B4-BE49-F238E27FC236}">
                <a16:creationId xmlns:a16="http://schemas.microsoft.com/office/drawing/2014/main" id="{CF871945-15A9-5E2A-5778-2CD196EF4444}"/>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001107D6-EB2F-039E-F54D-0F2FEF1784E5}"/>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141787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EC4B5-F329-BC9D-459D-C4E8343DF7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Picture Placeholder 2">
            <a:extLst>
              <a:ext uri="{FF2B5EF4-FFF2-40B4-BE49-F238E27FC236}">
                <a16:creationId xmlns:a16="http://schemas.microsoft.com/office/drawing/2014/main" id="{A194A3C6-138D-C0D0-79D6-5BFDA704A3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L"/>
          </a:p>
        </p:txBody>
      </p:sp>
      <p:sp>
        <p:nvSpPr>
          <p:cNvPr id="4" name="Text Placeholder 3">
            <a:extLst>
              <a:ext uri="{FF2B5EF4-FFF2-40B4-BE49-F238E27FC236}">
                <a16:creationId xmlns:a16="http://schemas.microsoft.com/office/drawing/2014/main" id="{C08F7FC4-18BD-0C5F-DC81-0C486C5009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D691F8-24AE-F138-24AF-A84AB1A2148B}"/>
              </a:ext>
            </a:extLst>
          </p:cNvPr>
          <p:cNvSpPr>
            <a:spLocks noGrp="1"/>
          </p:cNvSpPr>
          <p:nvPr>
            <p:ph type="dt" sz="half" idx="10"/>
          </p:nvPr>
        </p:nvSpPr>
        <p:spPr/>
        <p:txBody>
          <a:bodyPr/>
          <a:lstStyle/>
          <a:p>
            <a:fld id="{FF2BDB36-C409-ED43-AAF2-5F628F61DFE0}" type="datetimeFigureOut">
              <a:rPr lang="en-IL" smtClean="0"/>
              <a:t>31/07/2026</a:t>
            </a:fld>
            <a:endParaRPr lang="en-IL"/>
          </a:p>
        </p:txBody>
      </p:sp>
      <p:sp>
        <p:nvSpPr>
          <p:cNvPr id="6" name="Footer Placeholder 5">
            <a:extLst>
              <a:ext uri="{FF2B5EF4-FFF2-40B4-BE49-F238E27FC236}">
                <a16:creationId xmlns:a16="http://schemas.microsoft.com/office/drawing/2014/main" id="{C74473CB-B272-8047-6D8E-F47127D791B5}"/>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8D6F9D61-548C-DBD9-254B-397FD52C6EDF}"/>
              </a:ext>
            </a:extLst>
          </p:cNvPr>
          <p:cNvSpPr>
            <a:spLocks noGrp="1"/>
          </p:cNvSpPr>
          <p:nvPr>
            <p:ph type="sldNum" sz="quarter" idx="12"/>
          </p:nvPr>
        </p:nvSpPr>
        <p:spPr/>
        <p:txBody>
          <a:bodyPr/>
          <a:lstStyle/>
          <a:p>
            <a:fld id="{65BF09F6-3704-2140-AEBF-8201D3EA00AD}" type="slidenum">
              <a:rPr lang="en-IL" smtClean="0"/>
              <a:t>‹#›</a:t>
            </a:fld>
            <a:endParaRPr lang="en-IL"/>
          </a:p>
        </p:txBody>
      </p:sp>
    </p:spTree>
    <p:extLst>
      <p:ext uri="{BB962C8B-B14F-4D97-AF65-F5344CB8AC3E}">
        <p14:creationId xmlns:p14="http://schemas.microsoft.com/office/powerpoint/2010/main" val="3636198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1A684A-0CF6-A06C-DDC1-F5CA078F12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L"/>
          </a:p>
        </p:txBody>
      </p:sp>
      <p:sp>
        <p:nvSpPr>
          <p:cNvPr id="3" name="Text Placeholder 2">
            <a:extLst>
              <a:ext uri="{FF2B5EF4-FFF2-40B4-BE49-F238E27FC236}">
                <a16:creationId xmlns:a16="http://schemas.microsoft.com/office/drawing/2014/main" id="{5BBB68E5-C5D3-5B74-E048-033B178259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4A5AD5EA-8C33-A168-FADB-D7A688BBC2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2BDB36-C409-ED43-AAF2-5F628F61DFE0}" type="datetimeFigureOut">
              <a:rPr lang="en-IL" smtClean="0"/>
              <a:t>31/07/2026</a:t>
            </a:fld>
            <a:endParaRPr lang="en-IL"/>
          </a:p>
        </p:txBody>
      </p:sp>
      <p:sp>
        <p:nvSpPr>
          <p:cNvPr id="5" name="Footer Placeholder 4">
            <a:extLst>
              <a:ext uri="{FF2B5EF4-FFF2-40B4-BE49-F238E27FC236}">
                <a16:creationId xmlns:a16="http://schemas.microsoft.com/office/drawing/2014/main" id="{5E930372-0220-B8A9-5A57-4898F7F96B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L"/>
          </a:p>
        </p:txBody>
      </p:sp>
      <p:sp>
        <p:nvSpPr>
          <p:cNvPr id="6" name="Slide Number Placeholder 5">
            <a:extLst>
              <a:ext uri="{FF2B5EF4-FFF2-40B4-BE49-F238E27FC236}">
                <a16:creationId xmlns:a16="http://schemas.microsoft.com/office/drawing/2014/main" id="{37819DFF-9700-8BF2-B2E3-6DE7BC447D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BF09F6-3704-2140-AEBF-8201D3EA00AD}" type="slidenum">
              <a:rPr lang="en-IL" smtClean="0"/>
              <a:t>‹#›</a:t>
            </a:fld>
            <a:endParaRPr lang="en-IL"/>
          </a:p>
        </p:txBody>
      </p:sp>
    </p:spTree>
    <p:extLst>
      <p:ext uri="{BB962C8B-B14F-4D97-AF65-F5344CB8AC3E}">
        <p14:creationId xmlns:p14="http://schemas.microsoft.com/office/powerpoint/2010/main" val="3188582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eg"/><Relationship Id="rId7"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file:///Users/berat/Downloads/interactive_3d_olszowy.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file:///Users/berat/Downloads/interactive_3d_sfardata.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file:///Users/berat/Downloads/interactive_3d_computational.htm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A8D77-6B0C-28B2-0DAD-13C723DC8230}"/>
              </a:ext>
            </a:extLst>
          </p:cNvPr>
          <p:cNvSpPr>
            <a:spLocks noGrp="1"/>
          </p:cNvSpPr>
          <p:nvPr>
            <p:ph type="ctrTitle"/>
          </p:nvPr>
        </p:nvSpPr>
        <p:spPr/>
        <p:txBody>
          <a:bodyPr>
            <a:normAutofit fontScale="90000"/>
          </a:bodyPr>
          <a:lstStyle/>
          <a:p>
            <a:r>
              <a:rPr lang="en-US" dirty="0"/>
              <a:t>Computational Analysis of Scribal Hands in Huntington 200</a:t>
            </a:r>
            <a:endParaRPr lang="en-IL" dirty="0"/>
          </a:p>
        </p:txBody>
      </p:sp>
      <p:sp>
        <p:nvSpPr>
          <p:cNvPr id="3" name="Subtitle 2">
            <a:extLst>
              <a:ext uri="{FF2B5EF4-FFF2-40B4-BE49-F238E27FC236}">
                <a16:creationId xmlns:a16="http://schemas.microsoft.com/office/drawing/2014/main" id="{EDA596AE-3931-DC46-A50D-2A1DEBB1C9F6}"/>
              </a:ext>
            </a:extLst>
          </p:cNvPr>
          <p:cNvSpPr>
            <a:spLocks noGrp="1"/>
          </p:cNvSpPr>
          <p:nvPr>
            <p:ph type="subTitle" idx="1"/>
          </p:nvPr>
        </p:nvSpPr>
        <p:spPr>
          <a:xfrm>
            <a:off x="532014" y="3602038"/>
            <a:ext cx="11122429" cy="1655762"/>
          </a:xfrm>
        </p:spPr>
        <p:txBody>
          <a:bodyPr>
            <a:normAutofit/>
          </a:bodyPr>
          <a:lstStyle/>
          <a:p>
            <a:r>
              <a:rPr lang="en-IL" dirty="0"/>
              <a:t>Berat Kurar-Barakat 	Daria Vasyutinsky-Shapira 	Nachum Dershowitz</a:t>
            </a:r>
          </a:p>
          <a:p>
            <a:endParaRPr lang="en-IL" dirty="0"/>
          </a:p>
          <a:p>
            <a:r>
              <a:rPr lang="en-IL" dirty="0"/>
              <a:t>Tel Aviv University</a:t>
            </a:r>
          </a:p>
          <a:p>
            <a:endParaRPr lang="en-IL" dirty="0"/>
          </a:p>
        </p:txBody>
      </p:sp>
      <p:pic>
        <p:nvPicPr>
          <p:cNvPr id="9" name="Picture 8">
            <a:extLst>
              <a:ext uri="{FF2B5EF4-FFF2-40B4-BE49-F238E27FC236}">
                <a16:creationId xmlns:a16="http://schemas.microsoft.com/office/drawing/2014/main" id="{506DCAF3-B26F-D4B3-1410-A534221F9EC1}"/>
              </a:ext>
            </a:extLst>
          </p:cNvPr>
          <p:cNvPicPr>
            <a:picLocks noChangeAspect="1"/>
          </p:cNvPicPr>
          <p:nvPr/>
        </p:nvPicPr>
        <p:blipFill>
          <a:blip r:embed="rId3"/>
          <a:stretch>
            <a:fillRect/>
          </a:stretch>
        </p:blipFill>
        <p:spPr>
          <a:xfrm>
            <a:off x="5279830" y="5007221"/>
            <a:ext cx="1626796" cy="1456832"/>
          </a:xfrm>
          <a:prstGeom prst="rect">
            <a:avLst/>
          </a:prstGeom>
        </p:spPr>
      </p:pic>
    </p:spTree>
    <p:extLst>
      <p:ext uri="{BB962C8B-B14F-4D97-AF65-F5344CB8AC3E}">
        <p14:creationId xmlns:p14="http://schemas.microsoft.com/office/powerpoint/2010/main" val="4237650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US" dirty="0"/>
              <a:t>Computational scribal division of Hunt. 200</a:t>
            </a:r>
            <a:endParaRPr lang="en-IL" dirty="0"/>
          </a:p>
        </p:txBody>
      </p:sp>
      <p:graphicFrame>
        <p:nvGraphicFramePr>
          <p:cNvPr id="6" name="Diagram 5">
            <a:extLst>
              <a:ext uri="{FF2B5EF4-FFF2-40B4-BE49-F238E27FC236}">
                <a16:creationId xmlns:a16="http://schemas.microsoft.com/office/drawing/2014/main" id="{E06A6A07-E13D-32EC-0AD9-7F25C1430C75}"/>
              </a:ext>
            </a:extLst>
          </p:cNvPr>
          <p:cNvGraphicFramePr/>
          <p:nvPr>
            <p:extLst>
              <p:ext uri="{D42A27DB-BD31-4B8C-83A1-F6EECF244321}">
                <p14:modId xmlns:p14="http://schemas.microsoft.com/office/powerpoint/2010/main" val="1791452427"/>
              </p:ext>
            </p:extLst>
          </p:nvPr>
        </p:nvGraphicFramePr>
        <p:xfrm>
          <a:off x="82826" y="1065523"/>
          <a:ext cx="12026348" cy="5495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002889B3-780A-AA97-C8C5-EE61F96160CD}"/>
              </a:ext>
            </a:extLst>
          </p:cNvPr>
          <p:cNvSpPr txBox="1"/>
          <p:nvPr/>
        </p:nvSpPr>
        <p:spPr>
          <a:xfrm>
            <a:off x="1272208" y="2015992"/>
            <a:ext cx="527709" cy="1107996"/>
          </a:xfrm>
          <a:prstGeom prst="rect">
            <a:avLst/>
          </a:prstGeom>
          <a:noFill/>
        </p:spPr>
        <p:txBody>
          <a:bodyPr wrap="none" rtlCol="0">
            <a:spAutoFit/>
          </a:bodyPr>
          <a:lstStyle/>
          <a:p>
            <a:r>
              <a:rPr lang="en-IL" sz="6600" b="1" dirty="0">
                <a:solidFill>
                  <a:schemeClr val="accent5">
                    <a:lumMod val="75000"/>
                  </a:schemeClr>
                </a:solidFill>
                <a:latin typeface="Castellar" panose="020F0502020204030204" pitchFamily="34" charset="0"/>
                <a:cs typeface="Castellar" panose="020F0502020204030204" pitchFamily="34" charset="0"/>
              </a:rPr>
              <a:t>1</a:t>
            </a:r>
          </a:p>
        </p:txBody>
      </p:sp>
      <p:sp>
        <p:nvSpPr>
          <p:cNvPr id="9" name="TextBox 8">
            <a:extLst>
              <a:ext uri="{FF2B5EF4-FFF2-40B4-BE49-F238E27FC236}">
                <a16:creationId xmlns:a16="http://schemas.microsoft.com/office/drawing/2014/main" id="{A72BA024-8746-4D53-FB5B-C753292CBDD0}"/>
              </a:ext>
            </a:extLst>
          </p:cNvPr>
          <p:cNvSpPr txBox="1"/>
          <p:nvPr/>
        </p:nvSpPr>
        <p:spPr>
          <a:xfrm>
            <a:off x="5708714" y="2015992"/>
            <a:ext cx="651140" cy="1107996"/>
          </a:xfrm>
          <a:prstGeom prst="rect">
            <a:avLst/>
          </a:prstGeom>
          <a:noFill/>
        </p:spPr>
        <p:txBody>
          <a:bodyPr wrap="none" rtlCol="0">
            <a:spAutoFit/>
          </a:bodyPr>
          <a:lstStyle/>
          <a:p>
            <a:r>
              <a:rPr lang="en-IL" sz="6600" b="1" dirty="0">
                <a:solidFill>
                  <a:schemeClr val="accent5">
                    <a:lumMod val="75000"/>
                  </a:schemeClr>
                </a:solidFill>
                <a:latin typeface="Castellar" panose="020F0502020204030204" pitchFamily="34" charset="0"/>
                <a:cs typeface="Castellar" panose="020F0502020204030204" pitchFamily="34" charset="0"/>
              </a:rPr>
              <a:t>2</a:t>
            </a:r>
          </a:p>
        </p:txBody>
      </p:sp>
      <p:sp>
        <p:nvSpPr>
          <p:cNvPr id="10" name="TextBox 9">
            <a:extLst>
              <a:ext uri="{FF2B5EF4-FFF2-40B4-BE49-F238E27FC236}">
                <a16:creationId xmlns:a16="http://schemas.microsoft.com/office/drawing/2014/main" id="{92D7480A-40E6-1D41-F66E-709FE1121843}"/>
              </a:ext>
            </a:extLst>
          </p:cNvPr>
          <p:cNvSpPr txBox="1"/>
          <p:nvPr/>
        </p:nvSpPr>
        <p:spPr>
          <a:xfrm>
            <a:off x="10268652" y="2015992"/>
            <a:ext cx="651140" cy="1107996"/>
          </a:xfrm>
          <a:prstGeom prst="rect">
            <a:avLst/>
          </a:prstGeom>
          <a:noFill/>
        </p:spPr>
        <p:txBody>
          <a:bodyPr wrap="none" rtlCol="0">
            <a:spAutoFit/>
          </a:bodyPr>
          <a:lstStyle/>
          <a:p>
            <a:r>
              <a:rPr lang="en-IL" sz="6600" b="1" dirty="0">
                <a:solidFill>
                  <a:schemeClr val="accent5">
                    <a:lumMod val="75000"/>
                  </a:schemeClr>
                </a:solidFill>
                <a:latin typeface="Castellar" panose="020F0502020204030204" pitchFamily="34" charset="0"/>
                <a:cs typeface="Castellar" panose="020F0502020204030204" pitchFamily="34" charset="0"/>
              </a:rPr>
              <a:t>3</a:t>
            </a:r>
          </a:p>
        </p:txBody>
      </p:sp>
    </p:spTree>
    <p:extLst>
      <p:ext uri="{BB962C8B-B14F-4D97-AF65-F5344CB8AC3E}">
        <p14:creationId xmlns:p14="http://schemas.microsoft.com/office/powerpoint/2010/main" val="1887439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2192000" cy="1325563"/>
          </a:xfrm>
        </p:spPr>
        <p:txBody>
          <a:bodyPr>
            <a:normAutofit/>
          </a:bodyPr>
          <a:lstStyle/>
          <a:p>
            <a:r>
              <a:rPr lang="en-US" sz="4000" dirty="0"/>
              <a:t>Extracting CC features using Sparse Auto Encoder (SAE)</a:t>
            </a:r>
            <a:endParaRPr lang="en-IL" sz="4000" dirty="0"/>
          </a:p>
        </p:txBody>
      </p:sp>
      <p:pic>
        <p:nvPicPr>
          <p:cNvPr id="5" name="Picture 4" descr="A close-up of a book&#10;&#10;Description automatically generated">
            <a:extLst>
              <a:ext uri="{FF2B5EF4-FFF2-40B4-BE49-F238E27FC236}">
                <a16:creationId xmlns:a16="http://schemas.microsoft.com/office/drawing/2014/main" id="{8597D8EC-ADA1-80CC-17FD-0F29700D7F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439" y="1835817"/>
            <a:ext cx="2703655" cy="3960000"/>
          </a:xfrm>
          <a:prstGeom prst="rect">
            <a:avLst/>
          </a:prstGeom>
        </p:spPr>
      </p:pic>
      <p:sp>
        <p:nvSpPr>
          <p:cNvPr id="15" name="TextBox 14">
            <a:extLst>
              <a:ext uri="{FF2B5EF4-FFF2-40B4-BE49-F238E27FC236}">
                <a16:creationId xmlns:a16="http://schemas.microsoft.com/office/drawing/2014/main" id="{D3B3B54D-8A2A-34D9-484A-9F811797E3A1}"/>
              </a:ext>
            </a:extLst>
          </p:cNvPr>
          <p:cNvSpPr txBox="1"/>
          <p:nvPr/>
        </p:nvSpPr>
        <p:spPr>
          <a:xfrm>
            <a:off x="949972" y="1343818"/>
            <a:ext cx="970587" cy="523220"/>
          </a:xfrm>
          <a:prstGeom prst="rect">
            <a:avLst/>
          </a:prstGeom>
          <a:noFill/>
        </p:spPr>
        <p:txBody>
          <a:bodyPr wrap="none" rtlCol="0">
            <a:spAutoFit/>
          </a:bodyPr>
          <a:lstStyle/>
          <a:p>
            <a:r>
              <a:rPr lang="en-IL" sz="2800" b="1" dirty="0"/>
              <a:t>Page</a:t>
            </a:r>
          </a:p>
        </p:txBody>
      </p:sp>
      <p:sp>
        <p:nvSpPr>
          <p:cNvPr id="16" name="TextBox 15">
            <a:extLst>
              <a:ext uri="{FF2B5EF4-FFF2-40B4-BE49-F238E27FC236}">
                <a16:creationId xmlns:a16="http://schemas.microsoft.com/office/drawing/2014/main" id="{55C0A3AD-6D5F-FE1E-53FD-C1A113C00C52}"/>
              </a:ext>
            </a:extLst>
          </p:cNvPr>
          <p:cNvSpPr txBox="1"/>
          <p:nvPr/>
        </p:nvSpPr>
        <p:spPr>
          <a:xfrm>
            <a:off x="3889681" y="1343818"/>
            <a:ext cx="875432" cy="523220"/>
          </a:xfrm>
          <a:prstGeom prst="rect">
            <a:avLst/>
          </a:prstGeom>
          <a:noFill/>
        </p:spPr>
        <p:txBody>
          <a:bodyPr wrap="none" rtlCol="0">
            <a:spAutoFit/>
          </a:bodyPr>
          <a:lstStyle/>
          <a:p>
            <a:r>
              <a:rPr lang="en-IL" sz="2800" b="1" dirty="0"/>
              <a:t>CCs</a:t>
            </a:r>
          </a:p>
        </p:txBody>
      </p:sp>
      <p:grpSp>
        <p:nvGrpSpPr>
          <p:cNvPr id="22" name="Group 21">
            <a:extLst>
              <a:ext uri="{FF2B5EF4-FFF2-40B4-BE49-F238E27FC236}">
                <a16:creationId xmlns:a16="http://schemas.microsoft.com/office/drawing/2014/main" id="{E9243528-2EEB-B1A6-C6DD-E341CC9DB935}"/>
              </a:ext>
            </a:extLst>
          </p:cNvPr>
          <p:cNvGrpSpPr/>
          <p:nvPr/>
        </p:nvGrpSpPr>
        <p:grpSpPr>
          <a:xfrm>
            <a:off x="3261458" y="2093176"/>
            <a:ext cx="2131879" cy="3445281"/>
            <a:chOff x="3051321" y="1835817"/>
            <a:chExt cx="2131879" cy="3445281"/>
          </a:xfrm>
        </p:grpSpPr>
        <p:pic>
          <p:nvPicPr>
            <p:cNvPr id="4" name="Picture 3">
              <a:extLst>
                <a:ext uri="{FF2B5EF4-FFF2-40B4-BE49-F238E27FC236}">
                  <a16:creationId xmlns:a16="http://schemas.microsoft.com/office/drawing/2014/main" id="{8C79CD68-228E-B59A-0E78-582BAF1905C0}"/>
                </a:ext>
              </a:extLst>
            </p:cNvPr>
            <p:cNvPicPr>
              <a:picLocks noChangeAspect="1"/>
            </p:cNvPicPr>
            <p:nvPr/>
          </p:nvPicPr>
          <p:blipFill>
            <a:blip r:embed="rId4"/>
            <a:stretch>
              <a:fillRect/>
            </a:stretch>
          </p:blipFill>
          <p:spPr>
            <a:xfrm>
              <a:off x="4244070" y="3020909"/>
              <a:ext cx="939130" cy="1080000"/>
            </a:xfrm>
            <a:prstGeom prst="rect">
              <a:avLst/>
            </a:prstGeom>
          </p:spPr>
        </p:pic>
        <p:pic>
          <p:nvPicPr>
            <p:cNvPr id="7" name="Picture 6">
              <a:extLst>
                <a:ext uri="{FF2B5EF4-FFF2-40B4-BE49-F238E27FC236}">
                  <a16:creationId xmlns:a16="http://schemas.microsoft.com/office/drawing/2014/main" id="{FFB4EFC5-B64A-FA55-DB29-77B6F80E377E}"/>
                </a:ext>
              </a:extLst>
            </p:cNvPr>
            <p:cNvPicPr>
              <a:picLocks noChangeAspect="1"/>
            </p:cNvPicPr>
            <p:nvPr/>
          </p:nvPicPr>
          <p:blipFill>
            <a:blip r:embed="rId5"/>
            <a:stretch>
              <a:fillRect/>
            </a:stretch>
          </p:blipFill>
          <p:spPr>
            <a:xfrm>
              <a:off x="3099356" y="1835817"/>
              <a:ext cx="810000" cy="1080000"/>
            </a:xfrm>
            <a:prstGeom prst="rect">
              <a:avLst/>
            </a:prstGeom>
          </p:spPr>
        </p:pic>
        <p:pic>
          <p:nvPicPr>
            <p:cNvPr id="9" name="Picture 8">
              <a:extLst>
                <a:ext uri="{FF2B5EF4-FFF2-40B4-BE49-F238E27FC236}">
                  <a16:creationId xmlns:a16="http://schemas.microsoft.com/office/drawing/2014/main" id="{7F191DD9-5A59-5835-E2CC-6B9DDBCC2BF8}"/>
                </a:ext>
              </a:extLst>
            </p:cNvPr>
            <p:cNvPicPr>
              <a:picLocks noChangeAspect="1"/>
            </p:cNvPicPr>
            <p:nvPr/>
          </p:nvPicPr>
          <p:blipFill>
            <a:blip r:embed="rId6"/>
            <a:stretch>
              <a:fillRect/>
            </a:stretch>
          </p:blipFill>
          <p:spPr>
            <a:xfrm>
              <a:off x="3051321" y="4201098"/>
              <a:ext cx="704348" cy="1080000"/>
            </a:xfrm>
            <a:prstGeom prst="rect">
              <a:avLst/>
            </a:prstGeom>
          </p:spPr>
        </p:pic>
        <p:pic>
          <p:nvPicPr>
            <p:cNvPr id="11" name="Picture 10">
              <a:extLst>
                <a:ext uri="{FF2B5EF4-FFF2-40B4-BE49-F238E27FC236}">
                  <a16:creationId xmlns:a16="http://schemas.microsoft.com/office/drawing/2014/main" id="{70255A19-AE12-5593-B579-059097DFA621}"/>
                </a:ext>
              </a:extLst>
            </p:cNvPr>
            <p:cNvPicPr>
              <a:picLocks noChangeAspect="1"/>
            </p:cNvPicPr>
            <p:nvPr/>
          </p:nvPicPr>
          <p:blipFill>
            <a:blip r:embed="rId7"/>
            <a:stretch>
              <a:fillRect/>
            </a:stretch>
          </p:blipFill>
          <p:spPr>
            <a:xfrm>
              <a:off x="3051321" y="3020909"/>
              <a:ext cx="1136842" cy="1080000"/>
            </a:xfrm>
            <a:prstGeom prst="rect">
              <a:avLst/>
            </a:prstGeom>
          </p:spPr>
        </p:pic>
        <p:pic>
          <p:nvPicPr>
            <p:cNvPr id="17" name="Picture 16">
              <a:extLst>
                <a:ext uri="{FF2B5EF4-FFF2-40B4-BE49-F238E27FC236}">
                  <a16:creationId xmlns:a16="http://schemas.microsoft.com/office/drawing/2014/main" id="{9C8DC8AA-0FB9-6988-884D-D5D8632D6C73}"/>
                </a:ext>
              </a:extLst>
            </p:cNvPr>
            <p:cNvPicPr>
              <a:picLocks noChangeAspect="1"/>
            </p:cNvPicPr>
            <p:nvPr/>
          </p:nvPicPr>
          <p:blipFill>
            <a:blip r:embed="rId7"/>
            <a:stretch>
              <a:fillRect/>
            </a:stretch>
          </p:blipFill>
          <p:spPr>
            <a:xfrm>
              <a:off x="4046358" y="1835817"/>
              <a:ext cx="1136842" cy="1080000"/>
            </a:xfrm>
            <a:prstGeom prst="rect">
              <a:avLst/>
            </a:prstGeom>
          </p:spPr>
        </p:pic>
        <p:pic>
          <p:nvPicPr>
            <p:cNvPr id="21" name="Picture 20">
              <a:extLst>
                <a:ext uri="{FF2B5EF4-FFF2-40B4-BE49-F238E27FC236}">
                  <a16:creationId xmlns:a16="http://schemas.microsoft.com/office/drawing/2014/main" id="{69F04973-A721-E94E-E149-0AE21E1859B5}"/>
                </a:ext>
              </a:extLst>
            </p:cNvPr>
            <p:cNvPicPr>
              <a:picLocks noChangeAspect="1"/>
            </p:cNvPicPr>
            <p:nvPr/>
          </p:nvPicPr>
          <p:blipFill>
            <a:blip r:embed="rId8"/>
            <a:stretch>
              <a:fillRect/>
            </a:stretch>
          </p:blipFill>
          <p:spPr>
            <a:xfrm>
              <a:off x="3856693" y="4201098"/>
              <a:ext cx="1030909" cy="1080000"/>
            </a:xfrm>
            <a:prstGeom prst="rect">
              <a:avLst/>
            </a:prstGeom>
          </p:spPr>
        </p:pic>
      </p:grpSp>
      <p:sp>
        <p:nvSpPr>
          <p:cNvPr id="24" name="Rounded Rectangle 23">
            <a:extLst>
              <a:ext uri="{FF2B5EF4-FFF2-40B4-BE49-F238E27FC236}">
                <a16:creationId xmlns:a16="http://schemas.microsoft.com/office/drawing/2014/main" id="{14546EB7-A15B-D336-1CE5-B79EBF3DAFE9}"/>
              </a:ext>
            </a:extLst>
          </p:cNvPr>
          <p:cNvSpPr/>
          <p:nvPr/>
        </p:nvSpPr>
        <p:spPr>
          <a:xfrm>
            <a:off x="3085202" y="1835817"/>
            <a:ext cx="2484391" cy="394218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Right Arrow 22">
            <a:extLst>
              <a:ext uri="{FF2B5EF4-FFF2-40B4-BE49-F238E27FC236}">
                <a16:creationId xmlns:a16="http://schemas.microsoft.com/office/drawing/2014/main" id="{E1B30519-03FA-A681-413A-DE32063C7377}"/>
              </a:ext>
            </a:extLst>
          </p:cNvPr>
          <p:cNvSpPr/>
          <p:nvPr/>
        </p:nvSpPr>
        <p:spPr>
          <a:xfrm>
            <a:off x="2425539" y="3429000"/>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13" name="Picture 12">
            <a:extLst>
              <a:ext uri="{FF2B5EF4-FFF2-40B4-BE49-F238E27FC236}">
                <a16:creationId xmlns:a16="http://schemas.microsoft.com/office/drawing/2014/main" id="{C5D95339-0FB8-EFC1-1D1A-BD04AFB7615D}"/>
              </a:ext>
            </a:extLst>
          </p:cNvPr>
          <p:cNvPicPr>
            <a:picLocks noChangeAspect="1"/>
          </p:cNvPicPr>
          <p:nvPr/>
        </p:nvPicPr>
        <p:blipFill>
          <a:blip r:embed="rId8"/>
          <a:stretch>
            <a:fillRect/>
          </a:stretch>
        </p:blipFill>
        <p:spPr>
          <a:xfrm>
            <a:off x="5853801" y="3158999"/>
            <a:ext cx="1030909" cy="1080000"/>
          </a:xfrm>
          <a:prstGeom prst="rect">
            <a:avLst/>
          </a:prstGeom>
        </p:spPr>
      </p:pic>
      <p:pic>
        <p:nvPicPr>
          <p:cNvPr id="25" name="Picture 24">
            <a:extLst>
              <a:ext uri="{FF2B5EF4-FFF2-40B4-BE49-F238E27FC236}">
                <a16:creationId xmlns:a16="http://schemas.microsoft.com/office/drawing/2014/main" id="{4F1A3F60-82A7-E91C-EB65-A80254CF0BC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38540" y="2451615"/>
            <a:ext cx="2887939" cy="2494767"/>
          </a:xfrm>
          <a:prstGeom prst="rect">
            <a:avLst/>
          </a:prstGeom>
        </p:spPr>
      </p:pic>
      <p:sp>
        <p:nvSpPr>
          <p:cNvPr id="14" name="Right Arrow 13">
            <a:extLst>
              <a:ext uri="{FF2B5EF4-FFF2-40B4-BE49-F238E27FC236}">
                <a16:creationId xmlns:a16="http://schemas.microsoft.com/office/drawing/2014/main" id="{1D4F5B7F-9AC5-EF4C-2BBE-C95FFBF7CAB3}"/>
              </a:ext>
            </a:extLst>
          </p:cNvPr>
          <p:cNvSpPr/>
          <p:nvPr/>
        </p:nvSpPr>
        <p:spPr>
          <a:xfrm>
            <a:off x="6750738" y="3428998"/>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6" name="Right Arrow 25">
            <a:extLst>
              <a:ext uri="{FF2B5EF4-FFF2-40B4-BE49-F238E27FC236}">
                <a16:creationId xmlns:a16="http://schemas.microsoft.com/office/drawing/2014/main" id="{DCD85563-5100-5C87-6C43-A0588B2AE38E}"/>
              </a:ext>
            </a:extLst>
          </p:cNvPr>
          <p:cNvSpPr/>
          <p:nvPr/>
        </p:nvSpPr>
        <p:spPr>
          <a:xfrm>
            <a:off x="5247813" y="3438528"/>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27" name="Picture 26">
            <a:extLst>
              <a:ext uri="{FF2B5EF4-FFF2-40B4-BE49-F238E27FC236}">
                <a16:creationId xmlns:a16="http://schemas.microsoft.com/office/drawing/2014/main" id="{D650CF0C-5795-A14A-3FC3-98CE5E2565A8}"/>
              </a:ext>
            </a:extLst>
          </p:cNvPr>
          <p:cNvPicPr>
            <a:picLocks noChangeAspect="1"/>
          </p:cNvPicPr>
          <p:nvPr/>
        </p:nvPicPr>
        <p:blipFill>
          <a:blip r:embed="rId8"/>
          <a:stretch>
            <a:fillRect/>
          </a:stretch>
        </p:blipFill>
        <p:spPr>
          <a:xfrm>
            <a:off x="11023529" y="3158998"/>
            <a:ext cx="1030909" cy="1080000"/>
          </a:xfrm>
          <a:prstGeom prst="rect">
            <a:avLst/>
          </a:prstGeom>
        </p:spPr>
      </p:pic>
      <p:sp>
        <p:nvSpPr>
          <p:cNvPr id="28" name="Right Arrow 27">
            <a:extLst>
              <a:ext uri="{FF2B5EF4-FFF2-40B4-BE49-F238E27FC236}">
                <a16:creationId xmlns:a16="http://schemas.microsoft.com/office/drawing/2014/main" id="{DAAEC006-184A-A9EF-B932-EABB9344F34B}"/>
              </a:ext>
            </a:extLst>
          </p:cNvPr>
          <p:cNvSpPr/>
          <p:nvPr/>
        </p:nvSpPr>
        <p:spPr>
          <a:xfrm>
            <a:off x="10324935" y="3428998"/>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9" name="TextBox 28">
            <a:extLst>
              <a:ext uri="{FF2B5EF4-FFF2-40B4-BE49-F238E27FC236}">
                <a16:creationId xmlns:a16="http://schemas.microsoft.com/office/drawing/2014/main" id="{B592BA6E-52A9-00AC-1E7D-AD9FFF49606F}"/>
              </a:ext>
            </a:extLst>
          </p:cNvPr>
          <p:cNvSpPr txBox="1"/>
          <p:nvPr/>
        </p:nvSpPr>
        <p:spPr>
          <a:xfrm>
            <a:off x="8569383" y="1343818"/>
            <a:ext cx="826252" cy="523220"/>
          </a:xfrm>
          <a:prstGeom prst="rect">
            <a:avLst/>
          </a:prstGeom>
          <a:noFill/>
        </p:spPr>
        <p:txBody>
          <a:bodyPr wrap="none" rtlCol="0">
            <a:spAutoFit/>
          </a:bodyPr>
          <a:lstStyle/>
          <a:p>
            <a:r>
              <a:rPr lang="en-IL" sz="2800" b="1" dirty="0"/>
              <a:t>SAE</a:t>
            </a:r>
          </a:p>
        </p:txBody>
      </p:sp>
      <p:sp>
        <p:nvSpPr>
          <p:cNvPr id="30" name="TextBox 29">
            <a:extLst>
              <a:ext uri="{FF2B5EF4-FFF2-40B4-BE49-F238E27FC236}">
                <a16:creationId xmlns:a16="http://schemas.microsoft.com/office/drawing/2014/main" id="{D00B7DA2-4F00-CE91-9175-12A0E36AF129}"/>
              </a:ext>
            </a:extLst>
          </p:cNvPr>
          <p:cNvSpPr txBox="1"/>
          <p:nvPr/>
        </p:nvSpPr>
        <p:spPr>
          <a:xfrm>
            <a:off x="5706595" y="2737624"/>
            <a:ext cx="1419106" cy="461665"/>
          </a:xfrm>
          <a:prstGeom prst="rect">
            <a:avLst/>
          </a:prstGeom>
          <a:noFill/>
        </p:spPr>
        <p:txBody>
          <a:bodyPr wrap="none" rtlCol="0">
            <a:spAutoFit/>
          </a:bodyPr>
          <a:lstStyle/>
          <a:p>
            <a:r>
              <a:rPr lang="en-IL" sz="2400" b="1" dirty="0"/>
              <a:t>Input CC</a:t>
            </a:r>
          </a:p>
        </p:txBody>
      </p:sp>
      <p:sp>
        <p:nvSpPr>
          <p:cNvPr id="31" name="TextBox 30">
            <a:extLst>
              <a:ext uri="{FF2B5EF4-FFF2-40B4-BE49-F238E27FC236}">
                <a16:creationId xmlns:a16="http://schemas.microsoft.com/office/drawing/2014/main" id="{D1DA8DE0-233E-F6A9-69EE-5F69654262D4}"/>
              </a:ext>
            </a:extLst>
          </p:cNvPr>
          <p:cNvSpPr txBox="1"/>
          <p:nvPr/>
        </p:nvSpPr>
        <p:spPr>
          <a:xfrm>
            <a:off x="10628006" y="2706579"/>
            <a:ext cx="1667572" cy="461665"/>
          </a:xfrm>
          <a:prstGeom prst="rect">
            <a:avLst/>
          </a:prstGeom>
          <a:noFill/>
        </p:spPr>
        <p:txBody>
          <a:bodyPr wrap="none" rtlCol="0">
            <a:spAutoFit/>
          </a:bodyPr>
          <a:lstStyle/>
          <a:p>
            <a:r>
              <a:rPr lang="en-IL" sz="2400" b="1" dirty="0"/>
              <a:t>Output CC</a:t>
            </a:r>
          </a:p>
        </p:txBody>
      </p:sp>
      <p:sp>
        <p:nvSpPr>
          <p:cNvPr id="32" name="Right Arrow 31">
            <a:extLst>
              <a:ext uri="{FF2B5EF4-FFF2-40B4-BE49-F238E27FC236}">
                <a16:creationId xmlns:a16="http://schemas.microsoft.com/office/drawing/2014/main" id="{F366DAAC-F067-7762-E640-1EB227E4BF31}"/>
              </a:ext>
            </a:extLst>
          </p:cNvPr>
          <p:cNvSpPr/>
          <p:nvPr/>
        </p:nvSpPr>
        <p:spPr>
          <a:xfrm rot="5400000">
            <a:off x="8604822" y="4907342"/>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3" name="Rounded Rectangle 32">
            <a:extLst>
              <a:ext uri="{FF2B5EF4-FFF2-40B4-BE49-F238E27FC236}">
                <a16:creationId xmlns:a16="http://schemas.microsoft.com/office/drawing/2014/main" id="{4979FC44-D925-511E-990C-42E8C098DFA6}"/>
              </a:ext>
            </a:extLst>
          </p:cNvPr>
          <p:cNvSpPr/>
          <p:nvPr/>
        </p:nvSpPr>
        <p:spPr>
          <a:xfrm>
            <a:off x="7278452" y="5672000"/>
            <a:ext cx="3408113" cy="503530"/>
          </a:xfrm>
          <a:prstGeom prst="round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3200" dirty="0">
                <a:solidFill>
                  <a:schemeClr val="tx1"/>
                </a:solidFill>
              </a:rPr>
              <a:t>CC feature vector</a:t>
            </a:r>
          </a:p>
        </p:txBody>
      </p:sp>
    </p:spTree>
    <p:extLst>
      <p:ext uri="{BB962C8B-B14F-4D97-AF65-F5344CB8AC3E}">
        <p14:creationId xmlns:p14="http://schemas.microsoft.com/office/powerpoint/2010/main" val="1229221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49EBFA0-660C-EFF9-EF6A-D4DB2C27448B}"/>
              </a:ext>
            </a:extLst>
          </p:cNvPr>
          <p:cNvSpPr>
            <a:spLocks noGrp="1"/>
          </p:cNvSpPr>
          <p:nvPr>
            <p:ph type="title"/>
          </p:nvPr>
        </p:nvSpPr>
        <p:spPr>
          <a:xfrm>
            <a:off x="0" y="17463"/>
            <a:ext cx="12192000" cy="1325562"/>
          </a:xfrm>
        </p:spPr>
        <p:txBody>
          <a:bodyPr>
            <a:normAutofit/>
          </a:bodyPr>
          <a:lstStyle/>
          <a:p>
            <a:r>
              <a:rPr lang="en-US" sz="4000" dirty="0"/>
              <a:t>Extracting CC features using SAE</a:t>
            </a:r>
            <a:endParaRPr lang="en-IL" sz="4000" dirty="0"/>
          </a:p>
        </p:txBody>
      </p:sp>
      <p:sp>
        <p:nvSpPr>
          <p:cNvPr id="6" name="TextBox 5">
            <a:extLst>
              <a:ext uri="{FF2B5EF4-FFF2-40B4-BE49-F238E27FC236}">
                <a16:creationId xmlns:a16="http://schemas.microsoft.com/office/drawing/2014/main" id="{7D34474A-25EB-5E51-D239-F483A1D9AB10}"/>
              </a:ext>
            </a:extLst>
          </p:cNvPr>
          <p:cNvSpPr txBox="1"/>
          <p:nvPr/>
        </p:nvSpPr>
        <p:spPr>
          <a:xfrm>
            <a:off x="1635768" y="5807060"/>
            <a:ext cx="1810560" cy="523220"/>
          </a:xfrm>
          <a:prstGeom prst="rect">
            <a:avLst/>
          </a:prstGeom>
          <a:noFill/>
        </p:spPr>
        <p:txBody>
          <a:bodyPr wrap="none" rtlCol="0">
            <a:spAutoFit/>
          </a:bodyPr>
          <a:lstStyle/>
          <a:p>
            <a:r>
              <a:rPr lang="en-IL" sz="2800" b="1" dirty="0"/>
              <a:t>447 pages</a:t>
            </a:r>
          </a:p>
        </p:txBody>
      </p:sp>
      <p:sp>
        <p:nvSpPr>
          <p:cNvPr id="7" name="TextBox 6">
            <a:extLst>
              <a:ext uri="{FF2B5EF4-FFF2-40B4-BE49-F238E27FC236}">
                <a16:creationId xmlns:a16="http://schemas.microsoft.com/office/drawing/2014/main" id="{7F61C0B0-C7FE-9558-BC5D-4908863B5AEC}"/>
              </a:ext>
            </a:extLst>
          </p:cNvPr>
          <p:cNvSpPr txBox="1"/>
          <p:nvPr/>
        </p:nvSpPr>
        <p:spPr>
          <a:xfrm>
            <a:off x="8602890" y="5807060"/>
            <a:ext cx="2403094" cy="523220"/>
          </a:xfrm>
          <a:prstGeom prst="rect">
            <a:avLst/>
          </a:prstGeom>
          <a:noFill/>
        </p:spPr>
        <p:txBody>
          <a:bodyPr wrap="none" rtlCol="0">
            <a:spAutoFit/>
          </a:bodyPr>
          <a:lstStyle/>
          <a:p>
            <a:r>
              <a:rPr lang="en-IL" sz="2800" b="1" dirty="0"/>
              <a:t>~180.000 CCs</a:t>
            </a:r>
          </a:p>
        </p:txBody>
      </p:sp>
      <p:grpSp>
        <p:nvGrpSpPr>
          <p:cNvPr id="20" name="Group 19">
            <a:extLst>
              <a:ext uri="{FF2B5EF4-FFF2-40B4-BE49-F238E27FC236}">
                <a16:creationId xmlns:a16="http://schemas.microsoft.com/office/drawing/2014/main" id="{F6876BEB-E8BC-3930-F547-73C85AA01461}"/>
              </a:ext>
            </a:extLst>
          </p:cNvPr>
          <p:cNvGrpSpPr/>
          <p:nvPr/>
        </p:nvGrpSpPr>
        <p:grpSpPr>
          <a:xfrm>
            <a:off x="8435432" y="1614091"/>
            <a:ext cx="2484391" cy="3942183"/>
            <a:chOff x="7756593" y="1853634"/>
            <a:chExt cx="2484391" cy="3942183"/>
          </a:xfrm>
        </p:grpSpPr>
        <p:grpSp>
          <p:nvGrpSpPr>
            <p:cNvPr id="8" name="Group 7">
              <a:extLst>
                <a:ext uri="{FF2B5EF4-FFF2-40B4-BE49-F238E27FC236}">
                  <a16:creationId xmlns:a16="http://schemas.microsoft.com/office/drawing/2014/main" id="{F38FB5D7-A464-5160-7A1E-25302E6FFAA8}"/>
                </a:ext>
              </a:extLst>
            </p:cNvPr>
            <p:cNvGrpSpPr/>
            <p:nvPr/>
          </p:nvGrpSpPr>
          <p:grpSpPr>
            <a:xfrm>
              <a:off x="7932849" y="2110993"/>
              <a:ext cx="2131879" cy="3445281"/>
              <a:chOff x="3051321" y="1835817"/>
              <a:chExt cx="2131879" cy="3445281"/>
            </a:xfrm>
          </p:grpSpPr>
          <p:pic>
            <p:nvPicPr>
              <p:cNvPr id="9" name="Picture 8">
                <a:extLst>
                  <a:ext uri="{FF2B5EF4-FFF2-40B4-BE49-F238E27FC236}">
                    <a16:creationId xmlns:a16="http://schemas.microsoft.com/office/drawing/2014/main" id="{EF355C56-F7AB-D4D7-7389-35859A6F21A1}"/>
                  </a:ext>
                </a:extLst>
              </p:cNvPr>
              <p:cNvPicPr>
                <a:picLocks noChangeAspect="1"/>
              </p:cNvPicPr>
              <p:nvPr/>
            </p:nvPicPr>
            <p:blipFill>
              <a:blip r:embed="rId3"/>
              <a:stretch>
                <a:fillRect/>
              </a:stretch>
            </p:blipFill>
            <p:spPr>
              <a:xfrm>
                <a:off x="4244070" y="3020909"/>
                <a:ext cx="939130" cy="1080000"/>
              </a:xfrm>
              <a:prstGeom prst="rect">
                <a:avLst/>
              </a:prstGeom>
            </p:spPr>
          </p:pic>
          <p:pic>
            <p:nvPicPr>
              <p:cNvPr id="10" name="Picture 9">
                <a:extLst>
                  <a:ext uri="{FF2B5EF4-FFF2-40B4-BE49-F238E27FC236}">
                    <a16:creationId xmlns:a16="http://schemas.microsoft.com/office/drawing/2014/main" id="{73089CB6-155B-4972-5265-F64BBCFA411F}"/>
                  </a:ext>
                </a:extLst>
              </p:cNvPr>
              <p:cNvPicPr>
                <a:picLocks noChangeAspect="1"/>
              </p:cNvPicPr>
              <p:nvPr/>
            </p:nvPicPr>
            <p:blipFill>
              <a:blip r:embed="rId4"/>
              <a:stretch>
                <a:fillRect/>
              </a:stretch>
            </p:blipFill>
            <p:spPr>
              <a:xfrm>
                <a:off x="3099356" y="1835817"/>
                <a:ext cx="810000" cy="1080000"/>
              </a:xfrm>
              <a:prstGeom prst="rect">
                <a:avLst/>
              </a:prstGeom>
            </p:spPr>
          </p:pic>
          <p:pic>
            <p:nvPicPr>
              <p:cNvPr id="11" name="Picture 10">
                <a:extLst>
                  <a:ext uri="{FF2B5EF4-FFF2-40B4-BE49-F238E27FC236}">
                    <a16:creationId xmlns:a16="http://schemas.microsoft.com/office/drawing/2014/main" id="{FB5792AF-83C9-9AF6-5F02-72972221E910}"/>
                  </a:ext>
                </a:extLst>
              </p:cNvPr>
              <p:cNvPicPr>
                <a:picLocks noChangeAspect="1"/>
              </p:cNvPicPr>
              <p:nvPr/>
            </p:nvPicPr>
            <p:blipFill>
              <a:blip r:embed="rId5"/>
              <a:stretch>
                <a:fillRect/>
              </a:stretch>
            </p:blipFill>
            <p:spPr>
              <a:xfrm>
                <a:off x="3051321" y="4201098"/>
                <a:ext cx="704348" cy="1080000"/>
              </a:xfrm>
              <a:prstGeom prst="rect">
                <a:avLst/>
              </a:prstGeom>
            </p:spPr>
          </p:pic>
          <p:pic>
            <p:nvPicPr>
              <p:cNvPr id="12" name="Picture 11">
                <a:extLst>
                  <a:ext uri="{FF2B5EF4-FFF2-40B4-BE49-F238E27FC236}">
                    <a16:creationId xmlns:a16="http://schemas.microsoft.com/office/drawing/2014/main" id="{99265155-C8B2-A7F5-B705-B001E338118B}"/>
                  </a:ext>
                </a:extLst>
              </p:cNvPr>
              <p:cNvPicPr>
                <a:picLocks noChangeAspect="1"/>
              </p:cNvPicPr>
              <p:nvPr/>
            </p:nvPicPr>
            <p:blipFill>
              <a:blip r:embed="rId6"/>
              <a:stretch>
                <a:fillRect/>
              </a:stretch>
            </p:blipFill>
            <p:spPr>
              <a:xfrm>
                <a:off x="3051321" y="3020909"/>
                <a:ext cx="1136842" cy="1080000"/>
              </a:xfrm>
              <a:prstGeom prst="rect">
                <a:avLst/>
              </a:prstGeom>
            </p:spPr>
          </p:pic>
          <p:pic>
            <p:nvPicPr>
              <p:cNvPr id="13" name="Picture 12">
                <a:extLst>
                  <a:ext uri="{FF2B5EF4-FFF2-40B4-BE49-F238E27FC236}">
                    <a16:creationId xmlns:a16="http://schemas.microsoft.com/office/drawing/2014/main" id="{9535A08F-59F3-CB08-C11D-0756483ADCCC}"/>
                  </a:ext>
                </a:extLst>
              </p:cNvPr>
              <p:cNvPicPr>
                <a:picLocks noChangeAspect="1"/>
              </p:cNvPicPr>
              <p:nvPr/>
            </p:nvPicPr>
            <p:blipFill>
              <a:blip r:embed="rId6"/>
              <a:stretch>
                <a:fillRect/>
              </a:stretch>
            </p:blipFill>
            <p:spPr>
              <a:xfrm>
                <a:off x="4046358" y="1835817"/>
                <a:ext cx="1136842" cy="1080000"/>
              </a:xfrm>
              <a:prstGeom prst="rect">
                <a:avLst/>
              </a:prstGeom>
            </p:spPr>
          </p:pic>
          <p:pic>
            <p:nvPicPr>
              <p:cNvPr id="14" name="Picture 13">
                <a:extLst>
                  <a:ext uri="{FF2B5EF4-FFF2-40B4-BE49-F238E27FC236}">
                    <a16:creationId xmlns:a16="http://schemas.microsoft.com/office/drawing/2014/main" id="{69DFDADC-5EC0-9261-9D7B-F9A3036D3690}"/>
                  </a:ext>
                </a:extLst>
              </p:cNvPr>
              <p:cNvPicPr>
                <a:picLocks noChangeAspect="1"/>
              </p:cNvPicPr>
              <p:nvPr/>
            </p:nvPicPr>
            <p:blipFill>
              <a:blip r:embed="rId7"/>
              <a:stretch>
                <a:fillRect/>
              </a:stretch>
            </p:blipFill>
            <p:spPr>
              <a:xfrm>
                <a:off x="3856693" y="4201098"/>
                <a:ext cx="1030909" cy="1080000"/>
              </a:xfrm>
              <a:prstGeom prst="rect">
                <a:avLst/>
              </a:prstGeom>
            </p:spPr>
          </p:pic>
        </p:grpSp>
        <p:sp>
          <p:nvSpPr>
            <p:cNvPr id="15" name="Rounded Rectangle 14">
              <a:extLst>
                <a:ext uri="{FF2B5EF4-FFF2-40B4-BE49-F238E27FC236}">
                  <a16:creationId xmlns:a16="http://schemas.microsoft.com/office/drawing/2014/main" id="{01726CFA-016D-0357-3F96-A7C59A8053D2}"/>
                </a:ext>
              </a:extLst>
            </p:cNvPr>
            <p:cNvSpPr/>
            <p:nvPr/>
          </p:nvSpPr>
          <p:spPr>
            <a:xfrm>
              <a:off x="7756593" y="1853634"/>
              <a:ext cx="2484391" cy="394218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grpSp>
      <p:sp>
        <p:nvSpPr>
          <p:cNvPr id="16" name="Right Arrow 15">
            <a:extLst>
              <a:ext uri="{FF2B5EF4-FFF2-40B4-BE49-F238E27FC236}">
                <a16:creationId xmlns:a16="http://schemas.microsoft.com/office/drawing/2014/main" id="{6792BB3F-7F57-4292-2C1B-7957EEFA8104}"/>
              </a:ext>
            </a:extLst>
          </p:cNvPr>
          <p:cNvSpPr/>
          <p:nvPr/>
        </p:nvSpPr>
        <p:spPr>
          <a:xfrm>
            <a:off x="6219328" y="3315182"/>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grpSp>
        <p:nvGrpSpPr>
          <p:cNvPr id="19" name="Group 18">
            <a:extLst>
              <a:ext uri="{FF2B5EF4-FFF2-40B4-BE49-F238E27FC236}">
                <a16:creationId xmlns:a16="http://schemas.microsoft.com/office/drawing/2014/main" id="{BD40BE15-1C39-B397-A1B1-651C0D4C5CC9}"/>
              </a:ext>
            </a:extLst>
          </p:cNvPr>
          <p:cNvGrpSpPr/>
          <p:nvPr/>
        </p:nvGrpSpPr>
        <p:grpSpPr>
          <a:xfrm>
            <a:off x="1272177" y="1373511"/>
            <a:ext cx="3486421" cy="4182763"/>
            <a:chOff x="496925" y="1056274"/>
            <a:chExt cx="3486421" cy="4182763"/>
          </a:xfrm>
        </p:grpSpPr>
        <p:pic>
          <p:nvPicPr>
            <p:cNvPr id="5" name="Picture 4" descr="A close-up of a book&#10;&#10;Description automatically generated">
              <a:extLst>
                <a:ext uri="{FF2B5EF4-FFF2-40B4-BE49-F238E27FC236}">
                  <a16:creationId xmlns:a16="http://schemas.microsoft.com/office/drawing/2014/main" id="{FCDA19D4-6E9F-2D2D-8855-AF6028A353B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017051" y="1056274"/>
              <a:ext cx="1966295" cy="2880000"/>
            </a:xfrm>
            <a:prstGeom prst="rect">
              <a:avLst/>
            </a:prstGeom>
          </p:spPr>
        </p:pic>
        <p:pic>
          <p:nvPicPr>
            <p:cNvPr id="17" name="Picture 16" descr="A close-up of a book&#10;&#10;Description automatically generated">
              <a:extLst>
                <a:ext uri="{FF2B5EF4-FFF2-40B4-BE49-F238E27FC236}">
                  <a16:creationId xmlns:a16="http://schemas.microsoft.com/office/drawing/2014/main" id="{6BAB4ABF-9569-EFF7-209D-225AE84B586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56988" y="1719000"/>
              <a:ext cx="1966295" cy="2880000"/>
            </a:xfrm>
            <a:prstGeom prst="rect">
              <a:avLst/>
            </a:prstGeom>
          </p:spPr>
        </p:pic>
        <p:pic>
          <p:nvPicPr>
            <p:cNvPr id="18" name="Picture 17" descr="A close-up of a book&#10;&#10;Description automatically generated">
              <a:extLst>
                <a:ext uri="{FF2B5EF4-FFF2-40B4-BE49-F238E27FC236}">
                  <a16:creationId xmlns:a16="http://schemas.microsoft.com/office/drawing/2014/main" id="{B325D7CF-B785-9129-8351-CF7BB00EC66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6925" y="2359037"/>
              <a:ext cx="1966295" cy="2880000"/>
            </a:xfrm>
            <a:prstGeom prst="rect">
              <a:avLst/>
            </a:prstGeom>
          </p:spPr>
        </p:pic>
      </p:grpSp>
      <p:sp>
        <p:nvSpPr>
          <p:cNvPr id="21" name="TextBox 20">
            <a:extLst>
              <a:ext uri="{FF2B5EF4-FFF2-40B4-BE49-F238E27FC236}">
                <a16:creationId xmlns:a16="http://schemas.microsoft.com/office/drawing/2014/main" id="{C3D7B22E-F6A9-4E4B-9125-AAB893662448}"/>
              </a:ext>
            </a:extLst>
          </p:cNvPr>
          <p:cNvSpPr txBox="1"/>
          <p:nvPr/>
        </p:nvSpPr>
        <p:spPr>
          <a:xfrm>
            <a:off x="5332726" y="4116274"/>
            <a:ext cx="2528577" cy="523220"/>
          </a:xfrm>
          <a:prstGeom prst="rect">
            <a:avLst/>
          </a:prstGeom>
          <a:noFill/>
        </p:spPr>
        <p:txBody>
          <a:bodyPr wrap="none" rtlCol="0">
            <a:spAutoFit/>
          </a:bodyPr>
          <a:lstStyle/>
          <a:p>
            <a:r>
              <a:rPr lang="en-IL" sz="2800" b="1" dirty="0"/>
              <a:t>400 CC/pages</a:t>
            </a:r>
          </a:p>
        </p:txBody>
      </p:sp>
    </p:spTree>
    <p:extLst>
      <p:ext uri="{BB962C8B-B14F-4D97-AF65-F5344CB8AC3E}">
        <p14:creationId xmlns:p14="http://schemas.microsoft.com/office/powerpoint/2010/main" val="3461431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49EBFA0-660C-EFF9-EF6A-D4DB2C27448B}"/>
              </a:ext>
            </a:extLst>
          </p:cNvPr>
          <p:cNvSpPr>
            <a:spLocks noGrp="1"/>
          </p:cNvSpPr>
          <p:nvPr>
            <p:ph type="title"/>
          </p:nvPr>
        </p:nvSpPr>
        <p:spPr>
          <a:xfrm>
            <a:off x="0" y="17463"/>
            <a:ext cx="12192000" cy="1325562"/>
          </a:xfrm>
        </p:spPr>
        <p:txBody>
          <a:bodyPr>
            <a:normAutofit/>
          </a:bodyPr>
          <a:lstStyle/>
          <a:p>
            <a:r>
              <a:rPr lang="en-US" sz="4000" dirty="0"/>
              <a:t>Extracting CC features using SAE</a:t>
            </a:r>
            <a:endParaRPr lang="en-IL" sz="4000" dirty="0"/>
          </a:p>
        </p:txBody>
      </p:sp>
      <p:pic>
        <p:nvPicPr>
          <p:cNvPr id="23" name="Picture 22" descr="A graph with blue and orange dots&#10;&#10;Description automatically generated">
            <a:extLst>
              <a:ext uri="{FF2B5EF4-FFF2-40B4-BE49-F238E27FC236}">
                <a16:creationId xmlns:a16="http://schemas.microsoft.com/office/drawing/2014/main" id="{0B02C48E-BAB4-46C3-93D3-58B0A72710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80321" y="1043609"/>
            <a:ext cx="9031357" cy="5418814"/>
          </a:xfrm>
          <a:prstGeom prst="rect">
            <a:avLst/>
          </a:prstGeom>
        </p:spPr>
      </p:pic>
    </p:spTree>
    <p:extLst>
      <p:ext uri="{BB962C8B-B14F-4D97-AF65-F5344CB8AC3E}">
        <p14:creationId xmlns:p14="http://schemas.microsoft.com/office/powerpoint/2010/main" val="80634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49EBFA0-660C-EFF9-EF6A-D4DB2C27448B}"/>
              </a:ext>
            </a:extLst>
          </p:cNvPr>
          <p:cNvSpPr>
            <a:spLocks noGrp="1"/>
          </p:cNvSpPr>
          <p:nvPr>
            <p:ph type="title"/>
          </p:nvPr>
        </p:nvSpPr>
        <p:spPr>
          <a:xfrm>
            <a:off x="0" y="17463"/>
            <a:ext cx="12192000" cy="1325562"/>
          </a:xfrm>
        </p:spPr>
        <p:txBody>
          <a:bodyPr>
            <a:normAutofit/>
          </a:bodyPr>
          <a:lstStyle/>
          <a:p>
            <a:r>
              <a:rPr lang="en-US" sz="4000" dirty="0"/>
              <a:t>Extracting CC features using SAE</a:t>
            </a:r>
            <a:endParaRPr lang="en-IL" sz="4000" dirty="0"/>
          </a:p>
        </p:txBody>
      </p:sp>
      <p:pic>
        <p:nvPicPr>
          <p:cNvPr id="5" name="Picture 4">
            <a:extLst>
              <a:ext uri="{FF2B5EF4-FFF2-40B4-BE49-F238E27FC236}">
                <a16:creationId xmlns:a16="http://schemas.microsoft.com/office/drawing/2014/main" id="{F2CFEB5D-FE9A-486A-60CA-F388F0ED99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2000" y="1343025"/>
            <a:ext cx="9720000" cy="1419838"/>
          </a:xfrm>
          <a:prstGeom prst="rect">
            <a:avLst/>
          </a:prstGeom>
        </p:spPr>
      </p:pic>
      <p:pic>
        <p:nvPicPr>
          <p:cNvPr id="6" name="Picture 5">
            <a:extLst>
              <a:ext uri="{FF2B5EF4-FFF2-40B4-BE49-F238E27FC236}">
                <a16:creationId xmlns:a16="http://schemas.microsoft.com/office/drawing/2014/main" id="{0D741D42-5416-4F20-6568-4B5F8A8D9C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72000" y="4291300"/>
            <a:ext cx="9720000" cy="1419838"/>
          </a:xfrm>
          <a:prstGeom prst="rect">
            <a:avLst/>
          </a:prstGeom>
        </p:spPr>
      </p:pic>
      <p:sp>
        <p:nvSpPr>
          <p:cNvPr id="7" name="Right Arrow 6">
            <a:extLst>
              <a:ext uri="{FF2B5EF4-FFF2-40B4-BE49-F238E27FC236}">
                <a16:creationId xmlns:a16="http://schemas.microsoft.com/office/drawing/2014/main" id="{9A3E7557-EF16-5FB0-BF51-A65C0EA5DC50}"/>
              </a:ext>
            </a:extLst>
          </p:cNvPr>
          <p:cNvSpPr/>
          <p:nvPr/>
        </p:nvSpPr>
        <p:spPr>
          <a:xfrm rot="5400000">
            <a:off x="2636224" y="3058726"/>
            <a:ext cx="1112309" cy="802106"/>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400" b="1" dirty="0"/>
              <a:t>SAE</a:t>
            </a:r>
          </a:p>
        </p:txBody>
      </p:sp>
      <p:sp>
        <p:nvSpPr>
          <p:cNvPr id="9" name="TextBox 8">
            <a:extLst>
              <a:ext uri="{FF2B5EF4-FFF2-40B4-BE49-F238E27FC236}">
                <a16:creationId xmlns:a16="http://schemas.microsoft.com/office/drawing/2014/main" id="{34FD2297-D71A-7FB6-B8FB-4DF569EE585A}"/>
              </a:ext>
            </a:extLst>
          </p:cNvPr>
          <p:cNvSpPr txBox="1"/>
          <p:nvPr/>
        </p:nvSpPr>
        <p:spPr>
          <a:xfrm>
            <a:off x="0" y="1791334"/>
            <a:ext cx="2236381" cy="523220"/>
          </a:xfrm>
          <a:prstGeom prst="rect">
            <a:avLst/>
          </a:prstGeom>
          <a:noFill/>
        </p:spPr>
        <p:txBody>
          <a:bodyPr wrap="none" rtlCol="0">
            <a:spAutoFit/>
          </a:bodyPr>
          <a:lstStyle/>
          <a:p>
            <a:r>
              <a:rPr lang="en-IL" sz="2800" b="1" dirty="0"/>
              <a:t>Original CCs</a:t>
            </a:r>
          </a:p>
        </p:txBody>
      </p:sp>
      <p:sp>
        <p:nvSpPr>
          <p:cNvPr id="10" name="TextBox 9">
            <a:extLst>
              <a:ext uri="{FF2B5EF4-FFF2-40B4-BE49-F238E27FC236}">
                <a16:creationId xmlns:a16="http://schemas.microsoft.com/office/drawing/2014/main" id="{DEDEE60A-9DB2-1EE3-BE7D-7979E5D7F7ED}"/>
              </a:ext>
            </a:extLst>
          </p:cNvPr>
          <p:cNvSpPr txBox="1"/>
          <p:nvPr/>
        </p:nvSpPr>
        <p:spPr>
          <a:xfrm>
            <a:off x="0" y="4524165"/>
            <a:ext cx="2791326" cy="954107"/>
          </a:xfrm>
          <a:prstGeom prst="rect">
            <a:avLst/>
          </a:prstGeom>
          <a:noFill/>
        </p:spPr>
        <p:txBody>
          <a:bodyPr wrap="square" rtlCol="0">
            <a:spAutoFit/>
          </a:bodyPr>
          <a:lstStyle/>
          <a:p>
            <a:r>
              <a:rPr lang="en-IL" sz="2800" b="1" dirty="0"/>
              <a:t>Reconstructed</a:t>
            </a:r>
          </a:p>
          <a:p>
            <a:r>
              <a:rPr lang="en-IL" sz="2800" b="1" dirty="0"/>
              <a:t>CCs</a:t>
            </a:r>
          </a:p>
        </p:txBody>
      </p:sp>
      <p:sp>
        <p:nvSpPr>
          <p:cNvPr id="11" name="Right Arrow 10">
            <a:extLst>
              <a:ext uri="{FF2B5EF4-FFF2-40B4-BE49-F238E27FC236}">
                <a16:creationId xmlns:a16="http://schemas.microsoft.com/office/drawing/2014/main" id="{8C043E76-7140-31FB-6B89-B2C11A282D8D}"/>
              </a:ext>
            </a:extLst>
          </p:cNvPr>
          <p:cNvSpPr/>
          <p:nvPr/>
        </p:nvSpPr>
        <p:spPr>
          <a:xfrm rot="5400000">
            <a:off x="4328667" y="3058727"/>
            <a:ext cx="1112309" cy="802106"/>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400" b="1" dirty="0"/>
              <a:t>SAE</a:t>
            </a:r>
          </a:p>
        </p:txBody>
      </p:sp>
      <p:sp>
        <p:nvSpPr>
          <p:cNvPr id="12" name="Right Arrow 11">
            <a:extLst>
              <a:ext uri="{FF2B5EF4-FFF2-40B4-BE49-F238E27FC236}">
                <a16:creationId xmlns:a16="http://schemas.microsoft.com/office/drawing/2014/main" id="{67BD797B-61F6-FBEB-7D46-54B5537DD3F6}"/>
              </a:ext>
            </a:extLst>
          </p:cNvPr>
          <p:cNvSpPr/>
          <p:nvPr/>
        </p:nvSpPr>
        <p:spPr>
          <a:xfrm rot="5400000">
            <a:off x="6021110" y="3058727"/>
            <a:ext cx="1112309" cy="802106"/>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400" b="1" dirty="0"/>
              <a:t>SAE</a:t>
            </a:r>
          </a:p>
        </p:txBody>
      </p:sp>
      <p:sp>
        <p:nvSpPr>
          <p:cNvPr id="13" name="Right Arrow 12">
            <a:extLst>
              <a:ext uri="{FF2B5EF4-FFF2-40B4-BE49-F238E27FC236}">
                <a16:creationId xmlns:a16="http://schemas.microsoft.com/office/drawing/2014/main" id="{176BADE4-5F6B-D4B4-1C12-0D7C8B43E1E2}"/>
              </a:ext>
            </a:extLst>
          </p:cNvPr>
          <p:cNvSpPr/>
          <p:nvPr/>
        </p:nvSpPr>
        <p:spPr>
          <a:xfrm rot="5400000">
            <a:off x="7713553" y="3058725"/>
            <a:ext cx="1112309" cy="802106"/>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400" b="1" dirty="0"/>
              <a:t>SAE</a:t>
            </a:r>
          </a:p>
        </p:txBody>
      </p:sp>
      <p:sp>
        <p:nvSpPr>
          <p:cNvPr id="14" name="Right Arrow 13">
            <a:extLst>
              <a:ext uri="{FF2B5EF4-FFF2-40B4-BE49-F238E27FC236}">
                <a16:creationId xmlns:a16="http://schemas.microsoft.com/office/drawing/2014/main" id="{BE2C2A15-C7C6-948A-2D30-71DAC9975CF5}"/>
              </a:ext>
            </a:extLst>
          </p:cNvPr>
          <p:cNvSpPr/>
          <p:nvPr/>
        </p:nvSpPr>
        <p:spPr>
          <a:xfrm rot="5400000">
            <a:off x="9245574" y="3058724"/>
            <a:ext cx="1112309" cy="802106"/>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400" b="1" dirty="0"/>
              <a:t>SAE</a:t>
            </a:r>
          </a:p>
        </p:txBody>
      </p:sp>
      <p:sp>
        <p:nvSpPr>
          <p:cNvPr id="15" name="Right Arrow 14">
            <a:extLst>
              <a:ext uri="{FF2B5EF4-FFF2-40B4-BE49-F238E27FC236}">
                <a16:creationId xmlns:a16="http://schemas.microsoft.com/office/drawing/2014/main" id="{6F44FD65-5608-A7E1-772D-7AAF14AA830B}"/>
              </a:ext>
            </a:extLst>
          </p:cNvPr>
          <p:cNvSpPr/>
          <p:nvPr/>
        </p:nvSpPr>
        <p:spPr>
          <a:xfrm rot="5400000">
            <a:off x="10938017" y="3058725"/>
            <a:ext cx="1112309" cy="802106"/>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400" b="1" dirty="0"/>
              <a:t>SAE</a:t>
            </a:r>
          </a:p>
        </p:txBody>
      </p:sp>
    </p:spTree>
    <p:extLst>
      <p:ext uri="{BB962C8B-B14F-4D97-AF65-F5344CB8AC3E}">
        <p14:creationId xmlns:p14="http://schemas.microsoft.com/office/powerpoint/2010/main" val="27885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49EBFA0-660C-EFF9-EF6A-D4DB2C27448B}"/>
              </a:ext>
            </a:extLst>
          </p:cNvPr>
          <p:cNvSpPr>
            <a:spLocks noGrp="1"/>
          </p:cNvSpPr>
          <p:nvPr>
            <p:ph type="title"/>
          </p:nvPr>
        </p:nvSpPr>
        <p:spPr>
          <a:xfrm>
            <a:off x="0" y="17463"/>
            <a:ext cx="12192000" cy="1325562"/>
          </a:xfrm>
        </p:spPr>
        <p:txBody>
          <a:bodyPr>
            <a:normAutofit/>
          </a:bodyPr>
          <a:lstStyle/>
          <a:p>
            <a:r>
              <a:rPr lang="en-US" sz="4000" dirty="0"/>
              <a:t>Combining CC features into a page feature</a:t>
            </a:r>
            <a:endParaRPr lang="en-IL" sz="4000" dirty="0"/>
          </a:p>
        </p:txBody>
      </p:sp>
      <p:sp>
        <p:nvSpPr>
          <p:cNvPr id="2" name="TextBox 1">
            <a:extLst>
              <a:ext uri="{FF2B5EF4-FFF2-40B4-BE49-F238E27FC236}">
                <a16:creationId xmlns:a16="http://schemas.microsoft.com/office/drawing/2014/main" id="{00A37FD5-E8BC-BAB9-AEF6-73F935250D91}"/>
              </a:ext>
            </a:extLst>
          </p:cNvPr>
          <p:cNvSpPr txBox="1"/>
          <p:nvPr/>
        </p:nvSpPr>
        <p:spPr>
          <a:xfrm>
            <a:off x="362836" y="5660324"/>
            <a:ext cx="2038635" cy="523220"/>
          </a:xfrm>
          <a:prstGeom prst="rect">
            <a:avLst/>
          </a:prstGeom>
          <a:noFill/>
        </p:spPr>
        <p:txBody>
          <a:bodyPr wrap="none" rtlCol="0">
            <a:spAutoFit/>
          </a:bodyPr>
          <a:lstStyle/>
          <a:p>
            <a:r>
              <a:rPr lang="en-IL" sz="2800" b="1" dirty="0"/>
              <a:t>Page image</a:t>
            </a:r>
          </a:p>
        </p:txBody>
      </p:sp>
      <p:sp>
        <p:nvSpPr>
          <p:cNvPr id="3" name="TextBox 2">
            <a:extLst>
              <a:ext uri="{FF2B5EF4-FFF2-40B4-BE49-F238E27FC236}">
                <a16:creationId xmlns:a16="http://schemas.microsoft.com/office/drawing/2014/main" id="{7563A052-8611-FAF1-8574-A29BE36CB990}"/>
              </a:ext>
            </a:extLst>
          </p:cNvPr>
          <p:cNvSpPr txBox="1"/>
          <p:nvPr/>
        </p:nvSpPr>
        <p:spPr>
          <a:xfrm>
            <a:off x="3715771" y="5660324"/>
            <a:ext cx="875432" cy="523220"/>
          </a:xfrm>
          <a:prstGeom prst="rect">
            <a:avLst/>
          </a:prstGeom>
          <a:noFill/>
        </p:spPr>
        <p:txBody>
          <a:bodyPr wrap="none" rtlCol="0">
            <a:spAutoFit/>
          </a:bodyPr>
          <a:lstStyle/>
          <a:p>
            <a:r>
              <a:rPr lang="en-IL" sz="2800" b="1" dirty="0"/>
              <a:t>CCs</a:t>
            </a:r>
          </a:p>
        </p:txBody>
      </p:sp>
      <p:grpSp>
        <p:nvGrpSpPr>
          <p:cNvPr id="5" name="Group 4">
            <a:extLst>
              <a:ext uri="{FF2B5EF4-FFF2-40B4-BE49-F238E27FC236}">
                <a16:creationId xmlns:a16="http://schemas.microsoft.com/office/drawing/2014/main" id="{1D6CDB3B-7C61-AFBA-C122-DD97C67A9B8E}"/>
              </a:ext>
            </a:extLst>
          </p:cNvPr>
          <p:cNvGrpSpPr/>
          <p:nvPr/>
        </p:nvGrpSpPr>
        <p:grpSpPr>
          <a:xfrm>
            <a:off x="2986454" y="1527163"/>
            <a:ext cx="2484391" cy="3942183"/>
            <a:chOff x="7756593" y="1853634"/>
            <a:chExt cx="2484391" cy="3942183"/>
          </a:xfrm>
        </p:grpSpPr>
        <p:grpSp>
          <p:nvGrpSpPr>
            <p:cNvPr id="6" name="Group 5">
              <a:extLst>
                <a:ext uri="{FF2B5EF4-FFF2-40B4-BE49-F238E27FC236}">
                  <a16:creationId xmlns:a16="http://schemas.microsoft.com/office/drawing/2014/main" id="{06EC6A34-FACD-57E7-E943-F8FDC17F46B0}"/>
                </a:ext>
              </a:extLst>
            </p:cNvPr>
            <p:cNvGrpSpPr/>
            <p:nvPr/>
          </p:nvGrpSpPr>
          <p:grpSpPr>
            <a:xfrm>
              <a:off x="7932849" y="2110993"/>
              <a:ext cx="2131879" cy="3445281"/>
              <a:chOff x="3051321" y="1835817"/>
              <a:chExt cx="2131879" cy="3445281"/>
            </a:xfrm>
          </p:grpSpPr>
          <p:pic>
            <p:nvPicPr>
              <p:cNvPr id="8" name="Picture 7">
                <a:extLst>
                  <a:ext uri="{FF2B5EF4-FFF2-40B4-BE49-F238E27FC236}">
                    <a16:creationId xmlns:a16="http://schemas.microsoft.com/office/drawing/2014/main" id="{2C0B55AF-0FB8-BA99-87B6-F7D81A654D11}"/>
                  </a:ext>
                </a:extLst>
              </p:cNvPr>
              <p:cNvPicPr>
                <a:picLocks noChangeAspect="1"/>
              </p:cNvPicPr>
              <p:nvPr/>
            </p:nvPicPr>
            <p:blipFill>
              <a:blip r:embed="rId3"/>
              <a:stretch>
                <a:fillRect/>
              </a:stretch>
            </p:blipFill>
            <p:spPr>
              <a:xfrm>
                <a:off x="4244070" y="3020909"/>
                <a:ext cx="939130" cy="1080000"/>
              </a:xfrm>
              <a:prstGeom prst="rect">
                <a:avLst/>
              </a:prstGeom>
            </p:spPr>
          </p:pic>
          <p:pic>
            <p:nvPicPr>
              <p:cNvPr id="9" name="Picture 8">
                <a:extLst>
                  <a:ext uri="{FF2B5EF4-FFF2-40B4-BE49-F238E27FC236}">
                    <a16:creationId xmlns:a16="http://schemas.microsoft.com/office/drawing/2014/main" id="{77DD5A8E-EA9C-13AB-7AA5-F2C0665EF7D4}"/>
                  </a:ext>
                </a:extLst>
              </p:cNvPr>
              <p:cNvPicPr>
                <a:picLocks noChangeAspect="1"/>
              </p:cNvPicPr>
              <p:nvPr/>
            </p:nvPicPr>
            <p:blipFill>
              <a:blip r:embed="rId4"/>
              <a:stretch>
                <a:fillRect/>
              </a:stretch>
            </p:blipFill>
            <p:spPr>
              <a:xfrm>
                <a:off x="3099356" y="1835817"/>
                <a:ext cx="810000" cy="1080000"/>
              </a:xfrm>
              <a:prstGeom prst="rect">
                <a:avLst/>
              </a:prstGeom>
            </p:spPr>
          </p:pic>
          <p:pic>
            <p:nvPicPr>
              <p:cNvPr id="10" name="Picture 9">
                <a:extLst>
                  <a:ext uri="{FF2B5EF4-FFF2-40B4-BE49-F238E27FC236}">
                    <a16:creationId xmlns:a16="http://schemas.microsoft.com/office/drawing/2014/main" id="{8EDE4020-24AB-0D70-EA7D-9A0BCAB65099}"/>
                  </a:ext>
                </a:extLst>
              </p:cNvPr>
              <p:cNvPicPr>
                <a:picLocks noChangeAspect="1"/>
              </p:cNvPicPr>
              <p:nvPr/>
            </p:nvPicPr>
            <p:blipFill>
              <a:blip r:embed="rId5"/>
              <a:stretch>
                <a:fillRect/>
              </a:stretch>
            </p:blipFill>
            <p:spPr>
              <a:xfrm>
                <a:off x="3051321" y="4201098"/>
                <a:ext cx="704348" cy="1080000"/>
              </a:xfrm>
              <a:prstGeom prst="rect">
                <a:avLst/>
              </a:prstGeom>
            </p:spPr>
          </p:pic>
          <p:pic>
            <p:nvPicPr>
              <p:cNvPr id="11" name="Picture 10">
                <a:extLst>
                  <a:ext uri="{FF2B5EF4-FFF2-40B4-BE49-F238E27FC236}">
                    <a16:creationId xmlns:a16="http://schemas.microsoft.com/office/drawing/2014/main" id="{571046AC-CB96-1438-CF4C-E90CEDD98AD8}"/>
                  </a:ext>
                </a:extLst>
              </p:cNvPr>
              <p:cNvPicPr>
                <a:picLocks noChangeAspect="1"/>
              </p:cNvPicPr>
              <p:nvPr/>
            </p:nvPicPr>
            <p:blipFill>
              <a:blip r:embed="rId6"/>
              <a:stretch>
                <a:fillRect/>
              </a:stretch>
            </p:blipFill>
            <p:spPr>
              <a:xfrm>
                <a:off x="3051321" y="3020909"/>
                <a:ext cx="1136842" cy="1080000"/>
              </a:xfrm>
              <a:prstGeom prst="rect">
                <a:avLst/>
              </a:prstGeom>
            </p:spPr>
          </p:pic>
          <p:pic>
            <p:nvPicPr>
              <p:cNvPr id="12" name="Picture 11">
                <a:extLst>
                  <a:ext uri="{FF2B5EF4-FFF2-40B4-BE49-F238E27FC236}">
                    <a16:creationId xmlns:a16="http://schemas.microsoft.com/office/drawing/2014/main" id="{CFECB67D-9864-18B6-B6DA-89307A9D2C51}"/>
                  </a:ext>
                </a:extLst>
              </p:cNvPr>
              <p:cNvPicPr>
                <a:picLocks noChangeAspect="1"/>
              </p:cNvPicPr>
              <p:nvPr/>
            </p:nvPicPr>
            <p:blipFill>
              <a:blip r:embed="rId6"/>
              <a:stretch>
                <a:fillRect/>
              </a:stretch>
            </p:blipFill>
            <p:spPr>
              <a:xfrm>
                <a:off x="4046358" y="1835817"/>
                <a:ext cx="1136842" cy="1080000"/>
              </a:xfrm>
              <a:prstGeom prst="rect">
                <a:avLst/>
              </a:prstGeom>
            </p:spPr>
          </p:pic>
          <p:pic>
            <p:nvPicPr>
              <p:cNvPr id="13" name="Picture 12">
                <a:extLst>
                  <a:ext uri="{FF2B5EF4-FFF2-40B4-BE49-F238E27FC236}">
                    <a16:creationId xmlns:a16="http://schemas.microsoft.com/office/drawing/2014/main" id="{EAC36A8C-76AB-DD98-4976-426C3E7C20EC}"/>
                  </a:ext>
                </a:extLst>
              </p:cNvPr>
              <p:cNvPicPr>
                <a:picLocks noChangeAspect="1"/>
              </p:cNvPicPr>
              <p:nvPr/>
            </p:nvPicPr>
            <p:blipFill>
              <a:blip r:embed="rId7"/>
              <a:stretch>
                <a:fillRect/>
              </a:stretch>
            </p:blipFill>
            <p:spPr>
              <a:xfrm>
                <a:off x="3856693" y="4201098"/>
                <a:ext cx="1030909" cy="1080000"/>
              </a:xfrm>
              <a:prstGeom prst="rect">
                <a:avLst/>
              </a:prstGeom>
            </p:spPr>
          </p:pic>
        </p:grpSp>
        <p:sp>
          <p:nvSpPr>
            <p:cNvPr id="7" name="Rounded Rectangle 6">
              <a:extLst>
                <a:ext uri="{FF2B5EF4-FFF2-40B4-BE49-F238E27FC236}">
                  <a16:creationId xmlns:a16="http://schemas.microsoft.com/office/drawing/2014/main" id="{51449911-40F4-238E-BC67-31C279C363C4}"/>
                </a:ext>
              </a:extLst>
            </p:cNvPr>
            <p:cNvSpPr/>
            <p:nvPr/>
          </p:nvSpPr>
          <p:spPr>
            <a:xfrm>
              <a:off x="7756593" y="1853634"/>
              <a:ext cx="2484391" cy="394218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grpSp>
      <p:pic>
        <p:nvPicPr>
          <p:cNvPr id="18" name="Picture 17" descr="A close-up of a book&#10;&#10;Description automatically generated">
            <a:extLst>
              <a:ext uri="{FF2B5EF4-FFF2-40B4-BE49-F238E27FC236}">
                <a16:creationId xmlns:a16="http://schemas.microsoft.com/office/drawing/2014/main" id="{B4FA4772-F9D5-7176-E0EE-9FD709728BF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326" y="1534003"/>
            <a:ext cx="2703656" cy="3960000"/>
          </a:xfrm>
          <a:prstGeom prst="rect">
            <a:avLst/>
          </a:prstGeom>
        </p:spPr>
      </p:pic>
      <p:sp>
        <p:nvSpPr>
          <p:cNvPr id="14" name="Right Arrow 13">
            <a:extLst>
              <a:ext uri="{FF2B5EF4-FFF2-40B4-BE49-F238E27FC236}">
                <a16:creationId xmlns:a16="http://schemas.microsoft.com/office/drawing/2014/main" id="{F34815BB-89C7-A1BA-A4B2-922CBA67AD42}"/>
              </a:ext>
            </a:extLst>
          </p:cNvPr>
          <p:cNvSpPr/>
          <p:nvPr/>
        </p:nvSpPr>
        <p:spPr>
          <a:xfrm>
            <a:off x="2469020" y="3315181"/>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Rounded Rectangle 21">
            <a:extLst>
              <a:ext uri="{FF2B5EF4-FFF2-40B4-BE49-F238E27FC236}">
                <a16:creationId xmlns:a16="http://schemas.microsoft.com/office/drawing/2014/main" id="{96278814-13C8-3DDC-0719-D9B4E93FDE79}"/>
              </a:ext>
            </a:extLst>
          </p:cNvPr>
          <p:cNvSpPr/>
          <p:nvPr/>
        </p:nvSpPr>
        <p:spPr>
          <a:xfrm>
            <a:off x="5969876" y="1886987"/>
            <a:ext cx="2200542" cy="503530"/>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dirty="0">
                <a:solidFill>
                  <a:schemeClr val="tx1"/>
                </a:solidFill>
              </a:rPr>
              <a:t>CC feature vector</a:t>
            </a:r>
          </a:p>
        </p:txBody>
      </p:sp>
      <p:sp>
        <p:nvSpPr>
          <p:cNvPr id="23" name="Rounded Rectangle 22">
            <a:extLst>
              <a:ext uri="{FF2B5EF4-FFF2-40B4-BE49-F238E27FC236}">
                <a16:creationId xmlns:a16="http://schemas.microsoft.com/office/drawing/2014/main" id="{9A5D10A6-7284-8EAB-3783-C6CC8AB17F16}"/>
              </a:ext>
            </a:extLst>
          </p:cNvPr>
          <p:cNvSpPr/>
          <p:nvPr/>
        </p:nvSpPr>
        <p:spPr>
          <a:xfrm>
            <a:off x="5969876" y="4546310"/>
            <a:ext cx="2200542" cy="503530"/>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dirty="0">
                <a:solidFill>
                  <a:schemeClr val="tx1"/>
                </a:solidFill>
              </a:rPr>
              <a:t>CC feature vector</a:t>
            </a:r>
          </a:p>
        </p:txBody>
      </p:sp>
      <p:sp>
        <p:nvSpPr>
          <p:cNvPr id="24" name="Rounded Rectangle 23">
            <a:extLst>
              <a:ext uri="{FF2B5EF4-FFF2-40B4-BE49-F238E27FC236}">
                <a16:creationId xmlns:a16="http://schemas.microsoft.com/office/drawing/2014/main" id="{D3BD8D6D-2624-D216-160F-BDEEFD191219}"/>
              </a:ext>
            </a:extLst>
          </p:cNvPr>
          <p:cNvSpPr/>
          <p:nvPr/>
        </p:nvSpPr>
        <p:spPr>
          <a:xfrm>
            <a:off x="5969876" y="2538559"/>
            <a:ext cx="2200542" cy="503530"/>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dirty="0">
                <a:solidFill>
                  <a:schemeClr val="tx1"/>
                </a:solidFill>
              </a:rPr>
              <a:t>CC feature vector</a:t>
            </a:r>
          </a:p>
        </p:txBody>
      </p:sp>
      <p:sp>
        <p:nvSpPr>
          <p:cNvPr id="25" name="Rounded Rectangle 24">
            <a:extLst>
              <a:ext uri="{FF2B5EF4-FFF2-40B4-BE49-F238E27FC236}">
                <a16:creationId xmlns:a16="http://schemas.microsoft.com/office/drawing/2014/main" id="{CA56F3AA-B0EF-1BB1-7C48-FA3C9DC46BB7}"/>
              </a:ext>
            </a:extLst>
          </p:cNvPr>
          <p:cNvSpPr/>
          <p:nvPr/>
        </p:nvSpPr>
        <p:spPr>
          <a:xfrm>
            <a:off x="5969877" y="3190131"/>
            <a:ext cx="2200542" cy="503530"/>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dirty="0">
                <a:solidFill>
                  <a:schemeClr val="tx1"/>
                </a:solidFill>
              </a:rPr>
              <a:t>CC feature vector</a:t>
            </a:r>
          </a:p>
        </p:txBody>
      </p:sp>
      <p:sp>
        <p:nvSpPr>
          <p:cNvPr id="26" name="Rounded Rectangle 25">
            <a:extLst>
              <a:ext uri="{FF2B5EF4-FFF2-40B4-BE49-F238E27FC236}">
                <a16:creationId xmlns:a16="http://schemas.microsoft.com/office/drawing/2014/main" id="{DE504226-F001-4DAE-4681-CA7669C5DA06}"/>
              </a:ext>
            </a:extLst>
          </p:cNvPr>
          <p:cNvSpPr/>
          <p:nvPr/>
        </p:nvSpPr>
        <p:spPr>
          <a:xfrm>
            <a:off x="5969876" y="3905096"/>
            <a:ext cx="2200542" cy="503530"/>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dirty="0">
                <a:solidFill>
                  <a:schemeClr val="tx1"/>
                </a:solidFill>
              </a:rPr>
              <a:t>CC feature vector</a:t>
            </a:r>
          </a:p>
        </p:txBody>
      </p:sp>
      <p:sp>
        <p:nvSpPr>
          <p:cNvPr id="27" name="Rounded Rectangle 26">
            <a:extLst>
              <a:ext uri="{FF2B5EF4-FFF2-40B4-BE49-F238E27FC236}">
                <a16:creationId xmlns:a16="http://schemas.microsoft.com/office/drawing/2014/main" id="{1EB7658E-DC77-A60E-780A-0BC92825112F}"/>
              </a:ext>
            </a:extLst>
          </p:cNvPr>
          <p:cNvSpPr/>
          <p:nvPr/>
        </p:nvSpPr>
        <p:spPr>
          <a:xfrm>
            <a:off x="5784531" y="1534220"/>
            <a:ext cx="2484391" cy="394218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8" name="TextBox 27">
            <a:extLst>
              <a:ext uri="{FF2B5EF4-FFF2-40B4-BE49-F238E27FC236}">
                <a16:creationId xmlns:a16="http://schemas.microsoft.com/office/drawing/2014/main" id="{08A353C3-166A-209F-E9F4-0ED4B87F0F04}"/>
              </a:ext>
            </a:extLst>
          </p:cNvPr>
          <p:cNvSpPr txBox="1"/>
          <p:nvPr/>
        </p:nvSpPr>
        <p:spPr>
          <a:xfrm>
            <a:off x="5451979" y="5660324"/>
            <a:ext cx="3236335" cy="523220"/>
          </a:xfrm>
          <a:prstGeom prst="rect">
            <a:avLst/>
          </a:prstGeom>
          <a:noFill/>
        </p:spPr>
        <p:txBody>
          <a:bodyPr wrap="none" rtlCol="0">
            <a:spAutoFit/>
          </a:bodyPr>
          <a:lstStyle/>
          <a:p>
            <a:r>
              <a:rPr lang="en-IL" sz="2800" b="1" dirty="0"/>
              <a:t>CC feature vectors</a:t>
            </a:r>
          </a:p>
        </p:txBody>
      </p:sp>
      <p:sp>
        <p:nvSpPr>
          <p:cNvPr id="29" name="Right Arrow 28">
            <a:extLst>
              <a:ext uri="{FF2B5EF4-FFF2-40B4-BE49-F238E27FC236}">
                <a16:creationId xmlns:a16="http://schemas.microsoft.com/office/drawing/2014/main" id="{CB073907-D16D-B30A-021B-6273BFB30600}"/>
              </a:ext>
            </a:extLst>
          </p:cNvPr>
          <p:cNvSpPr/>
          <p:nvPr/>
        </p:nvSpPr>
        <p:spPr>
          <a:xfrm>
            <a:off x="8096193" y="2905142"/>
            <a:ext cx="1394487" cy="1235584"/>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3200" b="1" dirty="0"/>
              <a:t>BoW</a:t>
            </a:r>
          </a:p>
        </p:txBody>
      </p:sp>
      <p:sp>
        <p:nvSpPr>
          <p:cNvPr id="30" name="Rounded Rectangle 29">
            <a:extLst>
              <a:ext uri="{FF2B5EF4-FFF2-40B4-BE49-F238E27FC236}">
                <a16:creationId xmlns:a16="http://schemas.microsoft.com/office/drawing/2014/main" id="{43DEE949-8A1B-B993-8B76-B7A93311AE4C}"/>
              </a:ext>
            </a:extLst>
          </p:cNvPr>
          <p:cNvSpPr/>
          <p:nvPr/>
        </p:nvSpPr>
        <p:spPr>
          <a:xfrm>
            <a:off x="9490680" y="3289439"/>
            <a:ext cx="2670994" cy="503530"/>
          </a:xfrm>
          <a:prstGeom prst="round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b="1" dirty="0">
                <a:solidFill>
                  <a:schemeClr val="tx1"/>
                </a:solidFill>
              </a:rPr>
              <a:t>Page feature vector</a:t>
            </a:r>
          </a:p>
        </p:txBody>
      </p:sp>
      <p:sp>
        <p:nvSpPr>
          <p:cNvPr id="20" name="Right Arrow 19">
            <a:extLst>
              <a:ext uri="{FF2B5EF4-FFF2-40B4-BE49-F238E27FC236}">
                <a16:creationId xmlns:a16="http://schemas.microsoft.com/office/drawing/2014/main" id="{1F1AB8E7-3D9D-1592-495A-46470285DDA6}"/>
              </a:ext>
            </a:extLst>
          </p:cNvPr>
          <p:cNvSpPr/>
          <p:nvPr/>
        </p:nvSpPr>
        <p:spPr>
          <a:xfrm>
            <a:off x="5186936" y="3326343"/>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42727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49EBFA0-660C-EFF9-EF6A-D4DB2C27448B}"/>
              </a:ext>
            </a:extLst>
          </p:cNvPr>
          <p:cNvSpPr>
            <a:spLocks noGrp="1"/>
          </p:cNvSpPr>
          <p:nvPr>
            <p:ph type="title"/>
          </p:nvPr>
        </p:nvSpPr>
        <p:spPr>
          <a:xfrm>
            <a:off x="0" y="17463"/>
            <a:ext cx="12192000" cy="1325562"/>
          </a:xfrm>
        </p:spPr>
        <p:txBody>
          <a:bodyPr>
            <a:normAutofit/>
          </a:bodyPr>
          <a:lstStyle/>
          <a:p>
            <a:r>
              <a:rPr lang="en-US" sz="4000" dirty="0"/>
              <a:t>Example words in Bag of Words (</a:t>
            </a:r>
            <a:r>
              <a:rPr lang="en-US" sz="4000" dirty="0" err="1"/>
              <a:t>BoW</a:t>
            </a:r>
            <a:r>
              <a:rPr lang="en-US" sz="4000" dirty="0"/>
              <a:t>) model</a:t>
            </a:r>
            <a:endParaRPr lang="en-IL" sz="4000" dirty="0"/>
          </a:p>
        </p:txBody>
      </p:sp>
      <p:sp>
        <p:nvSpPr>
          <p:cNvPr id="2" name="TextBox 1">
            <a:extLst>
              <a:ext uri="{FF2B5EF4-FFF2-40B4-BE49-F238E27FC236}">
                <a16:creationId xmlns:a16="http://schemas.microsoft.com/office/drawing/2014/main" id="{00A37FD5-E8BC-BAB9-AEF6-73F935250D91}"/>
              </a:ext>
            </a:extLst>
          </p:cNvPr>
          <p:cNvSpPr txBox="1"/>
          <p:nvPr/>
        </p:nvSpPr>
        <p:spPr>
          <a:xfrm>
            <a:off x="682318" y="1081415"/>
            <a:ext cx="1320746" cy="523220"/>
          </a:xfrm>
          <a:prstGeom prst="rect">
            <a:avLst/>
          </a:prstGeom>
          <a:noFill/>
        </p:spPr>
        <p:txBody>
          <a:bodyPr wrap="none" rtlCol="0">
            <a:spAutoFit/>
          </a:bodyPr>
          <a:lstStyle/>
          <a:p>
            <a:r>
              <a:rPr lang="en-IL" sz="2800" b="1" dirty="0"/>
              <a:t>Word 1</a:t>
            </a:r>
          </a:p>
        </p:txBody>
      </p:sp>
      <p:sp>
        <p:nvSpPr>
          <p:cNvPr id="17" name="TextBox 16">
            <a:extLst>
              <a:ext uri="{FF2B5EF4-FFF2-40B4-BE49-F238E27FC236}">
                <a16:creationId xmlns:a16="http://schemas.microsoft.com/office/drawing/2014/main" id="{E4142292-91A2-0450-EC67-195C8C965925}"/>
              </a:ext>
            </a:extLst>
          </p:cNvPr>
          <p:cNvSpPr txBox="1"/>
          <p:nvPr/>
        </p:nvSpPr>
        <p:spPr>
          <a:xfrm>
            <a:off x="682318" y="1815110"/>
            <a:ext cx="1320746" cy="523220"/>
          </a:xfrm>
          <a:prstGeom prst="rect">
            <a:avLst/>
          </a:prstGeom>
          <a:noFill/>
        </p:spPr>
        <p:txBody>
          <a:bodyPr wrap="none" rtlCol="0">
            <a:spAutoFit/>
          </a:bodyPr>
          <a:lstStyle/>
          <a:p>
            <a:r>
              <a:rPr lang="en-IL" sz="2800" b="1" dirty="0"/>
              <a:t>Word 2</a:t>
            </a:r>
          </a:p>
        </p:txBody>
      </p:sp>
      <p:sp>
        <p:nvSpPr>
          <p:cNvPr id="19" name="TextBox 18">
            <a:extLst>
              <a:ext uri="{FF2B5EF4-FFF2-40B4-BE49-F238E27FC236}">
                <a16:creationId xmlns:a16="http://schemas.microsoft.com/office/drawing/2014/main" id="{11F06CC0-B20A-3AE7-F0AC-BFA45019A7A5}"/>
              </a:ext>
            </a:extLst>
          </p:cNvPr>
          <p:cNvSpPr txBox="1"/>
          <p:nvPr/>
        </p:nvSpPr>
        <p:spPr>
          <a:xfrm>
            <a:off x="682318" y="2546370"/>
            <a:ext cx="1320746" cy="523220"/>
          </a:xfrm>
          <a:prstGeom prst="rect">
            <a:avLst/>
          </a:prstGeom>
          <a:noFill/>
        </p:spPr>
        <p:txBody>
          <a:bodyPr wrap="none" rtlCol="0">
            <a:spAutoFit/>
          </a:bodyPr>
          <a:lstStyle/>
          <a:p>
            <a:r>
              <a:rPr lang="en-IL" sz="2800" b="1" dirty="0"/>
              <a:t>Word 3</a:t>
            </a:r>
          </a:p>
        </p:txBody>
      </p:sp>
      <p:sp>
        <p:nvSpPr>
          <p:cNvPr id="21" name="TextBox 20">
            <a:extLst>
              <a:ext uri="{FF2B5EF4-FFF2-40B4-BE49-F238E27FC236}">
                <a16:creationId xmlns:a16="http://schemas.microsoft.com/office/drawing/2014/main" id="{9FBFD63D-1D11-294B-17CA-1DD6AB16B48E}"/>
              </a:ext>
            </a:extLst>
          </p:cNvPr>
          <p:cNvSpPr txBox="1"/>
          <p:nvPr/>
        </p:nvSpPr>
        <p:spPr>
          <a:xfrm>
            <a:off x="682318" y="3220793"/>
            <a:ext cx="1320746" cy="523220"/>
          </a:xfrm>
          <a:prstGeom prst="rect">
            <a:avLst/>
          </a:prstGeom>
          <a:noFill/>
        </p:spPr>
        <p:txBody>
          <a:bodyPr wrap="none" rtlCol="0">
            <a:spAutoFit/>
          </a:bodyPr>
          <a:lstStyle/>
          <a:p>
            <a:r>
              <a:rPr lang="en-IL" sz="2800" b="1" dirty="0"/>
              <a:t>Word 4</a:t>
            </a:r>
          </a:p>
        </p:txBody>
      </p:sp>
      <p:sp>
        <p:nvSpPr>
          <p:cNvPr id="31" name="TextBox 30">
            <a:extLst>
              <a:ext uri="{FF2B5EF4-FFF2-40B4-BE49-F238E27FC236}">
                <a16:creationId xmlns:a16="http://schemas.microsoft.com/office/drawing/2014/main" id="{DDBB1B4D-B74E-74BB-A4B8-6A7105D51DF5}"/>
              </a:ext>
            </a:extLst>
          </p:cNvPr>
          <p:cNvSpPr txBox="1"/>
          <p:nvPr/>
        </p:nvSpPr>
        <p:spPr>
          <a:xfrm>
            <a:off x="682318" y="3970520"/>
            <a:ext cx="1320746" cy="523220"/>
          </a:xfrm>
          <a:prstGeom prst="rect">
            <a:avLst/>
          </a:prstGeom>
          <a:noFill/>
        </p:spPr>
        <p:txBody>
          <a:bodyPr wrap="none" rtlCol="0">
            <a:spAutoFit/>
          </a:bodyPr>
          <a:lstStyle/>
          <a:p>
            <a:r>
              <a:rPr lang="en-IL" sz="2800" b="1" dirty="0"/>
              <a:t>Word 5</a:t>
            </a:r>
          </a:p>
        </p:txBody>
      </p:sp>
      <p:sp>
        <p:nvSpPr>
          <p:cNvPr id="32" name="TextBox 31">
            <a:extLst>
              <a:ext uri="{FF2B5EF4-FFF2-40B4-BE49-F238E27FC236}">
                <a16:creationId xmlns:a16="http://schemas.microsoft.com/office/drawing/2014/main" id="{4A64FA17-4EEF-C0D8-554B-45CC61460F34}"/>
              </a:ext>
            </a:extLst>
          </p:cNvPr>
          <p:cNvSpPr txBox="1"/>
          <p:nvPr/>
        </p:nvSpPr>
        <p:spPr>
          <a:xfrm>
            <a:off x="682318" y="4763078"/>
            <a:ext cx="1320746" cy="523220"/>
          </a:xfrm>
          <a:prstGeom prst="rect">
            <a:avLst/>
          </a:prstGeom>
          <a:noFill/>
        </p:spPr>
        <p:txBody>
          <a:bodyPr wrap="none" rtlCol="0">
            <a:spAutoFit/>
          </a:bodyPr>
          <a:lstStyle/>
          <a:p>
            <a:r>
              <a:rPr lang="en-IL" sz="2800" b="1" dirty="0"/>
              <a:t>Word 6</a:t>
            </a:r>
          </a:p>
        </p:txBody>
      </p:sp>
      <p:sp>
        <p:nvSpPr>
          <p:cNvPr id="33" name="TextBox 32">
            <a:extLst>
              <a:ext uri="{FF2B5EF4-FFF2-40B4-BE49-F238E27FC236}">
                <a16:creationId xmlns:a16="http://schemas.microsoft.com/office/drawing/2014/main" id="{0299C7A7-8B0E-A516-FFAB-D970681D4801}"/>
              </a:ext>
            </a:extLst>
          </p:cNvPr>
          <p:cNvSpPr txBox="1"/>
          <p:nvPr/>
        </p:nvSpPr>
        <p:spPr>
          <a:xfrm>
            <a:off x="682318" y="5514975"/>
            <a:ext cx="1320746" cy="523220"/>
          </a:xfrm>
          <a:prstGeom prst="rect">
            <a:avLst/>
          </a:prstGeom>
          <a:noFill/>
        </p:spPr>
        <p:txBody>
          <a:bodyPr wrap="none" rtlCol="0">
            <a:spAutoFit/>
          </a:bodyPr>
          <a:lstStyle/>
          <a:p>
            <a:r>
              <a:rPr lang="en-IL" sz="2800" b="1" dirty="0"/>
              <a:t>Word 7</a:t>
            </a:r>
          </a:p>
        </p:txBody>
      </p:sp>
      <p:sp>
        <p:nvSpPr>
          <p:cNvPr id="34" name="TextBox 33">
            <a:extLst>
              <a:ext uri="{FF2B5EF4-FFF2-40B4-BE49-F238E27FC236}">
                <a16:creationId xmlns:a16="http://schemas.microsoft.com/office/drawing/2014/main" id="{4D1A718A-F27F-0C76-5CEB-DADAA321C1A9}"/>
              </a:ext>
            </a:extLst>
          </p:cNvPr>
          <p:cNvSpPr txBox="1"/>
          <p:nvPr/>
        </p:nvSpPr>
        <p:spPr>
          <a:xfrm rot="5400000">
            <a:off x="1139939" y="6258697"/>
            <a:ext cx="506870" cy="523220"/>
          </a:xfrm>
          <a:prstGeom prst="rect">
            <a:avLst/>
          </a:prstGeom>
          <a:noFill/>
        </p:spPr>
        <p:txBody>
          <a:bodyPr wrap="none" rtlCol="0">
            <a:spAutoFit/>
          </a:bodyPr>
          <a:lstStyle/>
          <a:p>
            <a:r>
              <a:rPr lang="en-IL" sz="2800" b="1" dirty="0"/>
              <a:t>...</a:t>
            </a:r>
          </a:p>
        </p:txBody>
      </p:sp>
      <p:pic>
        <p:nvPicPr>
          <p:cNvPr id="36" name="Picture 35" descr="A group of black letters&#10;&#10;Description automatically generated">
            <a:extLst>
              <a:ext uri="{FF2B5EF4-FFF2-40B4-BE49-F238E27FC236}">
                <a16:creationId xmlns:a16="http://schemas.microsoft.com/office/drawing/2014/main" id="{F6AA2CA1-2E15-EEB6-FFA8-E77C519C0E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04227" y="983735"/>
            <a:ext cx="8956009" cy="5791552"/>
          </a:xfrm>
          <a:prstGeom prst="rect">
            <a:avLst/>
          </a:prstGeom>
        </p:spPr>
      </p:pic>
      <p:sp>
        <p:nvSpPr>
          <p:cNvPr id="37" name="Rounded Rectangle 36">
            <a:extLst>
              <a:ext uri="{FF2B5EF4-FFF2-40B4-BE49-F238E27FC236}">
                <a16:creationId xmlns:a16="http://schemas.microsoft.com/office/drawing/2014/main" id="{4F90A2F7-9E32-FA82-0799-68C85C351BF4}"/>
              </a:ext>
            </a:extLst>
          </p:cNvPr>
          <p:cNvSpPr/>
          <p:nvPr/>
        </p:nvSpPr>
        <p:spPr>
          <a:xfrm>
            <a:off x="682318" y="951471"/>
            <a:ext cx="10258398" cy="712436"/>
          </a:xfrm>
          <a:prstGeom prst="roundRect">
            <a:avLst/>
          </a:prstGeom>
          <a:noFill/>
          <a:ln w="57150">
            <a:solidFill>
              <a:srgbClr val="F76E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8" name="Rounded Rectangle 37">
            <a:extLst>
              <a:ext uri="{FF2B5EF4-FFF2-40B4-BE49-F238E27FC236}">
                <a16:creationId xmlns:a16="http://schemas.microsoft.com/office/drawing/2014/main" id="{69F17EF9-5416-2AED-AF7B-00B1D85E069F}"/>
              </a:ext>
            </a:extLst>
          </p:cNvPr>
          <p:cNvSpPr/>
          <p:nvPr/>
        </p:nvSpPr>
        <p:spPr>
          <a:xfrm>
            <a:off x="682318" y="5318562"/>
            <a:ext cx="10258398" cy="712436"/>
          </a:xfrm>
          <a:prstGeom prst="roundRect">
            <a:avLst/>
          </a:prstGeom>
          <a:noFill/>
          <a:ln w="57150">
            <a:solidFill>
              <a:srgbClr val="F76E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70688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2192000" cy="1325563"/>
          </a:xfrm>
        </p:spPr>
        <p:txBody>
          <a:bodyPr/>
          <a:lstStyle/>
          <a:p>
            <a:r>
              <a:rPr lang="en-IL" dirty="0"/>
              <a:t>Represent handwriting in a page as a feature vector</a:t>
            </a:r>
          </a:p>
        </p:txBody>
      </p:sp>
      <p:pic>
        <p:nvPicPr>
          <p:cNvPr id="4" name="Picture 3" descr="A close-up of a book&#10;&#10;Description automatically generated">
            <a:extLst>
              <a:ext uri="{FF2B5EF4-FFF2-40B4-BE49-F238E27FC236}">
                <a16:creationId xmlns:a16="http://schemas.microsoft.com/office/drawing/2014/main" id="{B4062325-8C44-8F0A-8871-68C07980BA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263" y="1449000"/>
            <a:ext cx="2703656" cy="3960000"/>
          </a:xfrm>
          <a:prstGeom prst="rect">
            <a:avLst/>
          </a:prstGeom>
        </p:spPr>
      </p:pic>
      <p:sp>
        <p:nvSpPr>
          <p:cNvPr id="5" name="Rounded Rectangle 4">
            <a:extLst>
              <a:ext uri="{FF2B5EF4-FFF2-40B4-BE49-F238E27FC236}">
                <a16:creationId xmlns:a16="http://schemas.microsoft.com/office/drawing/2014/main" id="{E848314E-5652-C23F-427C-F0B1F61D01FA}"/>
              </a:ext>
            </a:extLst>
          </p:cNvPr>
          <p:cNvSpPr/>
          <p:nvPr/>
        </p:nvSpPr>
        <p:spPr>
          <a:xfrm>
            <a:off x="784594" y="5908342"/>
            <a:ext cx="2670994" cy="503530"/>
          </a:xfrm>
          <a:prstGeom prst="round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b="1" dirty="0">
                <a:solidFill>
                  <a:schemeClr val="tx1"/>
                </a:solidFill>
              </a:rPr>
              <a:t>Page feature vector</a:t>
            </a:r>
          </a:p>
        </p:txBody>
      </p:sp>
      <p:sp>
        <p:nvSpPr>
          <p:cNvPr id="6" name="Right Arrow 5">
            <a:extLst>
              <a:ext uri="{FF2B5EF4-FFF2-40B4-BE49-F238E27FC236}">
                <a16:creationId xmlns:a16="http://schemas.microsoft.com/office/drawing/2014/main" id="{243F9239-C8AA-BA57-C575-248BA4BBA61B}"/>
              </a:ext>
            </a:extLst>
          </p:cNvPr>
          <p:cNvSpPr/>
          <p:nvPr/>
        </p:nvSpPr>
        <p:spPr>
          <a:xfrm rot="5400000">
            <a:off x="1758735" y="5244182"/>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Rounded Rectangle 7">
            <a:extLst>
              <a:ext uri="{FF2B5EF4-FFF2-40B4-BE49-F238E27FC236}">
                <a16:creationId xmlns:a16="http://schemas.microsoft.com/office/drawing/2014/main" id="{391C96FF-05C0-6918-BC2D-40B1B968448C}"/>
              </a:ext>
            </a:extLst>
          </p:cNvPr>
          <p:cNvSpPr/>
          <p:nvPr/>
        </p:nvSpPr>
        <p:spPr>
          <a:xfrm>
            <a:off x="3888742" y="5908342"/>
            <a:ext cx="2670994" cy="503530"/>
          </a:xfrm>
          <a:prstGeom prst="round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b="1" dirty="0">
                <a:solidFill>
                  <a:schemeClr val="tx1"/>
                </a:solidFill>
              </a:rPr>
              <a:t>Page feature vector</a:t>
            </a:r>
          </a:p>
        </p:txBody>
      </p:sp>
      <p:sp>
        <p:nvSpPr>
          <p:cNvPr id="11" name="Rounded Rectangle 10">
            <a:extLst>
              <a:ext uri="{FF2B5EF4-FFF2-40B4-BE49-F238E27FC236}">
                <a16:creationId xmlns:a16="http://schemas.microsoft.com/office/drawing/2014/main" id="{5B78E78B-F7CA-C862-714D-7DC049EF6EFB}"/>
              </a:ext>
            </a:extLst>
          </p:cNvPr>
          <p:cNvSpPr/>
          <p:nvPr/>
        </p:nvSpPr>
        <p:spPr>
          <a:xfrm>
            <a:off x="7025552" y="5908342"/>
            <a:ext cx="2670994" cy="503530"/>
          </a:xfrm>
          <a:prstGeom prst="round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L" sz="2000" b="1" dirty="0">
                <a:solidFill>
                  <a:schemeClr val="tx1"/>
                </a:solidFill>
              </a:rPr>
              <a:t>Page feature vector</a:t>
            </a:r>
          </a:p>
        </p:txBody>
      </p:sp>
      <p:sp>
        <p:nvSpPr>
          <p:cNvPr id="13" name="TextBox 12">
            <a:extLst>
              <a:ext uri="{FF2B5EF4-FFF2-40B4-BE49-F238E27FC236}">
                <a16:creationId xmlns:a16="http://schemas.microsoft.com/office/drawing/2014/main" id="{8C7FB083-E760-540F-D12A-36B39DD1ACBC}"/>
              </a:ext>
            </a:extLst>
          </p:cNvPr>
          <p:cNvSpPr txBox="1"/>
          <p:nvPr/>
        </p:nvSpPr>
        <p:spPr>
          <a:xfrm>
            <a:off x="10190030" y="2994560"/>
            <a:ext cx="843501" cy="1107996"/>
          </a:xfrm>
          <a:prstGeom prst="rect">
            <a:avLst/>
          </a:prstGeom>
          <a:noFill/>
        </p:spPr>
        <p:txBody>
          <a:bodyPr wrap="none" rtlCol="0">
            <a:spAutoFit/>
          </a:bodyPr>
          <a:lstStyle/>
          <a:p>
            <a:r>
              <a:rPr lang="en-IL" sz="6600" b="1" dirty="0">
                <a:solidFill>
                  <a:schemeClr val="accent5">
                    <a:lumMod val="75000"/>
                  </a:schemeClr>
                </a:solidFill>
                <a:latin typeface="Castellar" panose="020F0502020204030204" pitchFamily="34" charset="0"/>
                <a:cs typeface="Castellar" panose="020F0502020204030204" pitchFamily="34" charset="0"/>
              </a:rPr>
              <a:t>...</a:t>
            </a:r>
          </a:p>
        </p:txBody>
      </p:sp>
      <p:pic>
        <p:nvPicPr>
          <p:cNvPr id="15" name="Picture 14" descr="A close-up of a book&#10;&#10;Description automatically generated">
            <a:extLst>
              <a:ext uri="{FF2B5EF4-FFF2-40B4-BE49-F238E27FC236}">
                <a16:creationId xmlns:a16="http://schemas.microsoft.com/office/drawing/2014/main" id="{8175DF9B-5E32-2556-4F12-983029155D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3717" y="1449000"/>
            <a:ext cx="2713706" cy="3960000"/>
          </a:xfrm>
          <a:prstGeom prst="rect">
            <a:avLst/>
          </a:prstGeom>
        </p:spPr>
      </p:pic>
      <p:pic>
        <p:nvPicPr>
          <p:cNvPr id="17" name="Picture 16" descr="A close-up of a book&#10;&#10;Description automatically generated">
            <a:extLst>
              <a:ext uri="{FF2B5EF4-FFF2-40B4-BE49-F238E27FC236}">
                <a16:creationId xmlns:a16="http://schemas.microsoft.com/office/drawing/2014/main" id="{3399F4C2-9A2C-D44C-77F7-1DF6F92C83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64526" y="1449000"/>
            <a:ext cx="2713706" cy="3960000"/>
          </a:xfrm>
          <a:prstGeom prst="rect">
            <a:avLst/>
          </a:prstGeom>
        </p:spPr>
      </p:pic>
      <p:sp>
        <p:nvSpPr>
          <p:cNvPr id="9" name="Right Arrow 8">
            <a:extLst>
              <a:ext uri="{FF2B5EF4-FFF2-40B4-BE49-F238E27FC236}">
                <a16:creationId xmlns:a16="http://schemas.microsoft.com/office/drawing/2014/main" id="{9A8E384E-9EB1-5A8A-97AC-5E9DBC539F0D}"/>
              </a:ext>
            </a:extLst>
          </p:cNvPr>
          <p:cNvSpPr/>
          <p:nvPr/>
        </p:nvSpPr>
        <p:spPr>
          <a:xfrm rot="5400000">
            <a:off x="4862883" y="5244182"/>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2" name="Right Arrow 11">
            <a:extLst>
              <a:ext uri="{FF2B5EF4-FFF2-40B4-BE49-F238E27FC236}">
                <a16:creationId xmlns:a16="http://schemas.microsoft.com/office/drawing/2014/main" id="{FBDE4FEB-A7FD-9AE8-CC87-95439A9DC63F}"/>
              </a:ext>
            </a:extLst>
          </p:cNvPr>
          <p:cNvSpPr/>
          <p:nvPr/>
        </p:nvSpPr>
        <p:spPr>
          <a:xfrm rot="5400000">
            <a:off x="7999693" y="5244182"/>
            <a:ext cx="755374" cy="540000"/>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4188541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graph with red and blue dots&#10;&#10;Description automatically generated">
            <a:extLst>
              <a:ext uri="{FF2B5EF4-FFF2-40B4-BE49-F238E27FC236}">
                <a16:creationId xmlns:a16="http://schemas.microsoft.com/office/drawing/2014/main" id="{F696F99E-1185-9F5A-FFFA-FDE5DF6435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9800" y="121921"/>
            <a:ext cx="7772400" cy="6736079"/>
          </a:xfrm>
          <a:prstGeom prst="rect">
            <a:avLst/>
          </a:prstGeom>
        </p:spPr>
      </p:pic>
      <p:grpSp>
        <p:nvGrpSpPr>
          <p:cNvPr id="16" name="Group 15">
            <a:extLst>
              <a:ext uri="{FF2B5EF4-FFF2-40B4-BE49-F238E27FC236}">
                <a16:creationId xmlns:a16="http://schemas.microsoft.com/office/drawing/2014/main" id="{09852BE3-6339-1128-7467-33FAB0CC34A0}"/>
              </a:ext>
            </a:extLst>
          </p:cNvPr>
          <p:cNvGrpSpPr/>
          <p:nvPr/>
        </p:nvGrpSpPr>
        <p:grpSpPr>
          <a:xfrm>
            <a:off x="0" y="3567093"/>
            <a:ext cx="5875867" cy="954107"/>
            <a:chOff x="0" y="3567093"/>
            <a:chExt cx="5875867" cy="954107"/>
          </a:xfrm>
        </p:grpSpPr>
        <p:sp>
          <p:nvSpPr>
            <p:cNvPr id="10" name="TextBox 9">
              <a:extLst>
                <a:ext uri="{FF2B5EF4-FFF2-40B4-BE49-F238E27FC236}">
                  <a16:creationId xmlns:a16="http://schemas.microsoft.com/office/drawing/2014/main" id="{07FFC94B-57A5-60A2-CFF7-5305008F4505}"/>
                </a:ext>
              </a:extLst>
            </p:cNvPr>
            <p:cNvSpPr txBox="1"/>
            <p:nvPr/>
          </p:nvSpPr>
          <p:spPr>
            <a:xfrm>
              <a:off x="0" y="3567093"/>
              <a:ext cx="2660074" cy="954107"/>
            </a:xfrm>
            <a:prstGeom prst="rect">
              <a:avLst/>
            </a:prstGeom>
            <a:noFill/>
          </p:spPr>
          <p:txBody>
            <a:bodyPr wrap="square" rtlCol="0">
              <a:spAutoFit/>
            </a:bodyPr>
            <a:lstStyle/>
            <a:p>
              <a:r>
                <a:rPr lang="en-IL" sz="2800" dirty="0"/>
                <a:t>63r Olszowy 4</a:t>
              </a:r>
            </a:p>
            <a:p>
              <a:r>
                <a:rPr lang="en-IL" sz="2800" dirty="0"/>
                <a:t>55r Olszowy 5</a:t>
              </a:r>
            </a:p>
          </p:txBody>
        </p:sp>
        <p:cxnSp>
          <p:nvCxnSpPr>
            <p:cNvPr id="13" name="Straight Arrow Connector 12">
              <a:extLst>
                <a:ext uri="{FF2B5EF4-FFF2-40B4-BE49-F238E27FC236}">
                  <a16:creationId xmlns:a16="http://schemas.microsoft.com/office/drawing/2014/main" id="{3681FF36-9008-98B2-9F76-75B279FC26E9}"/>
                </a:ext>
              </a:extLst>
            </p:cNvPr>
            <p:cNvCxnSpPr>
              <a:cxnSpLocks/>
              <a:endCxn id="10" idx="3"/>
            </p:cNvCxnSpPr>
            <p:nvPr/>
          </p:nvCxnSpPr>
          <p:spPr>
            <a:xfrm flipH="1">
              <a:off x="2660074" y="3567093"/>
              <a:ext cx="3215793" cy="477054"/>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748703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 shot of a graph&#10;&#10;Description automatically generated">
            <a:hlinkClick r:id="rId3"/>
            <a:extLst>
              <a:ext uri="{FF2B5EF4-FFF2-40B4-BE49-F238E27FC236}">
                <a16:creationId xmlns:a16="http://schemas.microsoft.com/office/drawing/2014/main" id="{B77F10B2-6009-2CBF-31C1-74B0D972530B}"/>
              </a:ext>
            </a:extLst>
          </p:cNvPr>
          <p:cNvPicPr>
            <a:picLocks noChangeAspect="1"/>
          </p:cNvPicPr>
          <p:nvPr/>
        </p:nvPicPr>
        <p:blipFill>
          <a:blip r:embed="rId4"/>
          <a:stretch>
            <a:fillRect/>
          </a:stretch>
        </p:blipFill>
        <p:spPr>
          <a:xfrm>
            <a:off x="1603022" y="59266"/>
            <a:ext cx="8985955" cy="6739467"/>
          </a:xfrm>
          <a:prstGeom prst="rect">
            <a:avLst/>
          </a:prstGeom>
        </p:spPr>
      </p:pic>
    </p:spTree>
    <p:extLst>
      <p:ext uri="{BB962C8B-B14F-4D97-AF65-F5344CB8AC3E}">
        <p14:creationId xmlns:p14="http://schemas.microsoft.com/office/powerpoint/2010/main" val="198927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Hunt. 200</a:t>
            </a:r>
          </a:p>
        </p:txBody>
      </p:sp>
      <p:sp>
        <p:nvSpPr>
          <p:cNvPr id="18" name="Content Placeholder 2">
            <a:extLst>
              <a:ext uri="{FF2B5EF4-FFF2-40B4-BE49-F238E27FC236}">
                <a16:creationId xmlns:a16="http://schemas.microsoft.com/office/drawing/2014/main" id="{80523245-7657-99F6-9267-B52CF16378AA}"/>
              </a:ext>
            </a:extLst>
          </p:cNvPr>
          <p:cNvSpPr txBox="1">
            <a:spLocks/>
          </p:cNvSpPr>
          <p:nvPr/>
        </p:nvSpPr>
        <p:spPr>
          <a:xfrm>
            <a:off x="237165" y="1825625"/>
            <a:ext cx="5683468"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Hebrew manuscript from the Bodleian Library in Oxford</a:t>
            </a:r>
            <a:endParaRPr lang="en-IL" dirty="0"/>
          </a:p>
          <a:p>
            <a:endParaRPr lang="en-IL" dirty="0"/>
          </a:p>
          <a:p>
            <a:r>
              <a:rPr lang="en-US" dirty="0"/>
              <a:t>Bought in the 1670s in Aleppo by Robert Huntington</a:t>
            </a:r>
          </a:p>
          <a:p>
            <a:pPr marL="0" indent="0">
              <a:buNone/>
            </a:pPr>
            <a:endParaRPr lang="en-US" dirty="0"/>
          </a:p>
          <a:p>
            <a:r>
              <a:rPr lang="en-US" dirty="0"/>
              <a:t>Scholars argue about the number of its scribes</a:t>
            </a:r>
          </a:p>
          <a:p>
            <a:endParaRPr lang="en-US" dirty="0"/>
          </a:p>
          <a:p>
            <a:r>
              <a:rPr lang="en-US" dirty="0"/>
              <a:t>Copied in 1279, in Egypt</a:t>
            </a:r>
          </a:p>
          <a:p>
            <a:pPr marL="0" indent="0">
              <a:buNone/>
            </a:pPr>
            <a:endParaRPr lang="en-US" dirty="0"/>
          </a:p>
        </p:txBody>
      </p:sp>
      <p:pic>
        <p:nvPicPr>
          <p:cNvPr id="5" name="Content Placeholder 3">
            <a:extLst>
              <a:ext uri="{FF2B5EF4-FFF2-40B4-BE49-F238E27FC236}">
                <a16:creationId xmlns:a16="http://schemas.microsoft.com/office/drawing/2014/main" id="{ADE2E2CC-5AD5-99AB-9239-0B1A13C4BFD4}"/>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6096000" y="1825625"/>
            <a:ext cx="5858836" cy="4351338"/>
          </a:xfrm>
          <a:prstGeom prst="rect">
            <a:avLst/>
          </a:prstGeom>
        </p:spPr>
      </p:pic>
      <p:pic>
        <p:nvPicPr>
          <p:cNvPr id="6" name="Picture 5">
            <a:extLst>
              <a:ext uri="{FF2B5EF4-FFF2-40B4-BE49-F238E27FC236}">
                <a16:creationId xmlns:a16="http://schemas.microsoft.com/office/drawing/2014/main" id="{04594A6B-7241-4533-1E63-8A3E6A0C897D}"/>
              </a:ext>
            </a:extLst>
          </p:cNvPr>
          <p:cNvPicPr>
            <a:picLocks noChangeAspect="1"/>
          </p:cNvPicPr>
          <p:nvPr/>
        </p:nvPicPr>
        <p:blipFill>
          <a:blip r:embed="rId4" cstate="screen">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a:ext>
            </a:extLst>
          </a:blip>
          <a:stretch>
            <a:fillRect/>
          </a:stretch>
        </p:blipFill>
        <p:spPr>
          <a:xfrm>
            <a:off x="9181858" y="3353456"/>
            <a:ext cx="2597611" cy="1295676"/>
          </a:xfrm>
          <a:prstGeom prst="rect">
            <a:avLst/>
          </a:prstGeom>
        </p:spPr>
      </p:pic>
      <p:sp>
        <p:nvSpPr>
          <p:cNvPr id="8" name="TextBox 7">
            <a:extLst>
              <a:ext uri="{FF2B5EF4-FFF2-40B4-BE49-F238E27FC236}">
                <a16:creationId xmlns:a16="http://schemas.microsoft.com/office/drawing/2014/main" id="{6000325D-A4B9-441F-5506-D617140EA98E}"/>
              </a:ext>
            </a:extLst>
          </p:cNvPr>
          <p:cNvSpPr txBox="1"/>
          <p:nvPr/>
        </p:nvSpPr>
        <p:spPr>
          <a:xfrm>
            <a:off x="237165" y="6211669"/>
            <a:ext cx="9609082" cy="646331"/>
          </a:xfrm>
          <a:prstGeom prst="rect">
            <a:avLst/>
          </a:prstGeom>
          <a:noFill/>
        </p:spPr>
        <p:txBody>
          <a:bodyPr wrap="square">
            <a:spAutoFit/>
          </a:bodyPr>
          <a:lstStyle/>
          <a:p>
            <a:r>
              <a:rPr lang="en-US" dirty="0" err="1"/>
              <a:t>Olszowy-Schlanger</a:t>
            </a:r>
            <a:r>
              <a:rPr lang="en-US" dirty="0"/>
              <a:t>, </a:t>
            </a:r>
            <a:r>
              <a:rPr lang="en-US" i="1" dirty="0"/>
              <a:t>User-Production of Hebrew Manuscripts Revisited:</a:t>
            </a:r>
            <a:br>
              <a:rPr lang="en-US" i="1" dirty="0"/>
            </a:br>
            <a:r>
              <a:rPr lang="en-US" i="1" dirty="0"/>
              <a:t>The Case of Manuscript Oxford, Bodleian Library, Huntington 200</a:t>
            </a:r>
            <a:r>
              <a:rPr lang="en-US" dirty="0"/>
              <a:t>, 2023.</a:t>
            </a:r>
            <a:endParaRPr lang="en-IL" dirty="0"/>
          </a:p>
        </p:txBody>
      </p:sp>
    </p:spTree>
    <p:extLst>
      <p:ext uri="{BB962C8B-B14F-4D97-AF65-F5344CB8AC3E}">
        <p14:creationId xmlns:p14="http://schemas.microsoft.com/office/powerpoint/2010/main" val="2275899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Olszowy scribe labels: an interesting case</a:t>
            </a:r>
          </a:p>
        </p:txBody>
      </p:sp>
      <p:pic>
        <p:nvPicPr>
          <p:cNvPr id="9" name="Picture 8" descr="A close-up of a book&#10;&#10;Description automatically generated">
            <a:extLst>
              <a:ext uri="{FF2B5EF4-FFF2-40B4-BE49-F238E27FC236}">
                <a16:creationId xmlns:a16="http://schemas.microsoft.com/office/drawing/2014/main" id="{3425FB02-E0E6-02DF-50D4-466FA7DAF0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63283" y="2360125"/>
            <a:ext cx="2971370" cy="4320000"/>
          </a:xfrm>
          <a:prstGeom prst="rect">
            <a:avLst/>
          </a:prstGeom>
        </p:spPr>
      </p:pic>
      <p:pic>
        <p:nvPicPr>
          <p:cNvPr id="13" name="Picture 12" descr="A close up of a book&#10;&#10;Description automatically generated">
            <a:extLst>
              <a:ext uri="{FF2B5EF4-FFF2-40B4-BE49-F238E27FC236}">
                <a16:creationId xmlns:a16="http://schemas.microsoft.com/office/drawing/2014/main" id="{CFD8AF07-BB3D-7D06-31AF-A9CD0A43B9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1817" y="2360125"/>
            <a:ext cx="2971370" cy="4320000"/>
          </a:xfrm>
          <a:prstGeom prst="rect">
            <a:avLst/>
          </a:prstGeom>
        </p:spPr>
      </p:pic>
      <p:sp>
        <p:nvSpPr>
          <p:cNvPr id="14" name="TextBox 13">
            <a:extLst>
              <a:ext uri="{FF2B5EF4-FFF2-40B4-BE49-F238E27FC236}">
                <a16:creationId xmlns:a16="http://schemas.microsoft.com/office/drawing/2014/main" id="{9F31B103-8BCB-44F9-D29B-A8F2AD862B4D}"/>
              </a:ext>
            </a:extLst>
          </p:cNvPr>
          <p:cNvSpPr txBox="1"/>
          <p:nvPr/>
        </p:nvSpPr>
        <p:spPr>
          <a:xfrm>
            <a:off x="7013584" y="1406018"/>
            <a:ext cx="1817036" cy="954107"/>
          </a:xfrm>
          <a:prstGeom prst="rect">
            <a:avLst/>
          </a:prstGeom>
          <a:noFill/>
        </p:spPr>
        <p:txBody>
          <a:bodyPr wrap="none" rtlCol="0">
            <a:spAutoFit/>
          </a:bodyPr>
          <a:lstStyle/>
          <a:p>
            <a:pPr algn="ctr"/>
            <a:r>
              <a:rPr lang="en-IL" sz="2800" b="1" dirty="0"/>
              <a:t>Olszowy 5</a:t>
            </a:r>
          </a:p>
          <a:p>
            <a:pPr algn="ctr"/>
            <a:r>
              <a:rPr lang="en-IL" sz="2800" b="1" dirty="0"/>
              <a:t>55r</a:t>
            </a:r>
          </a:p>
        </p:txBody>
      </p:sp>
      <p:sp>
        <p:nvSpPr>
          <p:cNvPr id="15" name="TextBox 14">
            <a:extLst>
              <a:ext uri="{FF2B5EF4-FFF2-40B4-BE49-F238E27FC236}">
                <a16:creationId xmlns:a16="http://schemas.microsoft.com/office/drawing/2014/main" id="{BD3D053A-627D-4C31-E949-61686939B97D}"/>
              </a:ext>
            </a:extLst>
          </p:cNvPr>
          <p:cNvSpPr txBox="1"/>
          <p:nvPr/>
        </p:nvSpPr>
        <p:spPr>
          <a:xfrm>
            <a:off x="3195850" y="1406018"/>
            <a:ext cx="1817036" cy="954107"/>
          </a:xfrm>
          <a:prstGeom prst="rect">
            <a:avLst/>
          </a:prstGeom>
          <a:noFill/>
        </p:spPr>
        <p:txBody>
          <a:bodyPr wrap="none" rtlCol="0">
            <a:spAutoFit/>
          </a:bodyPr>
          <a:lstStyle/>
          <a:p>
            <a:pPr algn="ctr"/>
            <a:r>
              <a:rPr lang="en-IL" sz="2800" b="1" dirty="0"/>
              <a:t>Olszowy 4</a:t>
            </a:r>
          </a:p>
          <a:p>
            <a:pPr algn="ctr"/>
            <a:r>
              <a:rPr lang="en-IL" sz="2800" b="1" dirty="0"/>
              <a:t>63r</a:t>
            </a:r>
          </a:p>
        </p:txBody>
      </p:sp>
    </p:spTree>
    <p:extLst>
      <p:ext uri="{BB962C8B-B14F-4D97-AF65-F5344CB8AC3E}">
        <p14:creationId xmlns:p14="http://schemas.microsoft.com/office/powerpoint/2010/main" val="2426600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Olszowy scribe labels: an interesting case</a:t>
            </a:r>
          </a:p>
        </p:txBody>
      </p:sp>
      <p:sp>
        <p:nvSpPr>
          <p:cNvPr id="14" name="TextBox 13">
            <a:extLst>
              <a:ext uri="{FF2B5EF4-FFF2-40B4-BE49-F238E27FC236}">
                <a16:creationId xmlns:a16="http://schemas.microsoft.com/office/drawing/2014/main" id="{9F31B103-8BCB-44F9-D29B-A8F2AD862B4D}"/>
              </a:ext>
            </a:extLst>
          </p:cNvPr>
          <p:cNvSpPr txBox="1"/>
          <p:nvPr/>
        </p:nvSpPr>
        <p:spPr>
          <a:xfrm>
            <a:off x="8298557" y="1406018"/>
            <a:ext cx="1817036" cy="954107"/>
          </a:xfrm>
          <a:prstGeom prst="rect">
            <a:avLst/>
          </a:prstGeom>
          <a:noFill/>
        </p:spPr>
        <p:txBody>
          <a:bodyPr wrap="none" rtlCol="0">
            <a:spAutoFit/>
          </a:bodyPr>
          <a:lstStyle/>
          <a:p>
            <a:pPr algn="ctr"/>
            <a:r>
              <a:rPr lang="en-IL" sz="2800" b="1" dirty="0"/>
              <a:t>Olszowy 5</a:t>
            </a:r>
          </a:p>
          <a:p>
            <a:pPr algn="ctr"/>
            <a:r>
              <a:rPr lang="en-IL" sz="2800" b="1" dirty="0"/>
              <a:t>55r</a:t>
            </a:r>
          </a:p>
        </p:txBody>
      </p:sp>
      <p:sp>
        <p:nvSpPr>
          <p:cNvPr id="15" name="TextBox 14">
            <a:extLst>
              <a:ext uri="{FF2B5EF4-FFF2-40B4-BE49-F238E27FC236}">
                <a16:creationId xmlns:a16="http://schemas.microsoft.com/office/drawing/2014/main" id="{BD3D053A-627D-4C31-E949-61686939B97D}"/>
              </a:ext>
            </a:extLst>
          </p:cNvPr>
          <p:cNvSpPr txBox="1"/>
          <p:nvPr/>
        </p:nvSpPr>
        <p:spPr>
          <a:xfrm>
            <a:off x="2091332" y="1406018"/>
            <a:ext cx="1817036" cy="954107"/>
          </a:xfrm>
          <a:prstGeom prst="rect">
            <a:avLst/>
          </a:prstGeom>
          <a:noFill/>
        </p:spPr>
        <p:txBody>
          <a:bodyPr wrap="none" rtlCol="0">
            <a:spAutoFit/>
          </a:bodyPr>
          <a:lstStyle/>
          <a:p>
            <a:pPr algn="ctr"/>
            <a:r>
              <a:rPr lang="en-IL" sz="2800" b="1" dirty="0"/>
              <a:t>Olszowy 4</a:t>
            </a:r>
          </a:p>
          <a:p>
            <a:pPr algn="ctr"/>
            <a:r>
              <a:rPr lang="en-IL" sz="2800" b="1" dirty="0"/>
              <a:t>63r</a:t>
            </a:r>
          </a:p>
        </p:txBody>
      </p:sp>
      <p:pic>
        <p:nvPicPr>
          <p:cNvPr id="3" name="Picture 2">
            <a:extLst>
              <a:ext uri="{FF2B5EF4-FFF2-40B4-BE49-F238E27FC236}">
                <a16:creationId xmlns:a16="http://schemas.microsoft.com/office/drawing/2014/main" id="{85A5222C-9D00-2D9B-D721-6C3E367961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50" y="2337876"/>
            <a:ext cx="5940000" cy="4320000"/>
          </a:xfrm>
          <a:prstGeom prst="rect">
            <a:avLst/>
          </a:prstGeom>
        </p:spPr>
      </p:pic>
      <p:pic>
        <p:nvPicPr>
          <p:cNvPr id="4" name="Picture 3">
            <a:extLst>
              <a:ext uri="{FF2B5EF4-FFF2-40B4-BE49-F238E27FC236}">
                <a16:creationId xmlns:a16="http://schemas.microsoft.com/office/drawing/2014/main" id="{A613FBAF-73D2-67AF-EEE7-574C8F3290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22151" y="2337876"/>
            <a:ext cx="5969849" cy="4320000"/>
          </a:xfrm>
          <a:prstGeom prst="rect">
            <a:avLst/>
          </a:prstGeom>
        </p:spPr>
      </p:pic>
    </p:spTree>
    <p:extLst>
      <p:ext uri="{BB962C8B-B14F-4D97-AF65-F5344CB8AC3E}">
        <p14:creationId xmlns:p14="http://schemas.microsoft.com/office/powerpoint/2010/main" val="417009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aph with many colored dots&#10;&#10;Description automatically generated with medium confidence">
            <a:extLst>
              <a:ext uri="{FF2B5EF4-FFF2-40B4-BE49-F238E27FC236}">
                <a16:creationId xmlns:a16="http://schemas.microsoft.com/office/drawing/2014/main" id="{5642207E-E8C8-7414-4B5C-75804542C3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6638" y="0"/>
            <a:ext cx="7918939" cy="6863079"/>
          </a:xfrm>
          <a:prstGeom prst="rect">
            <a:avLst/>
          </a:prstGeom>
        </p:spPr>
      </p:pic>
      <p:grpSp>
        <p:nvGrpSpPr>
          <p:cNvPr id="6" name="Group 5">
            <a:extLst>
              <a:ext uri="{FF2B5EF4-FFF2-40B4-BE49-F238E27FC236}">
                <a16:creationId xmlns:a16="http://schemas.microsoft.com/office/drawing/2014/main" id="{549C19D0-BB18-7505-9719-472503218B26}"/>
              </a:ext>
            </a:extLst>
          </p:cNvPr>
          <p:cNvGrpSpPr/>
          <p:nvPr/>
        </p:nvGrpSpPr>
        <p:grpSpPr>
          <a:xfrm>
            <a:off x="6982691" y="1492949"/>
            <a:ext cx="5209309" cy="3293209"/>
            <a:chOff x="6982691" y="1492949"/>
            <a:chExt cx="5209309" cy="3293209"/>
          </a:xfrm>
        </p:grpSpPr>
        <p:sp>
          <p:nvSpPr>
            <p:cNvPr id="7" name="TextBox 6">
              <a:extLst>
                <a:ext uri="{FF2B5EF4-FFF2-40B4-BE49-F238E27FC236}">
                  <a16:creationId xmlns:a16="http://schemas.microsoft.com/office/drawing/2014/main" id="{7E17E7CE-50E8-04F1-3181-BB57026D9929}"/>
                </a:ext>
              </a:extLst>
            </p:cNvPr>
            <p:cNvSpPr txBox="1"/>
            <p:nvPr/>
          </p:nvSpPr>
          <p:spPr>
            <a:xfrm>
              <a:off x="8500533" y="1492949"/>
              <a:ext cx="3691467" cy="3293209"/>
            </a:xfrm>
            <a:prstGeom prst="rect">
              <a:avLst/>
            </a:prstGeom>
            <a:noFill/>
          </p:spPr>
          <p:txBody>
            <a:bodyPr wrap="square" rtlCol="0">
              <a:spAutoFit/>
            </a:bodyPr>
            <a:lstStyle/>
            <a:p>
              <a:r>
                <a:rPr lang="en-US" sz="2400" dirty="0"/>
                <a:t>“these folios were copied by scribe 1 and the differences are limited to the color and quality of ink.”</a:t>
              </a:r>
            </a:p>
            <a:p>
              <a:endParaRPr lang="en-US" sz="2400" b="1" dirty="0"/>
            </a:p>
            <a:p>
              <a:r>
                <a:rPr lang="en-US" sz="1600" dirty="0" err="1"/>
                <a:t>Olszowy-Schlanger</a:t>
              </a:r>
              <a:r>
                <a:rPr lang="en-US" sz="1600" dirty="0"/>
                <a:t>, </a:t>
              </a:r>
              <a:r>
                <a:rPr lang="en-US" sz="1600" i="1" dirty="0"/>
                <a:t>User-Production of Hebrew Manuscripts Revisited:</a:t>
              </a:r>
              <a:br>
                <a:rPr lang="en-US" sz="1600" i="1" dirty="0"/>
              </a:br>
              <a:r>
                <a:rPr lang="en-US" sz="1600" i="1" dirty="0"/>
                <a:t>The Case of Manuscript Oxford, Bodleian Library, Huntington 200</a:t>
              </a:r>
              <a:r>
                <a:rPr lang="en-US" sz="1600" dirty="0"/>
                <a:t>, 2023</a:t>
              </a:r>
              <a:r>
                <a:rPr lang="en-US" sz="1600" b="1" dirty="0"/>
                <a:t>.</a:t>
              </a:r>
              <a:endParaRPr lang="en-IL" sz="1600" b="1" dirty="0"/>
            </a:p>
          </p:txBody>
        </p:sp>
        <p:cxnSp>
          <p:nvCxnSpPr>
            <p:cNvPr id="8" name="Straight Arrow Connector 7">
              <a:extLst>
                <a:ext uri="{FF2B5EF4-FFF2-40B4-BE49-F238E27FC236}">
                  <a16:creationId xmlns:a16="http://schemas.microsoft.com/office/drawing/2014/main" id="{49123CCB-E34A-446D-0265-1E9A87BE6596}"/>
                </a:ext>
              </a:extLst>
            </p:cNvPr>
            <p:cNvCxnSpPr>
              <a:cxnSpLocks/>
              <a:endCxn id="7" idx="1"/>
            </p:cNvCxnSpPr>
            <p:nvPr/>
          </p:nvCxnSpPr>
          <p:spPr>
            <a:xfrm flipV="1">
              <a:off x="6982691" y="3139554"/>
              <a:ext cx="1517842" cy="289446"/>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DBAAE11D-E6BF-2F89-F8B0-6577E9191CFF}"/>
              </a:ext>
            </a:extLst>
          </p:cNvPr>
          <p:cNvGrpSpPr/>
          <p:nvPr/>
        </p:nvGrpSpPr>
        <p:grpSpPr>
          <a:xfrm>
            <a:off x="0" y="2426954"/>
            <a:ext cx="6096000" cy="758766"/>
            <a:chOff x="0" y="2426954"/>
            <a:chExt cx="6096000" cy="758766"/>
          </a:xfrm>
        </p:grpSpPr>
        <p:sp>
          <p:nvSpPr>
            <p:cNvPr id="18" name="TextBox 17">
              <a:extLst>
                <a:ext uri="{FF2B5EF4-FFF2-40B4-BE49-F238E27FC236}">
                  <a16:creationId xmlns:a16="http://schemas.microsoft.com/office/drawing/2014/main" id="{65BD4A9C-1CF4-79D5-4B62-ACC8193AB3A8}"/>
                </a:ext>
              </a:extLst>
            </p:cNvPr>
            <p:cNvSpPr txBox="1"/>
            <p:nvPr/>
          </p:nvSpPr>
          <p:spPr>
            <a:xfrm>
              <a:off x="0" y="2662500"/>
              <a:ext cx="947651" cy="523220"/>
            </a:xfrm>
            <a:prstGeom prst="rect">
              <a:avLst/>
            </a:prstGeom>
            <a:noFill/>
          </p:spPr>
          <p:txBody>
            <a:bodyPr wrap="square" rtlCol="0">
              <a:spAutoFit/>
            </a:bodyPr>
            <a:lstStyle/>
            <a:p>
              <a:r>
                <a:rPr lang="en-IL" sz="2800" b="1" dirty="0"/>
                <a:t>66r</a:t>
              </a:r>
              <a:endParaRPr lang="en-IL" sz="2800" dirty="0"/>
            </a:p>
          </p:txBody>
        </p:sp>
        <p:cxnSp>
          <p:nvCxnSpPr>
            <p:cNvPr id="19" name="Straight Arrow Connector 18">
              <a:extLst>
                <a:ext uri="{FF2B5EF4-FFF2-40B4-BE49-F238E27FC236}">
                  <a16:creationId xmlns:a16="http://schemas.microsoft.com/office/drawing/2014/main" id="{1998126C-A3A6-9382-2DD3-EB42CD7FB53D}"/>
                </a:ext>
              </a:extLst>
            </p:cNvPr>
            <p:cNvCxnSpPr>
              <a:cxnSpLocks/>
              <a:endCxn id="18" idx="3"/>
            </p:cNvCxnSpPr>
            <p:nvPr/>
          </p:nvCxnSpPr>
          <p:spPr>
            <a:xfrm flipH="1">
              <a:off x="947651" y="2426954"/>
              <a:ext cx="5148349" cy="497156"/>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F40B16C2-A2D1-15CC-CA9E-0C6DAB0909C2}"/>
              </a:ext>
            </a:extLst>
          </p:cNvPr>
          <p:cNvGrpSpPr/>
          <p:nvPr/>
        </p:nvGrpSpPr>
        <p:grpSpPr>
          <a:xfrm>
            <a:off x="0" y="4505498"/>
            <a:ext cx="6816436" cy="1722105"/>
            <a:chOff x="0" y="1463615"/>
            <a:chExt cx="6816436" cy="1722105"/>
          </a:xfrm>
        </p:grpSpPr>
        <p:sp>
          <p:nvSpPr>
            <p:cNvPr id="27" name="TextBox 26">
              <a:extLst>
                <a:ext uri="{FF2B5EF4-FFF2-40B4-BE49-F238E27FC236}">
                  <a16:creationId xmlns:a16="http://schemas.microsoft.com/office/drawing/2014/main" id="{A3C3D7EB-6BBE-F096-68F3-8079095BA181}"/>
                </a:ext>
              </a:extLst>
            </p:cNvPr>
            <p:cNvSpPr txBox="1"/>
            <p:nvPr/>
          </p:nvSpPr>
          <p:spPr>
            <a:xfrm>
              <a:off x="0" y="2662500"/>
              <a:ext cx="947651" cy="523220"/>
            </a:xfrm>
            <a:prstGeom prst="rect">
              <a:avLst/>
            </a:prstGeom>
            <a:noFill/>
          </p:spPr>
          <p:txBody>
            <a:bodyPr wrap="square" rtlCol="0">
              <a:spAutoFit/>
            </a:bodyPr>
            <a:lstStyle/>
            <a:p>
              <a:r>
                <a:rPr lang="en-IL" sz="2800" b="1" dirty="0"/>
                <a:t>10r</a:t>
              </a:r>
              <a:endParaRPr lang="en-IL" sz="2800" dirty="0"/>
            </a:p>
          </p:txBody>
        </p:sp>
        <p:cxnSp>
          <p:nvCxnSpPr>
            <p:cNvPr id="28" name="Straight Arrow Connector 27">
              <a:extLst>
                <a:ext uri="{FF2B5EF4-FFF2-40B4-BE49-F238E27FC236}">
                  <a16:creationId xmlns:a16="http://schemas.microsoft.com/office/drawing/2014/main" id="{19325F4E-2165-48BD-3233-55794717E558}"/>
                </a:ext>
              </a:extLst>
            </p:cNvPr>
            <p:cNvCxnSpPr>
              <a:cxnSpLocks/>
              <a:endCxn id="27" idx="3"/>
            </p:cNvCxnSpPr>
            <p:nvPr/>
          </p:nvCxnSpPr>
          <p:spPr>
            <a:xfrm flipH="1">
              <a:off x="947651" y="1463615"/>
              <a:ext cx="5868785" cy="1460495"/>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9953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linds(horizontal)">
                                      <p:cBhvr>
                                        <p:cTn id="11" dur="500"/>
                                        <p:tgtEl>
                                          <p:spTgt spid="17"/>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linds(horizontal)">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 shot of a graph&#10;&#10;Description automatically generated">
            <a:hlinkClick r:id="rId3"/>
            <a:extLst>
              <a:ext uri="{FF2B5EF4-FFF2-40B4-BE49-F238E27FC236}">
                <a16:creationId xmlns:a16="http://schemas.microsoft.com/office/drawing/2014/main" id="{1EB661EA-37AC-A5EF-FE14-3BD238568C1B}"/>
              </a:ext>
            </a:extLst>
          </p:cNvPr>
          <p:cNvPicPr>
            <a:picLocks noChangeAspect="1"/>
          </p:cNvPicPr>
          <p:nvPr/>
        </p:nvPicPr>
        <p:blipFill>
          <a:blip r:embed="rId4"/>
          <a:stretch>
            <a:fillRect/>
          </a:stretch>
        </p:blipFill>
        <p:spPr>
          <a:xfrm>
            <a:off x="1524000" y="0"/>
            <a:ext cx="9144000" cy="6858000"/>
          </a:xfrm>
          <a:prstGeom prst="rect">
            <a:avLst/>
          </a:prstGeom>
        </p:spPr>
      </p:pic>
    </p:spTree>
    <p:extLst>
      <p:ext uri="{BB962C8B-B14F-4D97-AF65-F5344CB8AC3E}">
        <p14:creationId xmlns:p14="http://schemas.microsoft.com/office/powerpoint/2010/main" val="2785766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Sfardata scribe labels: an interesting case</a:t>
            </a:r>
          </a:p>
        </p:txBody>
      </p:sp>
      <p:sp>
        <p:nvSpPr>
          <p:cNvPr id="11" name="TextBox 10">
            <a:extLst>
              <a:ext uri="{FF2B5EF4-FFF2-40B4-BE49-F238E27FC236}">
                <a16:creationId xmlns:a16="http://schemas.microsoft.com/office/drawing/2014/main" id="{6E7441B8-1D14-403F-D90B-68F709606511}"/>
              </a:ext>
            </a:extLst>
          </p:cNvPr>
          <p:cNvSpPr txBox="1"/>
          <p:nvPr/>
        </p:nvSpPr>
        <p:spPr>
          <a:xfrm>
            <a:off x="7001562" y="1406018"/>
            <a:ext cx="1841081" cy="954107"/>
          </a:xfrm>
          <a:prstGeom prst="rect">
            <a:avLst/>
          </a:prstGeom>
          <a:noFill/>
        </p:spPr>
        <p:txBody>
          <a:bodyPr wrap="none" rtlCol="0">
            <a:spAutoFit/>
          </a:bodyPr>
          <a:lstStyle/>
          <a:p>
            <a:pPr algn="ctr"/>
            <a:r>
              <a:rPr lang="en-IL" sz="2800" b="1" dirty="0"/>
              <a:t>Sfardata 9</a:t>
            </a:r>
          </a:p>
          <a:p>
            <a:pPr algn="ctr"/>
            <a:r>
              <a:rPr lang="en-IL" sz="2800" b="1" dirty="0"/>
              <a:t>66r</a:t>
            </a:r>
          </a:p>
        </p:txBody>
      </p:sp>
      <p:sp>
        <p:nvSpPr>
          <p:cNvPr id="12" name="TextBox 11">
            <a:extLst>
              <a:ext uri="{FF2B5EF4-FFF2-40B4-BE49-F238E27FC236}">
                <a16:creationId xmlns:a16="http://schemas.microsoft.com/office/drawing/2014/main" id="{169084E0-5480-FE07-3BD8-09E80047A3C1}"/>
              </a:ext>
            </a:extLst>
          </p:cNvPr>
          <p:cNvSpPr txBox="1"/>
          <p:nvPr/>
        </p:nvSpPr>
        <p:spPr>
          <a:xfrm>
            <a:off x="3146960" y="1406018"/>
            <a:ext cx="1914820" cy="954107"/>
          </a:xfrm>
          <a:prstGeom prst="rect">
            <a:avLst/>
          </a:prstGeom>
          <a:noFill/>
        </p:spPr>
        <p:txBody>
          <a:bodyPr wrap="none" rtlCol="0">
            <a:spAutoFit/>
          </a:bodyPr>
          <a:lstStyle/>
          <a:p>
            <a:pPr algn="ctr"/>
            <a:r>
              <a:rPr lang="en-IL" sz="2800" b="1" dirty="0"/>
              <a:t>Sfardata 1 </a:t>
            </a:r>
          </a:p>
          <a:p>
            <a:pPr algn="ctr"/>
            <a:r>
              <a:rPr lang="en-IL" sz="2800" b="1" dirty="0"/>
              <a:t>10r</a:t>
            </a:r>
          </a:p>
        </p:txBody>
      </p:sp>
      <p:pic>
        <p:nvPicPr>
          <p:cNvPr id="6" name="Picture 5" descr="A close-up of a book&#10;&#10;Description automatically generated">
            <a:extLst>
              <a:ext uri="{FF2B5EF4-FFF2-40B4-BE49-F238E27FC236}">
                <a16:creationId xmlns:a16="http://schemas.microsoft.com/office/drawing/2014/main" id="{806BF2E7-12E6-B13E-1386-CADC9656FC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7060" y="2422325"/>
            <a:ext cx="2894619" cy="4320000"/>
          </a:xfrm>
          <a:prstGeom prst="rect">
            <a:avLst/>
          </a:prstGeom>
        </p:spPr>
      </p:pic>
      <p:pic>
        <p:nvPicPr>
          <p:cNvPr id="9" name="Picture 8">
            <a:extLst>
              <a:ext uri="{FF2B5EF4-FFF2-40B4-BE49-F238E27FC236}">
                <a16:creationId xmlns:a16="http://schemas.microsoft.com/office/drawing/2014/main" id="{029FD418-14A1-2D39-4585-99CCE21245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6416" y="2422325"/>
            <a:ext cx="2971371" cy="4320000"/>
          </a:xfrm>
          <a:prstGeom prst="rect">
            <a:avLst/>
          </a:prstGeom>
        </p:spPr>
      </p:pic>
    </p:spTree>
    <p:extLst>
      <p:ext uri="{BB962C8B-B14F-4D97-AF65-F5344CB8AC3E}">
        <p14:creationId xmlns:p14="http://schemas.microsoft.com/office/powerpoint/2010/main" val="3249530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Sfardata scribe labels: an interesting case</a:t>
            </a:r>
          </a:p>
        </p:txBody>
      </p:sp>
      <p:sp>
        <p:nvSpPr>
          <p:cNvPr id="11" name="TextBox 10">
            <a:extLst>
              <a:ext uri="{FF2B5EF4-FFF2-40B4-BE49-F238E27FC236}">
                <a16:creationId xmlns:a16="http://schemas.microsoft.com/office/drawing/2014/main" id="{6E7441B8-1D14-403F-D90B-68F709606511}"/>
              </a:ext>
            </a:extLst>
          </p:cNvPr>
          <p:cNvSpPr txBox="1"/>
          <p:nvPr/>
        </p:nvSpPr>
        <p:spPr>
          <a:xfrm>
            <a:off x="8193236" y="1468218"/>
            <a:ext cx="1841081" cy="954107"/>
          </a:xfrm>
          <a:prstGeom prst="rect">
            <a:avLst/>
          </a:prstGeom>
          <a:noFill/>
        </p:spPr>
        <p:txBody>
          <a:bodyPr wrap="none" rtlCol="0">
            <a:spAutoFit/>
          </a:bodyPr>
          <a:lstStyle/>
          <a:p>
            <a:pPr algn="ctr"/>
            <a:r>
              <a:rPr lang="en-IL" sz="2800" b="1" dirty="0"/>
              <a:t>Sfardata 9</a:t>
            </a:r>
          </a:p>
          <a:p>
            <a:pPr algn="ctr"/>
            <a:r>
              <a:rPr lang="en-IL" sz="2800" b="1" dirty="0"/>
              <a:t>66r</a:t>
            </a:r>
          </a:p>
        </p:txBody>
      </p:sp>
      <p:sp>
        <p:nvSpPr>
          <p:cNvPr id="12" name="TextBox 11">
            <a:extLst>
              <a:ext uri="{FF2B5EF4-FFF2-40B4-BE49-F238E27FC236}">
                <a16:creationId xmlns:a16="http://schemas.microsoft.com/office/drawing/2014/main" id="{169084E0-5480-FE07-3BD8-09E80047A3C1}"/>
              </a:ext>
            </a:extLst>
          </p:cNvPr>
          <p:cNvSpPr txBox="1"/>
          <p:nvPr/>
        </p:nvSpPr>
        <p:spPr>
          <a:xfrm>
            <a:off x="2120813" y="1468218"/>
            <a:ext cx="1914820" cy="954107"/>
          </a:xfrm>
          <a:prstGeom prst="rect">
            <a:avLst/>
          </a:prstGeom>
          <a:noFill/>
        </p:spPr>
        <p:txBody>
          <a:bodyPr wrap="none" rtlCol="0">
            <a:spAutoFit/>
          </a:bodyPr>
          <a:lstStyle/>
          <a:p>
            <a:pPr algn="ctr"/>
            <a:r>
              <a:rPr lang="en-IL" sz="2800" b="1" dirty="0"/>
              <a:t>Sfardata 1 </a:t>
            </a:r>
          </a:p>
          <a:p>
            <a:pPr algn="ctr"/>
            <a:r>
              <a:rPr lang="en-IL" sz="2800" b="1" dirty="0"/>
              <a:t>10r</a:t>
            </a:r>
          </a:p>
        </p:txBody>
      </p:sp>
      <p:pic>
        <p:nvPicPr>
          <p:cNvPr id="5" name="Picture 4">
            <a:extLst>
              <a:ext uri="{FF2B5EF4-FFF2-40B4-BE49-F238E27FC236}">
                <a16:creationId xmlns:a16="http://schemas.microsoft.com/office/drawing/2014/main" id="{956139A8-BEFA-82BA-9921-2658A99A62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223" y="2422325"/>
            <a:ext cx="5940000" cy="4320000"/>
          </a:xfrm>
          <a:prstGeom prst="rect">
            <a:avLst/>
          </a:prstGeom>
        </p:spPr>
      </p:pic>
      <p:pic>
        <p:nvPicPr>
          <p:cNvPr id="6" name="Picture 5">
            <a:extLst>
              <a:ext uri="{FF2B5EF4-FFF2-40B4-BE49-F238E27FC236}">
                <a16:creationId xmlns:a16="http://schemas.microsoft.com/office/drawing/2014/main" id="{5F70C16E-72A7-560A-ACA1-E6F3DF1865D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3777" y="2422325"/>
            <a:ext cx="5940000" cy="4320000"/>
          </a:xfrm>
          <a:prstGeom prst="rect">
            <a:avLst/>
          </a:prstGeom>
        </p:spPr>
      </p:pic>
    </p:spTree>
    <p:extLst>
      <p:ext uri="{BB962C8B-B14F-4D97-AF65-F5344CB8AC3E}">
        <p14:creationId xmlns:p14="http://schemas.microsoft.com/office/powerpoint/2010/main" val="270505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Computational number of scribes</a:t>
            </a:r>
          </a:p>
        </p:txBody>
      </p:sp>
      <p:pic>
        <p:nvPicPr>
          <p:cNvPr id="7" name="Picture 6" descr="A graph with a green line&#10;&#10;Description automatically generated">
            <a:extLst>
              <a:ext uri="{FF2B5EF4-FFF2-40B4-BE49-F238E27FC236}">
                <a16:creationId xmlns:a16="http://schemas.microsoft.com/office/drawing/2014/main" id="{2BE31F3A-214D-9B6A-1C50-C49DA484E0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9255" y="993370"/>
            <a:ext cx="11393490" cy="5696745"/>
          </a:xfrm>
          <a:prstGeom prst="rect">
            <a:avLst/>
          </a:prstGeom>
        </p:spPr>
      </p:pic>
    </p:spTree>
    <p:extLst>
      <p:ext uri="{BB962C8B-B14F-4D97-AF65-F5344CB8AC3E}">
        <p14:creationId xmlns:p14="http://schemas.microsoft.com/office/powerpoint/2010/main" val="74930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aph of red and blue dots&#10;&#10;Description automatically generated">
            <a:extLst>
              <a:ext uri="{FF2B5EF4-FFF2-40B4-BE49-F238E27FC236}">
                <a16:creationId xmlns:a16="http://schemas.microsoft.com/office/drawing/2014/main" id="{FEE3DE30-C44F-DFBE-D1D0-6E2E3187E2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grpSp>
        <p:nvGrpSpPr>
          <p:cNvPr id="13" name="Group 12">
            <a:extLst>
              <a:ext uri="{FF2B5EF4-FFF2-40B4-BE49-F238E27FC236}">
                <a16:creationId xmlns:a16="http://schemas.microsoft.com/office/drawing/2014/main" id="{60127D65-2648-2F83-6DEF-E43E60E7667D}"/>
              </a:ext>
            </a:extLst>
          </p:cNvPr>
          <p:cNvGrpSpPr/>
          <p:nvPr/>
        </p:nvGrpSpPr>
        <p:grpSpPr>
          <a:xfrm>
            <a:off x="0" y="2662500"/>
            <a:ext cx="5137265" cy="523220"/>
            <a:chOff x="0" y="2662500"/>
            <a:chExt cx="5137265" cy="523220"/>
          </a:xfrm>
        </p:grpSpPr>
        <p:sp>
          <p:nvSpPr>
            <p:cNvPr id="14" name="TextBox 13">
              <a:extLst>
                <a:ext uri="{FF2B5EF4-FFF2-40B4-BE49-F238E27FC236}">
                  <a16:creationId xmlns:a16="http://schemas.microsoft.com/office/drawing/2014/main" id="{0BA8F9C2-E534-FE1A-F3C2-E237D8F9E139}"/>
                </a:ext>
              </a:extLst>
            </p:cNvPr>
            <p:cNvSpPr txBox="1"/>
            <p:nvPr/>
          </p:nvSpPr>
          <p:spPr>
            <a:xfrm>
              <a:off x="0" y="2662500"/>
              <a:ext cx="947651" cy="523220"/>
            </a:xfrm>
            <a:prstGeom prst="rect">
              <a:avLst/>
            </a:prstGeom>
            <a:noFill/>
          </p:spPr>
          <p:txBody>
            <a:bodyPr wrap="square" rtlCol="0">
              <a:spAutoFit/>
            </a:bodyPr>
            <a:lstStyle/>
            <a:p>
              <a:r>
                <a:rPr lang="en-IL" sz="2800" b="1" dirty="0"/>
                <a:t>201r</a:t>
              </a:r>
              <a:endParaRPr lang="en-IL" sz="2800" dirty="0"/>
            </a:p>
          </p:txBody>
        </p:sp>
        <p:cxnSp>
          <p:nvCxnSpPr>
            <p:cNvPr id="15" name="Straight Arrow Connector 14">
              <a:extLst>
                <a:ext uri="{FF2B5EF4-FFF2-40B4-BE49-F238E27FC236}">
                  <a16:creationId xmlns:a16="http://schemas.microsoft.com/office/drawing/2014/main" id="{470B7E3F-4B47-F35E-B532-0830030827F2}"/>
                </a:ext>
              </a:extLst>
            </p:cNvPr>
            <p:cNvCxnSpPr>
              <a:cxnSpLocks/>
              <a:endCxn id="14" idx="3"/>
            </p:cNvCxnSpPr>
            <p:nvPr/>
          </p:nvCxnSpPr>
          <p:spPr>
            <a:xfrm flipH="1">
              <a:off x="947651" y="2662500"/>
              <a:ext cx="4189614" cy="261610"/>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B0B17DC-90AF-70CC-7273-B017809EC929}"/>
              </a:ext>
            </a:extLst>
          </p:cNvPr>
          <p:cNvGrpSpPr/>
          <p:nvPr/>
        </p:nvGrpSpPr>
        <p:grpSpPr>
          <a:xfrm>
            <a:off x="0" y="3307360"/>
            <a:ext cx="6096000" cy="2920243"/>
            <a:chOff x="0" y="265477"/>
            <a:chExt cx="6096000" cy="2920243"/>
          </a:xfrm>
        </p:grpSpPr>
        <p:sp>
          <p:nvSpPr>
            <p:cNvPr id="17" name="TextBox 16">
              <a:extLst>
                <a:ext uri="{FF2B5EF4-FFF2-40B4-BE49-F238E27FC236}">
                  <a16:creationId xmlns:a16="http://schemas.microsoft.com/office/drawing/2014/main" id="{A5BE72FB-05CE-EF1C-32BE-B3C9ADCE5F78}"/>
                </a:ext>
              </a:extLst>
            </p:cNvPr>
            <p:cNvSpPr txBox="1"/>
            <p:nvPr/>
          </p:nvSpPr>
          <p:spPr>
            <a:xfrm>
              <a:off x="0" y="2662500"/>
              <a:ext cx="947651" cy="523220"/>
            </a:xfrm>
            <a:prstGeom prst="rect">
              <a:avLst/>
            </a:prstGeom>
            <a:noFill/>
          </p:spPr>
          <p:txBody>
            <a:bodyPr wrap="square" rtlCol="0">
              <a:spAutoFit/>
            </a:bodyPr>
            <a:lstStyle/>
            <a:p>
              <a:r>
                <a:rPr lang="en-IL" sz="2800" b="1" dirty="0"/>
                <a:t>189v</a:t>
              </a:r>
              <a:endParaRPr lang="en-IL" sz="2800" dirty="0"/>
            </a:p>
          </p:txBody>
        </p:sp>
        <p:cxnSp>
          <p:nvCxnSpPr>
            <p:cNvPr id="18" name="Straight Arrow Connector 17">
              <a:extLst>
                <a:ext uri="{FF2B5EF4-FFF2-40B4-BE49-F238E27FC236}">
                  <a16:creationId xmlns:a16="http://schemas.microsoft.com/office/drawing/2014/main" id="{88503860-1B01-EBB3-1D5C-4DF28C74524C}"/>
                </a:ext>
              </a:extLst>
            </p:cNvPr>
            <p:cNvCxnSpPr>
              <a:cxnSpLocks/>
              <a:endCxn id="17" idx="3"/>
            </p:cNvCxnSpPr>
            <p:nvPr/>
          </p:nvCxnSpPr>
          <p:spPr>
            <a:xfrm flipH="1">
              <a:off x="947651" y="265477"/>
              <a:ext cx="5148349" cy="2658633"/>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6836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linds(horizontal)">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1BEB1925-9EBA-45EB-E90F-08B7BD7546BB}"/>
              </a:ext>
            </a:extLst>
          </p:cNvPr>
          <p:cNvPicPr>
            <a:picLocks noChangeAspect="1"/>
          </p:cNvPicPr>
          <p:nvPr/>
        </p:nvPicPr>
        <p:blipFill>
          <a:blip r:embed="rId4"/>
          <a:stretch>
            <a:fillRect/>
          </a:stretch>
        </p:blipFill>
        <p:spPr>
          <a:xfrm>
            <a:off x="1602971" y="59228"/>
            <a:ext cx="8986058" cy="6739544"/>
          </a:xfrm>
          <a:prstGeom prst="rect">
            <a:avLst/>
          </a:prstGeom>
        </p:spPr>
      </p:pic>
    </p:spTree>
    <p:extLst>
      <p:ext uri="{BB962C8B-B14F-4D97-AF65-F5344CB8AC3E}">
        <p14:creationId xmlns:p14="http://schemas.microsoft.com/office/powerpoint/2010/main" val="1111785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1" y="18255"/>
            <a:ext cx="11139055" cy="1325563"/>
          </a:xfrm>
        </p:spPr>
        <p:txBody>
          <a:bodyPr/>
          <a:lstStyle/>
          <a:p>
            <a:r>
              <a:rPr lang="en-IL" dirty="0"/>
              <a:t>Computational scribe labels: an interesting case</a:t>
            </a:r>
          </a:p>
        </p:txBody>
      </p:sp>
      <p:pic>
        <p:nvPicPr>
          <p:cNvPr id="9" name="Picture 8" descr="A close-up of an old book&#10;&#10;Description automatically generated">
            <a:extLst>
              <a:ext uri="{FF2B5EF4-FFF2-40B4-BE49-F238E27FC236}">
                <a16:creationId xmlns:a16="http://schemas.microsoft.com/office/drawing/2014/main" id="{561C20E2-AC24-B4B6-D8EB-07454C36C0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87738" y="2409281"/>
            <a:ext cx="2960406" cy="4320000"/>
          </a:xfrm>
          <a:prstGeom prst="rect">
            <a:avLst/>
          </a:prstGeom>
        </p:spPr>
      </p:pic>
      <p:sp>
        <p:nvSpPr>
          <p:cNvPr id="16" name="TextBox 15">
            <a:extLst>
              <a:ext uri="{FF2B5EF4-FFF2-40B4-BE49-F238E27FC236}">
                <a16:creationId xmlns:a16="http://schemas.microsoft.com/office/drawing/2014/main" id="{77C5FC20-C05F-0D10-9CA7-EA5561490AE6}"/>
              </a:ext>
            </a:extLst>
          </p:cNvPr>
          <p:cNvSpPr txBox="1"/>
          <p:nvPr/>
        </p:nvSpPr>
        <p:spPr>
          <a:xfrm>
            <a:off x="3248834" y="1447727"/>
            <a:ext cx="1438214" cy="954107"/>
          </a:xfrm>
          <a:prstGeom prst="rect">
            <a:avLst/>
          </a:prstGeom>
          <a:noFill/>
        </p:spPr>
        <p:txBody>
          <a:bodyPr wrap="none" rtlCol="0">
            <a:spAutoFit/>
          </a:bodyPr>
          <a:lstStyle/>
          <a:p>
            <a:pPr algn="ctr"/>
            <a:r>
              <a:rPr lang="en-IL" sz="2800" b="1" dirty="0"/>
              <a:t>Comp 1</a:t>
            </a:r>
          </a:p>
          <a:p>
            <a:pPr algn="ctr"/>
            <a:r>
              <a:rPr lang="en-IL" sz="2800" b="1" dirty="0"/>
              <a:t>189v</a:t>
            </a:r>
          </a:p>
        </p:txBody>
      </p:sp>
      <p:sp>
        <p:nvSpPr>
          <p:cNvPr id="18" name="TextBox 17">
            <a:extLst>
              <a:ext uri="{FF2B5EF4-FFF2-40B4-BE49-F238E27FC236}">
                <a16:creationId xmlns:a16="http://schemas.microsoft.com/office/drawing/2014/main" id="{C426A6B9-AC12-A2CB-A779-69FF1EA68EDB}"/>
              </a:ext>
            </a:extLst>
          </p:cNvPr>
          <p:cNvSpPr txBox="1"/>
          <p:nvPr/>
        </p:nvSpPr>
        <p:spPr>
          <a:xfrm>
            <a:off x="7243140" y="1464654"/>
            <a:ext cx="1438214" cy="954107"/>
          </a:xfrm>
          <a:prstGeom prst="rect">
            <a:avLst/>
          </a:prstGeom>
          <a:noFill/>
        </p:spPr>
        <p:txBody>
          <a:bodyPr wrap="none" rtlCol="0">
            <a:spAutoFit/>
          </a:bodyPr>
          <a:lstStyle/>
          <a:p>
            <a:pPr algn="ctr"/>
            <a:r>
              <a:rPr lang="en-IL" sz="2800" b="1" dirty="0"/>
              <a:t>Comp 1</a:t>
            </a:r>
          </a:p>
          <a:p>
            <a:pPr algn="ctr"/>
            <a:r>
              <a:rPr lang="en-IL" sz="2800" b="1" dirty="0"/>
              <a:t>201r</a:t>
            </a:r>
          </a:p>
        </p:txBody>
      </p:sp>
      <p:pic>
        <p:nvPicPr>
          <p:cNvPr id="20" name="Picture 19" descr="A close-up of a book&#10;&#10;Description automatically generated">
            <a:extLst>
              <a:ext uri="{FF2B5EF4-FFF2-40B4-BE49-F238E27FC236}">
                <a16:creationId xmlns:a16="http://schemas.microsoft.com/office/drawing/2014/main" id="{A4AE00BD-20E0-88AA-5848-C4A12DF135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3363" y="2401834"/>
            <a:ext cx="2927513" cy="4320000"/>
          </a:xfrm>
          <a:prstGeom prst="rect">
            <a:avLst/>
          </a:prstGeom>
        </p:spPr>
      </p:pic>
    </p:spTree>
    <p:extLst>
      <p:ext uri="{BB962C8B-B14F-4D97-AF65-F5344CB8AC3E}">
        <p14:creationId xmlns:p14="http://schemas.microsoft.com/office/powerpoint/2010/main" val="2418501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Hunt. 200</a:t>
            </a:r>
          </a:p>
        </p:txBody>
      </p:sp>
      <p:pic>
        <p:nvPicPr>
          <p:cNvPr id="7" name="Picture 6">
            <a:extLst>
              <a:ext uri="{FF2B5EF4-FFF2-40B4-BE49-F238E27FC236}">
                <a16:creationId xmlns:a16="http://schemas.microsoft.com/office/drawing/2014/main" id="{3823A581-F13F-B236-8FED-C2012F7016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5897" y="2169000"/>
            <a:ext cx="3556364" cy="2160000"/>
          </a:xfrm>
          <a:prstGeom prst="rect">
            <a:avLst/>
          </a:prstGeom>
        </p:spPr>
      </p:pic>
      <p:pic>
        <p:nvPicPr>
          <p:cNvPr id="8" name="Picture 7">
            <a:extLst>
              <a:ext uri="{FF2B5EF4-FFF2-40B4-BE49-F238E27FC236}">
                <a16:creationId xmlns:a16="http://schemas.microsoft.com/office/drawing/2014/main" id="{26B543BD-18F8-4B6D-8797-73563332E9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40902" y="2169000"/>
            <a:ext cx="3556364" cy="2160000"/>
          </a:xfrm>
          <a:prstGeom prst="rect">
            <a:avLst/>
          </a:prstGeom>
        </p:spPr>
      </p:pic>
      <p:pic>
        <p:nvPicPr>
          <p:cNvPr id="9" name="Picture 8">
            <a:extLst>
              <a:ext uri="{FF2B5EF4-FFF2-40B4-BE49-F238E27FC236}">
                <a16:creationId xmlns:a16="http://schemas.microsoft.com/office/drawing/2014/main" id="{895572C7-CEBA-F3E0-3793-BAB90D286C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4734" y="2169000"/>
            <a:ext cx="3512523" cy="2160000"/>
          </a:xfrm>
          <a:prstGeom prst="rect">
            <a:avLst/>
          </a:prstGeom>
        </p:spPr>
      </p:pic>
      <p:sp>
        <p:nvSpPr>
          <p:cNvPr id="11" name="TextBox 10">
            <a:extLst>
              <a:ext uri="{FF2B5EF4-FFF2-40B4-BE49-F238E27FC236}">
                <a16:creationId xmlns:a16="http://schemas.microsoft.com/office/drawing/2014/main" id="{F9C81D63-45AD-8746-4874-CF83410949CA}"/>
              </a:ext>
            </a:extLst>
          </p:cNvPr>
          <p:cNvSpPr txBox="1"/>
          <p:nvPr/>
        </p:nvSpPr>
        <p:spPr>
          <a:xfrm>
            <a:off x="8896751" y="4329000"/>
            <a:ext cx="2644666" cy="830997"/>
          </a:xfrm>
          <a:prstGeom prst="rect">
            <a:avLst/>
          </a:prstGeom>
          <a:noFill/>
        </p:spPr>
        <p:txBody>
          <a:bodyPr wrap="square">
            <a:spAutoFit/>
          </a:bodyPr>
          <a:lstStyle/>
          <a:p>
            <a:r>
              <a:rPr lang="en-US" sz="2400" b="1" dirty="0"/>
              <a:t>Genizah sample</a:t>
            </a:r>
          </a:p>
          <a:p>
            <a:r>
              <a:rPr lang="en-US" sz="2400" b="1" dirty="0"/>
              <a:t>T-S AS 85.49v (4b)</a:t>
            </a:r>
            <a:endParaRPr lang="en-IL" sz="2400" b="1" dirty="0"/>
          </a:p>
        </p:txBody>
      </p:sp>
      <p:sp>
        <p:nvSpPr>
          <p:cNvPr id="12" name="TextBox 11">
            <a:extLst>
              <a:ext uri="{FF2B5EF4-FFF2-40B4-BE49-F238E27FC236}">
                <a16:creationId xmlns:a16="http://schemas.microsoft.com/office/drawing/2014/main" id="{B6D6DAA8-F99B-2CD6-B14A-287811429EDA}"/>
              </a:ext>
            </a:extLst>
          </p:cNvPr>
          <p:cNvSpPr txBox="1"/>
          <p:nvPr/>
        </p:nvSpPr>
        <p:spPr>
          <a:xfrm>
            <a:off x="4751746" y="4329000"/>
            <a:ext cx="2644666" cy="830997"/>
          </a:xfrm>
          <a:prstGeom prst="rect">
            <a:avLst/>
          </a:prstGeom>
          <a:noFill/>
        </p:spPr>
        <p:txBody>
          <a:bodyPr wrap="square">
            <a:spAutoFit/>
          </a:bodyPr>
          <a:lstStyle/>
          <a:p>
            <a:r>
              <a:rPr lang="en-US" sz="2400" b="1" dirty="0"/>
              <a:t>Genizah sample</a:t>
            </a:r>
          </a:p>
          <a:p>
            <a:r>
              <a:rPr lang="en-US" sz="2400" b="1" dirty="0"/>
              <a:t>T-S AS 95.33r (4a)</a:t>
            </a:r>
            <a:endParaRPr lang="en-IL" sz="2400" b="1" dirty="0"/>
          </a:p>
        </p:txBody>
      </p:sp>
      <p:sp>
        <p:nvSpPr>
          <p:cNvPr id="13" name="TextBox 12">
            <a:extLst>
              <a:ext uri="{FF2B5EF4-FFF2-40B4-BE49-F238E27FC236}">
                <a16:creationId xmlns:a16="http://schemas.microsoft.com/office/drawing/2014/main" id="{781BBD18-F02D-7237-DE0D-3B120E02729A}"/>
              </a:ext>
            </a:extLst>
          </p:cNvPr>
          <p:cNvSpPr txBox="1"/>
          <p:nvPr/>
        </p:nvSpPr>
        <p:spPr>
          <a:xfrm>
            <a:off x="411698" y="4329000"/>
            <a:ext cx="3078594" cy="1200329"/>
          </a:xfrm>
          <a:prstGeom prst="rect">
            <a:avLst/>
          </a:prstGeom>
          <a:noFill/>
        </p:spPr>
        <p:txBody>
          <a:bodyPr wrap="square">
            <a:spAutoFit/>
          </a:bodyPr>
          <a:lstStyle/>
          <a:p>
            <a:r>
              <a:rPr lang="en-US" sz="2400" b="1" dirty="0"/>
              <a:t>Hunt 200 sample</a:t>
            </a:r>
          </a:p>
          <a:p>
            <a:r>
              <a:rPr lang="en-US" sz="2400" b="1" dirty="0"/>
              <a:t>Scribe 4</a:t>
            </a:r>
          </a:p>
          <a:p>
            <a:r>
              <a:rPr lang="en-US" sz="2400" b="1" dirty="0"/>
              <a:t>Ezra ben Nathanael </a:t>
            </a:r>
            <a:endParaRPr lang="en-IL" sz="2400" b="1" dirty="0"/>
          </a:p>
        </p:txBody>
      </p:sp>
      <p:sp>
        <p:nvSpPr>
          <p:cNvPr id="14" name="TextBox 13">
            <a:extLst>
              <a:ext uri="{FF2B5EF4-FFF2-40B4-BE49-F238E27FC236}">
                <a16:creationId xmlns:a16="http://schemas.microsoft.com/office/drawing/2014/main" id="{24AF9554-FBCC-4133-A644-0388C2E1B1D5}"/>
              </a:ext>
            </a:extLst>
          </p:cNvPr>
          <p:cNvSpPr txBox="1"/>
          <p:nvPr/>
        </p:nvSpPr>
        <p:spPr>
          <a:xfrm>
            <a:off x="237165" y="6211669"/>
            <a:ext cx="9609082" cy="646331"/>
          </a:xfrm>
          <a:prstGeom prst="rect">
            <a:avLst/>
          </a:prstGeom>
          <a:noFill/>
        </p:spPr>
        <p:txBody>
          <a:bodyPr wrap="square">
            <a:spAutoFit/>
          </a:bodyPr>
          <a:lstStyle/>
          <a:p>
            <a:r>
              <a:rPr lang="en-US" dirty="0" err="1"/>
              <a:t>Olszowy-Schlanger</a:t>
            </a:r>
            <a:r>
              <a:rPr lang="en-US" dirty="0"/>
              <a:t>, </a:t>
            </a:r>
            <a:r>
              <a:rPr lang="en-US" i="1" dirty="0"/>
              <a:t>User-Production of Hebrew Manuscripts Revisited:</a:t>
            </a:r>
            <a:br>
              <a:rPr lang="en-US" i="1" dirty="0"/>
            </a:br>
            <a:r>
              <a:rPr lang="en-US" i="1" dirty="0"/>
              <a:t>The Case of Manuscript Oxford, Bodleian Library, Huntington 200</a:t>
            </a:r>
            <a:r>
              <a:rPr lang="en-US" dirty="0"/>
              <a:t>, 2023.</a:t>
            </a:r>
            <a:endParaRPr lang="en-IL" dirty="0"/>
          </a:p>
        </p:txBody>
      </p:sp>
    </p:spTree>
    <p:extLst>
      <p:ext uri="{BB962C8B-B14F-4D97-AF65-F5344CB8AC3E}">
        <p14:creationId xmlns:p14="http://schemas.microsoft.com/office/powerpoint/2010/main" val="1757346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1" y="18255"/>
            <a:ext cx="11139055" cy="1325563"/>
          </a:xfrm>
        </p:spPr>
        <p:txBody>
          <a:bodyPr/>
          <a:lstStyle/>
          <a:p>
            <a:r>
              <a:rPr lang="en-IL" dirty="0"/>
              <a:t>Computational scribe labels: an interesting case</a:t>
            </a:r>
          </a:p>
        </p:txBody>
      </p:sp>
      <p:sp>
        <p:nvSpPr>
          <p:cNvPr id="16" name="TextBox 15">
            <a:extLst>
              <a:ext uri="{FF2B5EF4-FFF2-40B4-BE49-F238E27FC236}">
                <a16:creationId xmlns:a16="http://schemas.microsoft.com/office/drawing/2014/main" id="{77C5FC20-C05F-0D10-9CA7-EA5561490AE6}"/>
              </a:ext>
            </a:extLst>
          </p:cNvPr>
          <p:cNvSpPr txBox="1"/>
          <p:nvPr/>
        </p:nvSpPr>
        <p:spPr>
          <a:xfrm>
            <a:off x="3248834" y="1447727"/>
            <a:ext cx="1438214" cy="954107"/>
          </a:xfrm>
          <a:prstGeom prst="rect">
            <a:avLst/>
          </a:prstGeom>
          <a:noFill/>
        </p:spPr>
        <p:txBody>
          <a:bodyPr wrap="none" rtlCol="0">
            <a:spAutoFit/>
          </a:bodyPr>
          <a:lstStyle/>
          <a:p>
            <a:pPr algn="ctr"/>
            <a:r>
              <a:rPr lang="en-IL" sz="2800" b="1" dirty="0"/>
              <a:t>Comp 1</a:t>
            </a:r>
          </a:p>
          <a:p>
            <a:pPr algn="ctr"/>
            <a:r>
              <a:rPr lang="en-IL" sz="2800" b="1" dirty="0"/>
              <a:t>189v</a:t>
            </a:r>
          </a:p>
        </p:txBody>
      </p:sp>
      <p:sp>
        <p:nvSpPr>
          <p:cNvPr id="18" name="TextBox 17">
            <a:extLst>
              <a:ext uri="{FF2B5EF4-FFF2-40B4-BE49-F238E27FC236}">
                <a16:creationId xmlns:a16="http://schemas.microsoft.com/office/drawing/2014/main" id="{C426A6B9-AC12-A2CB-A779-69FF1EA68EDB}"/>
              </a:ext>
            </a:extLst>
          </p:cNvPr>
          <p:cNvSpPr txBox="1"/>
          <p:nvPr/>
        </p:nvSpPr>
        <p:spPr>
          <a:xfrm>
            <a:off x="7243140" y="1464654"/>
            <a:ext cx="1438214" cy="954107"/>
          </a:xfrm>
          <a:prstGeom prst="rect">
            <a:avLst/>
          </a:prstGeom>
          <a:noFill/>
        </p:spPr>
        <p:txBody>
          <a:bodyPr wrap="none" rtlCol="0">
            <a:spAutoFit/>
          </a:bodyPr>
          <a:lstStyle/>
          <a:p>
            <a:pPr algn="ctr"/>
            <a:r>
              <a:rPr lang="en-IL" sz="2800" b="1" dirty="0"/>
              <a:t>Comp 1</a:t>
            </a:r>
          </a:p>
          <a:p>
            <a:pPr algn="ctr"/>
            <a:r>
              <a:rPr lang="en-IL" sz="2800" b="1" dirty="0"/>
              <a:t>201r</a:t>
            </a:r>
          </a:p>
        </p:txBody>
      </p:sp>
      <p:pic>
        <p:nvPicPr>
          <p:cNvPr id="3" name="Picture 2">
            <a:extLst>
              <a:ext uri="{FF2B5EF4-FFF2-40B4-BE49-F238E27FC236}">
                <a16:creationId xmlns:a16="http://schemas.microsoft.com/office/drawing/2014/main" id="{C010D070-800C-A5E2-6786-935264C68C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750" y="2401834"/>
            <a:ext cx="5940000" cy="4320000"/>
          </a:xfrm>
          <a:prstGeom prst="rect">
            <a:avLst/>
          </a:prstGeom>
        </p:spPr>
      </p:pic>
      <p:pic>
        <p:nvPicPr>
          <p:cNvPr id="4" name="Picture 3">
            <a:extLst>
              <a:ext uri="{FF2B5EF4-FFF2-40B4-BE49-F238E27FC236}">
                <a16:creationId xmlns:a16="http://schemas.microsoft.com/office/drawing/2014/main" id="{E336F662-5324-62D5-96CD-30DFB8343A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5875" y="2418761"/>
            <a:ext cx="5940000" cy="4320000"/>
          </a:xfrm>
          <a:prstGeom prst="rect">
            <a:avLst/>
          </a:prstGeom>
        </p:spPr>
      </p:pic>
    </p:spTree>
    <p:extLst>
      <p:ext uri="{BB962C8B-B14F-4D97-AF65-F5344CB8AC3E}">
        <p14:creationId xmlns:p14="http://schemas.microsoft.com/office/powerpoint/2010/main" val="2849542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aph with green squares and numbers&#10;&#10;Description automatically generated">
            <a:extLst>
              <a:ext uri="{FF2B5EF4-FFF2-40B4-BE49-F238E27FC236}">
                <a16:creationId xmlns:a16="http://schemas.microsoft.com/office/drawing/2014/main" id="{F66A7202-AA3B-30C0-D913-C65579D907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56645" y="1343818"/>
            <a:ext cx="9135355" cy="5392989"/>
          </a:xfrm>
          <a:prstGeom prst="rect">
            <a:avLst/>
          </a:prstGeom>
        </p:spPr>
      </p:pic>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US" dirty="0" err="1"/>
              <a:t>Olszowy</a:t>
            </a:r>
            <a:r>
              <a:rPr lang="en-US" dirty="0"/>
              <a:t> vs. computational scribes</a:t>
            </a:r>
            <a:endParaRPr lang="en-IL" dirty="0"/>
          </a:p>
        </p:txBody>
      </p:sp>
      <p:sp>
        <p:nvSpPr>
          <p:cNvPr id="6" name="TextBox 5">
            <a:extLst>
              <a:ext uri="{FF2B5EF4-FFF2-40B4-BE49-F238E27FC236}">
                <a16:creationId xmlns:a16="http://schemas.microsoft.com/office/drawing/2014/main" id="{8A18F9BF-F4C6-9FD0-7CD6-FC92CFE55292}"/>
              </a:ext>
            </a:extLst>
          </p:cNvPr>
          <p:cNvSpPr txBox="1"/>
          <p:nvPr/>
        </p:nvSpPr>
        <p:spPr>
          <a:xfrm>
            <a:off x="0" y="2951946"/>
            <a:ext cx="3426771" cy="954107"/>
          </a:xfrm>
          <a:prstGeom prst="rect">
            <a:avLst/>
          </a:prstGeom>
          <a:noFill/>
        </p:spPr>
        <p:txBody>
          <a:bodyPr wrap="none" rtlCol="0">
            <a:spAutoFit/>
          </a:bodyPr>
          <a:lstStyle/>
          <a:p>
            <a:pPr algn="ctr"/>
            <a:r>
              <a:rPr lang="en-US" sz="2800" dirty="0"/>
              <a:t>Adjusted Rand Index </a:t>
            </a:r>
          </a:p>
          <a:p>
            <a:pPr algn="ctr"/>
            <a:r>
              <a:rPr lang="en-US" sz="2800" dirty="0"/>
              <a:t>(ARI) = 0.984</a:t>
            </a:r>
            <a:endParaRPr lang="en-IL" sz="2800" b="1" dirty="0"/>
          </a:p>
        </p:txBody>
      </p:sp>
    </p:spTree>
    <p:extLst>
      <p:ext uri="{BB962C8B-B14F-4D97-AF65-F5344CB8AC3E}">
        <p14:creationId xmlns:p14="http://schemas.microsoft.com/office/powerpoint/2010/main" val="516421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US" dirty="0" err="1"/>
              <a:t>Olszowy</a:t>
            </a:r>
            <a:r>
              <a:rPr lang="en-US" dirty="0"/>
              <a:t> vs. computational scribes</a:t>
            </a:r>
            <a:endParaRPr lang="en-IL" dirty="0"/>
          </a:p>
        </p:txBody>
      </p:sp>
      <p:pic>
        <p:nvPicPr>
          <p:cNvPr id="4" name="Picture 3" descr="A red and purple squares&#10;&#10;Description automatically generated">
            <a:extLst>
              <a:ext uri="{FF2B5EF4-FFF2-40B4-BE49-F238E27FC236}">
                <a16:creationId xmlns:a16="http://schemas.microsoft.com/office/drawing/2014/main" id="{1369EDA0-9F49-78AB-4096-4718FCB7E6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997991"/>
            <a:ext cx="12150000" cy="1620000"/>
          </a:xfrm>
          <a:prstGeom prst="rect">
            <a:avLst/>
          </a:prstGeom>
        </p:spPr>
      </p:pic>
      <p:pic>
        <p:nvPicPr>
          <p:cNvPr id="7" name="Picture 6" descr="A red and purple squares&#10;&#10;Description automatically generated">
            <a:extLst>
              <a:ext uri="{FF2B5EF4-FFF2-40B4-BE49-F238E27FC236}">
                <a16:creationId xmlns:a16="http://schemas.microsoft.com/office/drawing/2014/main" id="{DC19D55B-3A2E-C0D4-CC78-1966234EBA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70440"/>
            <a:ext cx="12150000" cy="1620000"/>
          </a:xfrm>
          <a:prstGeom prst="rect">
            <a:avLst/>
          </a:prstGeom>
        </p:spPr>
      </p:pic>
    </p:spTree>
    <p:extLst>
      <p:ext uri="{BB962C8B-B14F-4D97-AF65-F5344CB8AC3E}">
        <p14:creationId xmlns:p14="http://schemas.microsoft.com/office/powerpoint/2010/main" val="3966717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US" dirty="0" err="1"/>
              <a:t>Sfardata</a:t>
            </a:r>
            <a:r>
              <a:rPr lang="en-US" dirty="0"/>
              <a:t> vs. computational scribes</a:t>
            </a:r>
            <a:endParaRPr lang="en-IL" dirty="0"/>
          </a:p>
        </p:txBody>
      </p:sp>
      <p:sp>
        <p:nvSpPr>
          <p:cNvPr id="6" name="TextBox 5">
            <a:extLst>
              <a:ext uri="{FF2B5EF4-FFF2-40B4-BE49-F238E27FC236}">
                <a16:creationId xmlns:a16="http://schemas.microsoft.com/office/drawing/2014/main" id="{8A18F9BF-F4C6-9FD0-7CD6-FC92CFE55292}"/>
              </a:ext>
            </a:extLst>
          </p:cNvPr>
          <p:cNvSpPr txBox="1"/>
          <p:nvPr/>
        </p:nvSpPr>
        <p:spPr>
          <a:xfrm>
            <a:off x="143112" y="2951946"/>
            <a:ext cx="3426771" cy="954107"/>
          </a:xfrm>
          <a:prstGeom prst="rect">
            <a:avLst/>
          </a:prstGeom>
          <a:noFill/>
        </p:spPr>
        <p:txBody>
          <a:bodyPr wrap="none" rtlCol="0">
            <a:spAutoFit/>
          </a:bodyPr>
          <a:lstStyle/>
          <a:p>
            <a:pPr algn="ctr"/>
            <a:r>
              <a:rPr lang="en-US" sz="2800" dirty="0"/>
              <a:t>Adjusted Rand Index </a:t>
            </a:r>
          </a:p>
          <a:p>
            <a:pPr algn="ctr"/>
            <a:r>
              <a:rPr lang="en-US" sz="2800" dirty="0"/>
              <a:t>(ARI) = 0.716</a:t>
            </a:r>
            <a:endParaRPr lang="en-IL" sz="2800" b="1" dirty="0"/>
          </a:p>
        </p:txBody>
      </p:sp>
      <p:pic>
        <p:nvPicPr>
          <p:cNvPr id="5" name="Picture 4" descr="A graph with numbers and a green box&#10;&#10;Description automatically generated with medium confidence">
            <a:extLst>
              <a:ext uri="{FF2B5EF4-FFF2-40B4-BE49-F238E27FC236}">
                <a16:creationId xmlns:a16="http://schemas.microsoft.com/office/drawing/2014/main" id="{DE87DDE2-0B53-5EE7-4C86-8BC059ED9A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69883" y="1264697"/>
            <a:ext cx="8491821" cy="5400000"/>
          </a:xfrm>
          <a:prstGeom prst="rect">
            <a:avLst/>
          </a:prstGeom>
        </p:spPr>
      </p:pic>
    </p:spTree>
    <p:extLst>
      <p:ext uri="{BB962C8B-B14F-4D97-AF65-F5344CB8AC3E}">
        <p14:creationId xmlns:p14="http://schemas.microsoft.com/office/powerpoint/2010/main" val="2204628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US" dirty="0" err="1"/>
              <a:t>Sfardata</a:t>
            </a:r>
            <a:r>
              <a:rPr lang="en-US" dirty="0"/>
              <a:t> vs. computational scribes</a:t>
            </a:r>
            <a:endParaRPr lang="en-IL" dirty="0"/>
          </a:p>
        </p:txBody>
      </p:sp>
      <p:pic>
        <p:nvPicPr>
          <p:cNvPr id="4" name="Picture 3" descr="A chart of a bar graph&#10;&#10;Description automatically generated with medium confidence">
            <a:extLst>
              <a:ext uri="{FF2B5EF4-FFF2-40B4-BE49-F238E27FC236}">
                <a16:creationId xmlns:a16="http://schemas.microsoft.com/office/drawing/2014/main" id="{DC0CF356-D6B5-AA09-993B-6F577447B6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975255"/>
            <a:ext cx="12150000" cy="1620000"/>
          </a:xfrm>
          <a:prstGeom prst="rect">
            <a:avLst/>
          </a:prstGeom>
        </p:spPr>
      </p:pic>
      <p:pic>
        <p:nvPicPr>
          <p:cNvPr id="8" name="Picture 7" descr="A red and purple squares&#10;&#10;Description automatically generated">
            <a:extLst>
              <a:ext uri="{FF2B5EF4-FFF2-40B4-BE49-F238E27FC236}">
                <a16:creationId xmlns:a16="http://schemas.microsoft.com/office/drawing/2014/main" id="{3211236B-73E3-1EC5-7E1F-444CD7CBF14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94182"/>
            <a:ext cx="12150000" cy="1620000"/>
          </a:xfrm>
          <a:prstGeom prst="rect">
            <a:avLst/>
          </a:prstGeom>
        </p:spPr>
      </p:pic>
    </p:spTree>
    <p:extLst>
      <p:ext uri="{BB962C8B-B14F-4D97-AF65-F5344CB8AC3E}">
        <p14:creationId xmlns:p14="http://schemas.microsoft.com/office/powerpoint/2010/main" val="3703674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Conclusion</a:t>
            </a:r>
          </a:p>
        </p:txBody>
      </p:sp>
      <p:sp>
        <p:nvSpPr>
          <p:cNvPr id="3" name="Content Placeholder 2">
            <a:extLst>
              <a:ext uri="{FF2B5EF4-FFF2-40B4-BE49-F238E27FC236}">
                <a16:creationId xmlns:a16="http://schemas.microsoft.com/office/drawing/2014/main" id="{7E34BE63-9604-0BE6-C732-09E5854A2271}"/>
              </a:ext>
            </a:extLst>
          </p:cNvPr>
          <p:cNvSpPr>
            <a:spLocks noGrp="1"/>
          </p:cNvSpPr>
          <p:nvPr>
            <p:ph idx="1"/>
          </p:nvPr>
        </p:nvSpPr>
        <p:spPr>
          <a:xfrm>
            <a:off x="838200" y="1825625"/>
            <a:ext cx="10515600" cy="4658302"/>
          </a:xfrm>
        </p:spPr>
        <p:txBody>
          <a:bodyPr/>
          <a:lstStyle/>
          <a:p>
            <a:r>
              <a:rPr lang="en-US" dirty="0"/>
              <a:t>Unsupervised computation → </a:t>
            </a:r>
            <a:r>
              <a:rPr lang="en-US" b="1" dirty="0"/>
              <a:t>4 computational scribal groups</a:t>
            </a:r>
          </a:p>
          <a:p>
            <a:endParaRPr lang="en-US" dirty="0"/>
          </a:p>
          <a:p>
            <a:r>
              <a:rPr lang="en-US" dirty="0"/>
              <a:t>Agreement with scholars:</a:t>
            </a:r>
          </a:p>
          <a:p>
            <a:pPr marL="0" indent="0">
              <a:buNone/>
            </a:pPr>
            <a:r>
              <a:rPr lang="en-US" b="1" dirty="0"/>
              <a:t>	</a:t>
            </a:r>
            <a:r>
              <a:rPr lang="en-US" b="1" dirty="0" err="1"/>
              <a:t>Olszowy</a:t>
            </a:r>
            <a:r>
              <a:rPr lang="en-US" b="1" dirty="0"/>
              <a:t> vs Computational: ARI = 0.984</a:t>
            </a:r>
            <a:endParaRPr lang="en-US" dirty="0"/>
          </a:p>
          <a:p>
            <a:pPr marL="0" indent="0">
              <a:buNone/>
            </a:pPr>
            <a:r>
              <a:rPr lang="en-US" b="1" dirty="0"/>
              <a:t>	</a:t>
            </a:r>
            <a:r>
              <a:rPr lang="en-US" b="1" dirty="0" err="1"/>
              <a:t>Sfardata</a:t>
            </a:r>
            <a:r>
              <a:rPr lang="en-US" b="1" dirty="0"/>
              <a:t> vs Computational: ARI = 0.716</a:t>
            </a:r>
            <a:endParaRPr lang="en-US" dirty="0"/>
          </a:p>
          <a:p>
            <a:endParaRPr lang="en-US" dirty="0"/>
          </a:p>
          <a:p>
            <a:r>
              <a:rPr lang="en-US" dirty="0"/>
              <a:t> Future work: Improve similarity definitions and </a:t>
            </a:r>
            <a:r>
              <a:rPr lang="en-US" dirty="0" err="1"/>
              <a:t>explainability</a:t>
            </a:r>
            <a:endParaRPr lang="en-US" dirty="0"/>
          </a:p>
          <a:p>
            <a:endParaRPr lang="en-US" b="1" dirty="0"/>
          </a:p>
          <a:p>
            <a:endParaRPr lang="en-IL" dirty="0"/>
          </a:p>
        </p:txBody>
      </p:sp>
    </p:spTree>
    <p:extLst>
      <p:ext uri="{BB962C8B-B14F-4D97-AF65-F5344CB8AC3E}">
        <p14:creationId xmlns:p14="http://schemas.microsoft.com/office/powerpoint/2010/main" val="3260519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838200" y="2766218"/>
            <a:ext cx="10515600" cy="1325563"/>
          </a:xfrm>
        </p:spPr>
        <p:txBody>
          <a:bodyPr>
            <a:noAutofit/>
          </a:bodyPr>
          <a:lstStyle/>
          <a:p>
            <a:r>
              <a:rPr lang="en-IL" sz="8800" dirty="0">
                <a:latin typeface="Edwardian Script ITC" panose="030303020407070D0804" pitchFamily="66" charset="77"/>
              </a:rPr>
              <a:t>Thank you!</a:t>
            </a:r>
          </a:p>
        </p:txBody>
      </p:sp>
    </p:spTree>
    <p:extLst>
      <p:ext uri="{BB962C8B-B14F-4D97-AF65-F5344CB8AC3E}">
        <p14:creationId xmlns:p14="http://schemas.microsoft.com/office/powerpoint/2010/main" val="4054598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Hunt. 200: codicology</a:t>
            </a:r>
          </a:p>
        </p:txBody>
      </p:sp>
      <p:sp>
        <p:nvSpPr>
          <p:cNvPr id="18" name="Content Placeholder 2">
            <a:extLst>
              <a:ext uri="{FF2B5EF4-FFF2-40B4-BE49-F238E27FC236}">
                <a16:creationId xmlns:a16="http://schemas.microsoft.com/office/drawing/2014/main" id="{80523245-7657-99F6-9267-B52CF16378AA}"/>
              </a:ext>
            </a:extLst>
          </p:cNvPr>
          <p:cNvSpPr txBox="1">
            <a:spLocks/>
          </p:cNvSpPr>
          <p:nvPr/>
        </p:nvSpPr>
        <p:spPr>
          <a:xfrm>
            <a:off x="112355" y="1825625"/>
            <a:ext cx="5683468"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medium sized manuscript of around 24 by 16 cm</a:t>
            </a:r>
            <a:endParaRPr lang="en-IL" dirty="0"/>
          </a:p>
          <a:p>
            <a:endParaRPr lang="en-IL" dirty="0"/>
          </a:p>
          <a:p>
            <a:r>
              <a:rPr lang="en-US" dirty="0"/>
              <a:t>Written on Oriental paper</a:t>
            </a:r>
          </a:p>
          <a:p>
            <a:pPr marL="0" indent="0">
              <a:buNone/>
            </a:pPr>
            <a:endParaRPr lang="en-US" dirty="0"/>
          </a:p>
          <a:p>
            <a:r>
              <a:rPr lang="en-US" dirty="0"/>
              <a:t>Lines count varies between scribes</a:t>
            </a:r>
          </a:p>
          <a:p>
            <a:endParaRPr lang="en-US" dirty="0"/>
          </a:p>
          <a:p>
            <a:r>
              <a:rPr lang="en-US" dirty="0"/>
              <a:t>Written using iron-gall ink</a:t>
            </a:r>
          </a:p>
          <a:p>
            <a:endParaRPr lang="en-US" dirty="0"/>
          </a:p>
          <a:p>
            <a:r>
              <a:rPr lang="en-US" dirty="0"/>
              <a:t>477 handwritten pages</a:t>
            </a:r>
          </a:p>
        </p:txBody>
      </p:sp>
      <p:pic>
        <p:nvPicPr>
          <p:cNvPr id="7" name="Picture 6">
            <a:extLst>
              <a:ext uri="{FF2B5EF4-FFF2-40B4-BE49-F238E27FC236}">
                <a16:creationId xmlns:a16="http://schemas.microsoft.com/office/drawing/2014/main" id="{B093DD6E-D740-BF54-939B-160386022E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1825625"/>
            <a:ext cx="5983645" cy="4320000"/>
          </a:xfrm>
          <a:prstGeom prst="rect">
            <a:avLst/>
          </a:prstGeom>
        </p:spPr>
      </p:pic>
      <p:sp>
        <p:nvSpPr>
          <p:cNvPr id="8" name="TextBox 7">
            <a:extLst>
              <a:ext uri="{FF2B5EF4-FFF2-40B4-BE49-F238E27FC236}">
                <a16:creationId xmlns:a16="http://schemas.microsoft.com/office/drawing/2014/main" id="{161A8A55-EC0F-D33C-80FB-49C5E4E2BA23}"/>
              </a:ext>
            </a:extLst>
          </p:cNvPr>
          <p:cNvSpPr txBox="1"/>
          <p:nvPr/>
        </p:nvSpPr>
        <p:spPr>
          <a:xfrm>
            <a:off x="237165" y="6211669"/>
            <a:ext cx="9609082" cy="646331"/>
          </a:xfrm>
          <a:prstGeom prst="rect">
            <a:avLst/>
          </a:prstGeom>
          <a:noFill/>
        </p:spPr>
        <p:txBody>
          <a:bodyPr wrap="square">
            <a:spAutoFit/>
          </a:bodyPr>
          <a:lstStyle/>
          <a:p>
            <a:r>
              <a:rPr lang="en-US" dirty="0" err="1"/>
              <a:t>Olszowy-Schlanger</a:t>
            </a:r>
            <a:r>
              <a:rPr lang="en-US" dirty="0"/>
              <a:t>, </a:t>
            </a:r>
            <a:r>
              <a:rPr lang="en-US" i="1" dirty="0"/>
              <a:t>User-Production of Hebrew Manuscripts Revisited:</a:t>
            </a:r>
            <a:br>
              <a:rPr lang="en-US" i="1" dirty="0"/>
            </a:br>
            <a:r>
              <a:rPr lang="en-US" i="1" dirty="0"/>
              <a:t>The Case of Manuscript Oxford, Bodleian Library, Huntington 200</a:t>
            </a:r>
            <a:r>
              <a:rPr lang="en-US" dirty="0"/>
              <a:t>, 2023.</a:t>
            </a:r>
            <a:endParaRPr lang="en-IL" dirty="0"/>
          </a:p>
        </p:txBody>
      </p:sp>
    </p:spTree>
    <p:extLst>
      <p:ext uri="{BB962C8B-B14F-4D97-AF65-F5344CB8AC3E}">
        <p14:creationId xmlns:p14="http://schemas.microsoft.com/office/powerpoint/2010/main" val="1063220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IL" dirty="0"/>
              <a:t>Hunt. 200: paleography</a:t>
            </a:r>
          </a:p>
        </p:txBody>
      </p:sp>
      <p:sp>
        <p:nvSpPr>
          <p:cNvPr id="18" name="Content Placeholder 2">
            <a:extLst>
              <a:ext uri="{FF2B5EF4-FFF2-40B4-BE49-F238E27FC236}">
                <a16:creationId xmlns:a16="http://schemas.microsoft.com/office/drawing/2014/main" id="{80523245-7657-99F6-9267-B52CF16378AA}"/>
              </a:ext>
            </a:extLst>
          </p:cNvPr>
          <p:cNvSpPr txBox="1">
            <a:spLocks/>
          </p:cNvSpPr>
          <p:nvPr/>
        </p:nvSpPr>
        <p:spPr>
          <a:xfrm>
            <a:off x="112355" y="1825625"/>
            <a:ext cx="5683468"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medium sized manuscript of around 24 by 16 cm</a:t>
            </a:r>
            <a:endParaRPr lang="en-IL" dirty="0"/>
          </a:p>
          <a:p>
            <a:endParaRPr lang="en-IL" dirty="0"/>
          </a:p>
          <a:p>
            <a:r>
              <a:rPr lang="en-US" dirty="0"/>
              <a:t>Written on Oriental paper</a:t>
            </a:r>
          </a:p>
          <a:p>
            <a:pPr marL="0" indent="0">
              <a:buNone/>
            </a:pPr>
            <a:endParaRPr lang="en-US" dirty="0"/>
          </a:p>
          <a:p>
            <a:r>
              <a:rPr lang="en-US" dirty="0"/>
              <a:t>Lines count varies between scribes</a:t>
            </a:r>
          </a:p>
          <a:p>
            <a:endParaRPr lang="en-US" dirty="0"/>
          </a:p>
          <a:p>
            <a:r>
              <a:rPr lang="en-US" dirty="0"/>
              <a:t>Written using iron-gall ink</a:t>
            </a:r>
          </a:p>
          <a:p>
            <a:endParaRPr lang="en-US" dirty="0"/>
          </a:p>
          <a:p>
            <a:r>
              <a:rPr lang="en-US" dirty="0"/>
              <a:t>477 handwritten pages</a:t>
            </a:r>
          </a:p>
        </p:txBody>
      </p:sp>
      <p:sp>
        <p:nvSpPr>
          <p:cNvPr id="8" name="TextBox 7">
            <a:extLst>
              <a:ext uri="{FF2B5EF4-FFF2-40B4-BE49-F238E27FC236}">
                <a16:creationId xmlns:a16="http://schemas.microsoft.com/office/drawing/2014/main" id="{161A8A55-EC0F-D33C-80FB-49C5E4E2BA23}"/>
              </a:ext>
            </a:extLst>
          </p:cNvPr>
          <p:cNvSpPr txBox="1"/>
          <p:nvPr/>
        </p:nvSpPr>
        <p:spPr>
          <a:xfrm>
            <a:off x="237165" y="6211669"/>
            <a:ext cx="9609082" cy="646331"/>
          </a:xfrm>
          <a:prstGeom prst="rect">
            <a:avLst/>
          </a:prstGeom>
          <a:noFill/>
        </p:spPr>
        <p:txBody>
          <a:bodyPr wrap="square">
            <a:spAutoFit/>
          </a:bodyPr>
          <a:lstStyle/>
          <a:p>
            <a:r>
              <a:rPr lang="en-US" dirty="0" err="1"/>
              <a:t>Olszowy-Schlanger</a:t>
            </a:r>
            <a:r>
              <a:rPr lang="en-US" dirty="0"/>
              <a:t>, </a:t>
            </a:r>
            <a:r>
              <a:rPr lang="en-US" i="1" dirty="0"/>
              <a:t>User-Production of Hebrew Manuscripts Revisited:</a:t>
            </a:r>
            <a:br>
              <a:rPr lang="en-US" i="1" dirty="0"/>
            </a:br>
            <a:r>
              <a:rPr lang="en-US" i="1" dirty="0"/>
              <a:t>The Case of Manuscript Oxford, Bodleian Library, Huntington 200</a:t>
            </a:r>
            <a:r>
              <a:rPr lang="en-US" dirty="0"/>
              <a:t>, 2023.</a:t>
            </a:r>
            <a:endParaRPr lang="en-IL" dirty="0"/>
          </a:p>
        </p:txBody>
      </p:sp>
      <p:pic>
        <p:nvPicPr>
          <p:cNvPr id="3" name="Picture 2">
            <a:extLst>
              <a:ext uri="{FF2B5EF4-FFF2-40B4-BE49-F238E27FC236}">
                <a16:creationId xmlns:a16="http://schemas.microsoft.com/office/drawing/2014/main" id="{22CED944-1FFB-F394-6E0A-449F249AA064}"/>
              </a:ext>
            </a:extLst>
          </p:cNvPr>
          <p:cNvPicPr>
            <a:picLocks noChangeAspect="1"/>
          </p:cNvPicPr>
          <p:nvPr/>
        </p:nvPicPr>
        <p:blipFill>
          <a:blip r:embed="rId3"/>
          <a:stretch>
            <a:fillRect/>
          </a:stretch>
        </p:blipFill>
        <p:spPr>
          <a:xfrm>
            <a:off x="6269990" y="1825625"/>
            <a:ext cx="5809655" cy="4320000"/>
          </a:xfrm>
          <a:prstGeom prst="rect">
            <a:avLst/>
          </a:prstGeom>
        </p:spPr>
      </p:pic>
    </p:spTree>
    <p:extLst>
      <p:ext uri="{BB962C8B-B14F-4D97-AF65-F5344CB8AC3E}">
        <p14:creationId xmlns:p14="http://schemas.microsoft.com/office/powerpoint/2010/main" val="406460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92349FE-3944-D3C9-6D05-97A353C96E10}"/>
              </a:ext>
            </a:extLst>
          </p:cNvPr>
          <p:cNvSpPr>
            <a:spLocks noGrp="1"/>
          </p:cNvSpPr>
          <p:nvPr>
            <p:ph type="title"/>
          </p:nvPr>
        </p:nvSpPr>
        <p:spPr>
          <a:xfrm>
            <a:off x="0" y="18255"/>
            <a:ext cx="10515600" cy="1325563"/>
          </a:xfrm>
        </p:spPr>
        <p:txBody>
          <a:bodyPr/>
          <a:lstStyle/>
          <a:p>
            <a:r>
              <a:rPr lang="en-IL" dirty="0"/>
              <a:t>Hunt. 200: number of scribes</a:t>
            </a:r>
          </a:p>
        </p:txBody>
      </p:sp>
      <p:pic>
        <p:nvPicPr>
          <p:cNvPr id="15" name="Picture 14" descr="A graph with green squares and black text&#10;&#10;Description automatically generated">
            <a:extLst>
              <a:ext uri="{FF2B5EF4-FFF2-40B4-BE49-F238E27FC236}">
                <a16:creationId xmlns:a16="http://schemas.microsoft.com/office/drawing/2014/main" id="{086F5CF6-7A2C-C2A6-1EDB-68BF8FB8A6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5535" y="1115393"/>
            <a:ext cx="10920929" cy="5724352"/>
          </a:xfrm>
          <a:prstGeom prst="rect">
            <a:avLst/>
          </a:prstGeom>
        </p:spPr>
      </p:pic>
    </p:spTree>
    <p:extLst>
      <p:ext uri="{BB962C8B-B14F-4D97-AF65-F5344CB8AC3E}">
        <p14:creationId xmlns:p14="http://schemas.microsoft.com/office/powerpoint/2010/main" val="302163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92349FE-3944-D3C9-6D05-97A353C96E10}"/>
              </a:ext>
            </a:extLst>
          </p:cNvPr>
          <p:cNvSpPr>
            <a:spLocks noGrp="1"/>
          </p:cNvSpPr>
          <p:nvPr>
            <p:ph type="title"/>
          </p:nvPr>
        </p:nvSpPr>
        <p:spPr>
          <a:xfrm>
            <a:off x="0" y="18255"/>
            <a:ext cx="10515600" cy="1325563"/>
          </a:xfrm>
        </p:spPr>
        <p:txBody>
          <a:bodyPr/>
          <a:lstStyle/>
          <a:p>
            <a:r>
              <a:rPr lang="en-IL" dirty="0"/>
              <a:t>Hunt. 200: number of scribes</a:t>
            </a:r>
          </a:p>
        </p:txBody>
      </p:sp>
      <p:pic>
        <p:nvPicPr>
          <p:cNvPr id="8" name="Picture 7" descr="A chart of a bar graph&#10;&#10;Description automatically generated with medium confidence">
            <a:extLst>
              <a:ext uri="{FF2B5EF4-FFF2-40B4-BE49-F238E27FC236}">
                <a16:creationId xmlns:a16="http://schemas.microsoft.com/office/drawing/2014/main" id="{BBD22E9C-2FB8-3B70-56B6-8E55D36171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145742"/>
            <a:ext cx="12150000" cy="1620000"/>
          </a:xfrm>
          <a:prstGeom prst="rect">
            <a:avLst/>
          </a:prstGeom>
        </p:spPr>
      </p:pic>
      <p:pic>
        <p:nvPicPr>
          <p:cNvPr id="10" name="Picture 9" descr="A red and purple squares&#10;&#10;Description automatically generated">
            <a:extLst>
              <a:ext uri="{FF2B5EF4-FFF2-40B4-BE49-F238E27FC236}">
                <a16:creationId xmlns:a16="http://schemas.microsoft.com/office/drawing/2014/main" id="{EB781B2F-39CB-19FE-7880-C436AC7FC3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219600"/>
            <a:ext cx="12150000" cy="1620000"/>
          </a:xfrm>
          <a:prstGeom prst="rect">
            <a:avLst/>
          </a:prstGeom>
        </p:spPr>
      </p:pic>
    </p:spTree>
    <p:extLst>
      <p:ext uri="{BB962C8B-B14F-4D97-AF65-F5344CB8AC3E}">
        <p14:creationId xmlns:p14="http://schemas.microsoft.com/office/powerpoint/2010/main" val="2276714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F7AEB34-13D6-909B-6CB2-7D16B0AD18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3877" y="1076449"/>
            <a:ext cx="8850015" cy="5806202"/>
          </a:xfrm>
          <a:prstGeom prst="rect">
            <a:avLst/>
          </a:prstGeom>
        </p:spPr>
      </p:pic>
      <p:sp>
        <p:nvSpPr>
          <p:cNvPr id="6" name="Title 1">
            <a:extLst>
              <a:ext uri="{FF2B5EF4-FFF2-40B4-BE49-F238E27FC236}">
                <a16:creationId xmlns:a16="http://schemas.microsoft.com/office/drawing/2014/main" id="{192349FE-3944-D3C9-6D05-97A353C96E10}"/>
              </a:ext>
            </a:extLst>
          </p:cNvPr>
          <p:cNvSpPr>
            <a:spLocks noGrp="1"/>
          </p:cNvSpPr>
          <p:nvPr>
            <p:ph type="title"/>
          </p:nvPr>
        </p:nvSpPr>
        <p:spPr>
          <a:xfrm>
            <a:off x="0" y="0"/>
            <a:ext cx="10515600" cy="1325563"/>
          </a:xfrm>
        </p:spPr>
        <p:txBody>
          <a:bodyPr/>
          <a:lstStyle/>
          <a:p>
            <a:r>
              <a:rPr lang="en-IL" dirty="0"/>
              <a:t>Hunt. 200: number of scribes</a:t>
            </a:r>
          </a:p>
        </p:txBody>
      </p:sp>
      <p:cxnSp>
        <p:nvCxnSpPr>
          <p:cNvPr id="9" name="Straight Connector 8">
            <a:extLst>
              <a:ext uri="{FF2B5EF4-FFF2-40B4-BE49-F238E27FC236}">
                <a16:creationId xmlns:a16="http://schemas.microsoft.com/office/drawing/2014/main" id="{19FCC45A-CA28-F39C-0BA8-14CD274B3F56}"/>
              </a:ext>
            </a:extLst>
          </p:cNvPr>
          <p:cNvCxnSpPr>
            <a:cxnSpLocks/>
          </p:cNvCxnSpPr>
          <p:nvPr/>
        </p:nvCxnSpPr>
        <p:spPr>
          <a:xfrm>
            <a:off x="0" y="2226364"/>
            <a:ext cx="12192000" cy="0"/>
          </a:xfrm>
          <a:prstGeom prst="line">
            <a:avLst/>
          </a:prstGeom>
          <a:ln w="38100">
            <a:solidFill>
              <a:srgbClr val="F76EEF"/>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7BDE194-A564-8731-0AB2-A07C0CF39AAD}"/>
              </a:ext>
            </a:extLst>
          </p:cNvPr>
          <p:cNvSpPr txBox="1"/>
          <p:nvPr/>
        </p:nvSpPr>
        <p:spPr>
          <a:xfrm>
            <a:off x="236239" y="1272257"/>
            <a:ext cx="1831399" cy="954107"/>
          </a:xfrm>
          <a:prstGeom prst="rect">
            <a:avLst/>
          </a:prstGeom>
          <a:noFill/>
        </p:spPr>
        <p:txBody>
          <a:bodyPr wrap="none" rtlCol="0">
            <a:spAutoFit/>
          </a:bodyPr>
          <a:lstStyle/>
          <a:p>
            <a:r>
              <a:rPr lang="en-IL" sz="2800" b="1" dirty="0"/>
              <a:t>Olszowy-</a:t>
            </a:r>
          </a:p>
          <a:p>
            <a:r>
              <a:rPr lang="en-IL" sz="2800" b="1" dirty="0"/>
              <a:t>Schlanger</a:t>
            </a:r>
          </a:p>
        </p:txBody>
      </p:sp>
      <p:sp>
        <p:nvSpPr>
          <p:cNvPr id="12" name="TextBox 11">
            <a:extLst>
              <a:ext uri="{FF2B5EF4-FFF2-40B4-BE49-F238E27FC236}">
                <a16:creationId xmlns:a16="http://schemas.microsoft.com/office/drawing/2014/main" id="{C7BD15D1-74AE-1EC2-7F44-579FD5563DAE}"/>
              </a:ext>
            </a:extLst>
          </p:cNvPr>
          <p:cNvSpPr txBox="1"/>
          <p:nvPr/>
        </p:nvSpPr>
        <p:spPr>
          <a:xfrm>
            <a:off x="236239" y="3952623"/>
            <a:ext cx="1574983" cy="523220"/>
          </a:xfrm>
          <a:prstGeom prst="rect">
            <a:avLst/>
          </a:prstGeom>
          <a:noFill/>
        </p:spPr>
        <p:txBody>
          <a:bodyPr wrap="none" rtlCol="0">
            <a:spAutoFit/>
          </a:bodyPr>
          <a:lstStyle/>
          <a:p>
            <a:r>
              <a:rPr lang="en-IL" sz="2800" b="1" dirty="0"/>
              <a:t>Sfardata</a:t>
            </a:r>
          </a:p>
        </p:txBody>
      </p:sp>
    </p:spTree>
    <p:extLst>
      <p:ext uri="{BB962C8B-B14F-4D97-AF65-F5344CB8AC3E}">
        <p14:creationId xmlns:p14="http://schemas.microsoft.com/office/powerpoint/2010/main" val="1965104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C22E-16AF-66C9-9B8C-B82BAF3CA2DF}"/>
              </a:ext>
            </a:extLst>
          </p:cNvPr>
          <p:cNvSpPr>
            <a:spLocks noGrp="1"/>
          </p:cNvSpPr>
          <p:nvPr>
            <p:ph type="title"/>
          </p:nvPr>
        </p:nvSpPr>
        <p:spPr>
          <a:xfrm>
            <a:off x="0" y="18255"/>
            <a:ext cx="10515600" cy="1325563"/>
          </a:xfrm>
        </p:spPr>
        <p:txBody>
          <a:bodyPr/>
          <a:lstStyle/>
          <a:p>
            <a:r>
              <a:rPr lang="en-US" dirty="0"/>
              <a:t>Scholarly vs. computational scribal division</a:t>
            </a:r>
            <a:endParaRPr lang="en-IL" dirty="0"/>
          </a:p>
        </p:txBody>
      </p:sp>
      <p:pic>
        <p:nvPicPr>
          <p:cNvPr id="9" name="Picture 8" descr="A group of dots with different colors&#10;&#10;Description automatically generated">
            <a:extLst>
              <a:ext uri="{FF2B5EF4-FFF2-40B4-BE49-F238E27FC236}">
                <a16:creationId xmlns:a16="http://schemas.microsoft.com/office/drawing/2014/main" id="{F5A584F5-3F14-6EB3-A37D-7A972B7650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6002" y="1583267"/>
            <a:ext cx="9479995" cy="4686738"/>
          </a:xfrm>
          <a:prstGeom prst="rect">
            <a:avLst/>
          </a:prstGeom>
        </p:spPr>
      </p:pic>
    </p:spTree>
    <p:extLst>
      <p:ext uri="{BB962C8B-B14F-4D97-AF65-F5344CB8AC3E}">
        <p14:creationId xmlns:p14="http://schemas.microsoft.com/office/powerpoint/2010/main" val="1717246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5161</TotalTime>
  <Words>3419</Words>
  <Application>Microsoft Macintosh PowerPoint</Application>
  <PresentationFormat>Widescreen</PresentationFormat>
  <Paragraphs>235</Paragraphs>
  <Slides>36</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vt:lpstr>
      <vt:lpstr>Aptos Display</vt:lpstr>
      <vt:lpstr>Arial</vt:lpstr>
      <vt:lpstr>Castellar</vt:lpstr>
      <vt:lpstr>Edwardian Script ITC</vt:lpstr>
      <vt:lpstr>Office Theme</vt:lpstr>
      <vt:lpstr>Computational Analysis of Scribal Hands in Huntington 200</vt:lpstr>
      <vt:lpstr>Hunt. 200</vt:lpstr>
      <vt:lpstr>Hunt. 200</vt:lpstr>
      <vt:lpstr>Hunt. 200: codicology</vt:lpstr>
      <vt:lpstr>Hunt. 200: paleography</vt:lpstr>
      <vt:lpstr>Hunt. 200: number of scribes</vt:lpstr>
      <vt:lpstr>Hunt. 200: number of scribes</vt:lpstr>
      <vt:lpstr>Hunt. 200: number of scribes</vt:lpstr>
      <vt:lpstr>Scholarly vs. computational scribal division</vt:lpstr>
      <vt:lpstr>Computational scribal division of Hunt. 200</vt:lpstr>
      <vt:lpstr>Extracting CC features using Sparse Auto Encoder (SAE)</vt:lpstr>
      <vt:lpstr>Extracting CC features using SAE</vt:lpstr>
      <vt:lpstr>Extracting CC features using SAE</vt:lpstr>
      <vt:lpstr>Extracting CC features using SAE</vt:lpstr>
      <vt:lpstr>Combining CC features into a page feature</vt:lpstr>
      <vt:lpstr>Example words in Bag of Words (BoW) model</vt:lpstr>
      <vt:lpstr>Represent handwriting in a page as a feature vector</vt:lpstr>
      <vt:lpstr>PowerPoint Presentation</vt:lpstr>
      <vt:lpstr>PowerPoint Presentation</vt:lpstr>
      <vt:lpstr>Olszowy scribe labels: an interesting case</vt:lpstr>
      <vt:lpstr>Olszowy scribe labels: an interesting case</vt:lpstr>
      <vt:lpstr>PowerPoint Presentation</vt:lpstr>
      <vt:lpstr>PowerPoint Presentation</vt:lpstr>
      <vt:lpstr>Sfardata scribe labels: an interesting case</vt:lpstr>
      <vt:lpstr>Sfardata scribe labels: an interesting case</vt:lpstr>
      <vt:lpstr>Computational number of scribes</vt:lpstr>
      <vt:lpstr>PowerPoint Presentation</vt:lpstr>
      <vt:lpstr>PowerPoint Presentation</vt:lpstr>
      <vt:lpstr>Computational scribe labels: an interesting case</vt:lpstr>
      <vt:lpstr>Computational scribe labels: an interesting case</vt:lpstr>
      <vt:lpstr>Olszowy vs. computational scribes</vt:lpstr>
      <vt:lpstr>Olszowy vs. computational scribes</vt:lpstr>
      <vt:lpstr>Sfardata vs. computational scribes</vt:lpstr>
      <vt:lpstr>Sfardata vs. computational scribes</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Berat Barakat</dc:creator>
  <cp:lastModifiedBy>Berat Barakat</cp:lastModifiedBy>
  <cp:revision>78</cp:revision>
  <dcterms:created xsi:type="dcterms:W3CDTF">2025-12-01T23:18:05Z</dcterms:created>
  <dcterms:modified xsi:type="dcterms:W3CDTF">2026-07-30T21:22:50Z</dcterms:modified>
</cp:coreProperties>
</file>