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58" r:id="rId3"/>
  </p:sldIdLst>
  <p:sldSz cx="30275213" cy="42803763"/>
  <p:notesSz cx="6858000" cy="9144000"/>
  <p:defaultTextStyle>
    <a:defPPr>
      <a:defRPr lang="de-DE"/>
    </a:defPPr>
    <a:lvl1pPr marL="0" algn="l" defTabSz="4175882" rtl="0" eaLnBrk="1" latinLnBrk="0" hangingPunct="1">
      <a:defRPr sz="8220" kern="1200">
        <a:solidFill>
          <a:schemeClr val="tx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754C"/>
    <a:srgbClr val="AC5A21"/>
    <a:srgbClr val="E6E6DC"/>
    <a:srgbClr val="F0F0E6"/>
    <a:srgbClr val="F4F0EA"/>
    <a:srgbClr val="F9F4F1"/>
    <a:srgbClr val="484642"/>
    <a:srgbClr val="98AF9B"/>
    <a:srgbClr val="F6F2EC"/>
    <a:srgbClr val="4E4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4" autoAdjust="0"/>
    <p:restoredTop sz="94660"/>
  </p:normalViewPr>
  <p:slideViewPr>
    <p:cSldViewPr snapToGrid="0">
      <p:cViewPr>
        <p:scale>
          <a:sx n="40" d="100"/>
          <a:sy n="40" d="100"/>
        </p:scale>
        <p:origin x="1752" y="-5288"/>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CH Poster">
    <p:bg>
      <p:bgPr>
        <a:solidFill>
          <a:srgbClr val="F4F0EA"/>
        </a:solidFill>
        <a:effectLst/>
      </p:bgPr>
    </p:bg>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58840EC0-90D0-E01A-C284-374B85AE4E51}"/>
              </a:ext>
            </a:extLst>
          </p:cNvPr>
          <p:cNvSpPr>
            <a:spLocks noGrp="1"/>
          </p:cNvSpPr>
          <p:nvPr>
            <p:ph type="body" sz="quarter" idx="10" hasCustomPrompt="1"/>
          </p:nvPr>
        </p:nvSpPr>
        <p:spPr>
          <a:xfrm rot="16200000">
            <a:off x="-1944393" y="3060000"/>
            <a:ext cx="7200000" cy="1080000"/>
          </a:xfrm>
          <a:prstGeom prst="rect">
            <a:avLst/>
          </a:prstGeom>
        </p:spPr>
        <p:txBody>
          <a:bodyPr anchor="ctr"/>
          <a:lstStyle>
            <a:lvl1pPr marL="0" indent="0">
              <a:buNone/>
              <a:defRPr sz="6000">
                <a:solidFill>
                  <a:srgbClr val="98AF9B"/>
                </a:solidFill>
                <a:latin typeface="+mj-lt"/>
              </a:defRPr>
            </a:lvl1pPr>
          </a:lstStyle>
          <a:p>
            <a:r>
              <a:rPr lang="en-GB" noProof="0" dirty="0"/>
              <a:t>Poster ID</a:t>
            </a:r>
          </a:p>
        </p:txBody>
      </p:sp>
      <p:sp>
        <p:nvSpPr>
          <p:cNvPr id="32" name="Textplatzhalter 31">
            <a:extLst>
              <a:ext uri="{FF2B5EF4-FFF2-40B4-BE49-F238E27FC236}">
                <a16:creationId xmlns:a16="http://schemas.microsoft.com/office/drawing/2014/main" id="{8C5D8AC5-D926-726B-55E4-3722498019ED}"/>
              </a:ext>
            </a:extLst>
          </p:cNvPr>
          <p:cNvSpPr>
            <a:spLocks noGrp="1"/>
          </p:cNvSpPr>
          <p:nvPr>
            <p:ph type="body" sz="quarter" idx="11" hasCustomPrompt="1"/>
          </p:nvPr>
        </p:nvSpPr>
        <p:spPr>
          <a:xfrm>
            <a:off x="3884008" y="2358785"/>
            <a:ext cx="25272000" cy="2527200"/>
          </a:xfrm>
          <a:prstGeom prst="rect">
            <a:avLst/>
          </a:prstGeom>
        </p:spPr>
        <p:txBody>
          <a:bodyPr anchor="b"/>
          <a:lstStyle>
            <a:lvl1pPr marL="0" indent="0">
              <a:lnSpc>
                <a:spcPct val="100000"/>
              </a:lnSpc>
              <a:spcBef>
                <a:spcPts val="0"/>
              </a:spcBef>
              <a:buNone/>
              <a:defRPr sz="7400">
                <a:solidFill>
                  <a:srgbClr val="484642"/>
                </a:solidFill>
              </a:defRPr>
            </a:lvl1pPr>
            <a:lvl2pPr marL="1513743" indent="0">
              <a:buNone/>
              <a:defRPr sz="8000"/>
            </a:lvl2pPr>
            <a:lvl3pPr marL="3027487" indent="0">
              <a:buNone/>
              <a:defRPr sz="8000"/>
            </a:lvl3pPr>
            <a:lvl4pPr marL="4541230" indent="0">
              <a:buNone/>
              <a:defRPr sz="8000"/>
            </a:lvl4pPr>
            <a:lvl5pPr marL="6054974" indent="0">
              <a:buNone/>
              <a:defRPr sz="8000"/>
            </a:lvl5pPr>
          </a:lstStyle>
          <a:p>
            <a:pPr lvl="0"/>
            <a:r>
              <a:rPr lang="en-GB" noProof="0" dirty="0"/>
              <a:t>Title</a:t>
            </a:r>
          </a:p>
        </p:txBody>
      </p:sp>
      <p:sp>
        <p:nvSpPr>
          <p:cNvPr id="33" name="Textplatzhalter 31">
            <a:extLst>
              <a:ext uri="{FF2B5EF4-FFF2-40B4-BE49-F238E27FC236}">
                <a16:creationId xmlns:a16="http://schemas.microsoft.com/office/drawing/2014/main" id="{8B080B68-FEC7-3BB1-E5FE-3AB9E1C6174A}"/>
              </a:ext>
            </a:extLst>
          </p:cNvPr>
          <p:cNvSpPr>
            <a:spLocks noGrp="1"/>
          </p:cNvSpPr>
          <p:nvPr>
            <p:ph type="body" sz="quarter" idx="12" hasCustomPrompt="1"/>
          </p:nvPr>
        </p:nvSpPr>
        <p:spPr>
          <a:xfrm>
            <a:off x="3884007" y="5281200"/>
            <a:ext cx="25272000" cy="1918800"/>
          </a:xfrm>
          <a:prstGeom prst="rect">
            <a:avLst/>
          </a:prstGeom>
        </p:spPr>
        <p:txBody>
          <a:bodyPr anchor="t"/>
          <a:lstStyle>
            <a:lvl1pPr marL="0" indent="0">
              <a:lnSpc>
                <a:spcPct val="120000"/>
              </a:lnSpc>
              <a:spcBef>
                <a:spcPts val="0"/>
              </a:spcBef>
              <a:buNone/>
              <a:defRPr sz="5400">
                <a:solidFill>
                  <a:srgbClr val="CA754C"/>
                </a:solidFill>
              </a:defRPr>
            </a:lvl1pPr>
            <a:lvl2pPr marL="1513743" indent="0">
              <a:buNone/>
              <a:defRPr sz="8000"/>
            </a:lvl2pPr>
            <a:lvl3pPr marL="3027487" indent="0">
              <a:buNone/>
              <a:defRPr sz="8000"/>
            </a:lvl3pPr>
            <a:lvl4pPr marL="4541230" indent="0">
              <a:buNone/>
              <a:defRPr sz="8000"/>
            </a:lvl4pPr>
            <a:lvl5pPr marL="6054974" indent="0">
              <a:buNone/>
              <a:defRPr sz="8000"/>
            </a:lvl5pPr>
          </a:lstStyle>
          <a:p>
            <a:pPr lvl="0"/>
            <a:r>
              <a:rPr lang="en-GB" noProof="0" dirty="0"/>
              <a:t>Author names</a:t>
            </a:r>
            <a:br>
              <a:rPr lang="en-GB" noProof="0" dirty="0"/>
            </a:br>
            <a:r>
              <a:rPr lang="en-GB" noProof="0" dirty="0"/>
              <a:t>Affiliations</a:t>
            </a:r>
          </a:p>
        </p:txBody>
      </p:sp>
      <p:sp>
        <p:nvSpPr>
          <p:cNvPr id="35" name="Textplatzhalter 34">
            <a:extLst>
              <a:ext uri="{FF2B5EF4-FFF2-40B4-BE49-F238E27FC236}">
                <a16:creationId xmlns:a16="http://schemas.microsoft.com/office/drawing/2014/main" id="{AE94E7F6-3970-83AB-5A70-EF669C0DD4A5}"/>
              </a:ext>
            </a:extLst>
          </p:cNvPr>
          <p:cNvSpPr>
            <a:spLocks noGrp="1"/>
          </p:cNvSpPr>
          <p:nvPr>
            <p:ph type="body" sz="quarter" idx="13" hasCustomPrompt="1"/>
          </p:nvPr>
        </p:nvSpPr>
        <p:spPr>
          <a:xfrm>
            <a:off x="1080000" y="9108000"/>
            <a:ext cx="9000000" cy="29520000"/>
          </a:xfrm>
          <a:prstGeom prst="rect">
            <a:avLst/>
          </a:prstGeom>
        </p:spPr>
        <p:txBody>
          <a:bodyPr lIns="180000" tIns="0" rIns="180000" bIns="0"/>
          <a:lstStyle>
            <a:lvl1pPr marL="0" indent="0" algn="just">
              <a:lnSpc>
                <a:spcPct val="120000"/>
              </a:lnSpc>
              <a:spcBef>
                <a:spcPts val="0"/>
              </a:spcBef>
              <a:buNone/>
              <a:defRPr sz="4800"/>
            </a:lvl1pPr>
          </a:lstStyle>
          <a:p>
            <a:pPr lvl="0"/>
            <a:r>
              <a:rPr lang="en-GB" noProof="0" dirty="0"/>
              <a:t>Column 1</a:t>
            </a:r>
          </a:p>
        </p:txBody>
      </p:sp>
      <p:sp>
        <p:nvSpPr>
          <p:cNvPr id="37" name="Textplatzhalter 34">
            <a:extLst>
              <a:ext uri="{FF2B5EF4-FFF2-40B4-BE49-F238E27FC236}">
                <a16:creationId xmlns:a16="http://schemas.microsoft.com/office/drawing/2014/main" id="{2FE0101F-28E5-1566-484F-ADF21F5C65D3}"/>
              </a:ext>
            </a:extLst>
          </p:cNvPr>
          <p:cNvSpPr>
            <a:spLocks noGrp="1"/>
          </p:cNvSpPr>
          <p:nvPr>
            <p:ph type="body" sz="quarter" idx="14" hasCustomPrompt="1"/>
          </p:nvPr>
        </p:nvSpPr>
        <p:spPr>
          <a:xfrm>
            <a:off x="10637606" y="9108000"/>
            <a:ext cx="9000000" cy="29520000"/>
          </a:xfrm>
          <a:prstGeom prst="rect">
            <a:avLst/>
          </a:prstGeom>
        </p:spPr>
        <p:txBody>
          <a:bodyPr lIns="180000" tIns="0" rIns="180000" bIns="0"/>
          <a:lstStyle>
            <a:lvl1pPr marL="0" indent="0" algn="just">
              <a:lnSpc>
                <a:spcPct val="120000"/>
              </a:lnSpc>
              <a:spcBef>
                <a:spcPts val="0"/>
              </a:spcBef>
              <a:buNone/>
              <a:defRPr sz="4800"/>
            </a:lvl1pPr>
          </a:lstStyle>
          <a:p>
            <a:pPr lvl="0"/>
            <a:r>
              <a:rPr lang="en-GB" noProof="0" dirty="0"/>
              <a:t>Column 2</a:t>
            </a:r>
          </a:p>
        </p:txBody>
      </p:sp>
      <p:sp>
        <p:nvSpPr>
          <p:cNvPr id="38" name="Textplatzhalter 34">
            <a:extLst>
              <a:ext uri="{FF2B5EF4-FFF2-40B4-BE49-F238E27FC236}">
                <a16:creationId xmlns:a16="http://schemas.microsoft.com/office/drawing/2014/main" id="{843C2B92-6A83-248F-C07C-D80AACD93EA9}"/>
              </a:ext>
            </a:extLst>
          </p:cNvPr>
          <p:cNvSpPr>
            <a:spLocks noGrp="1"/>
          </p:cNvSpPr>
          <p:nvPr>
            <p:ph type="body" sz="quarter" idx="15" hasCustomPrompt="1"/>
          </p:nvPr>
        </p:nvSpPr>
        <p:spPr>
          <a:xfrm>
            <a:off x="20196000" y="9108000"/>
            <a:ext cx="9000000" cy="29520000"/>
          </a:xfrm>
          <a:prstGeom prst="rect">
            <a:avLst/>
          </a:prstGeom>
        </p:spPr>
        <p:txBody>
          <a:bodyPr lIns="180000" tIns="0" rIns="180000" bIns="0"/>
          <a:lstStyle>
            <a:lvl1pPr marL="0" indent="0" algn="just">
              <a:lnSpc>
                <a:spcPct val="120000"/>
              </a:lnSpc>
              <a:spcBef>
                <a:spcPts val="0"/>
              </a:spcBef>
              <a:buNone/>
              <a:defRPr sz="4800"/>
            </a:lvl1pPr>
          </a:lstStyle>
          <a:p>
            <a:pPr lvl="0"/>
            <a:r>
              <a:rPr lang="en-GB" noProof="0" dirty="0"/>
              <a:t>Column 3</a:t>
            </a:r>
          </a:p>
        </p:txBody>
      </p:sp>
    </p:spTree>
    <p:extLst>
      <p:ext uri="{BB962C8B-B14F-4D97-AF65-F5344CB8AC3E}">
        <p14:creationId xmlns:p14="http://schemas.microsoft.com/office/powerpoint/2010/main" val="129172781"/>
      </p:ext>
    </p:extLst>
  </p:cSld>
  <p:clrMapOvr>
    <a:masterClrMapping/>
  </p:clrMapOvr>
  <p:extLst>
    <p:ext uri="{DCECCB84-F9BA-43D5-87BE-67443E8EF086}">
      <p15:sldGuideLst xmlns:p15="http://schemas.microsoft.com/office/powerpoint/2012/main">
        <p15:guide id="1" orient="horz" pos="13481">
          <p15:clr>
            <a:srgbClr val="FBAE40"/>
          </p15:clr>
        </p15:guide>
        <p15:guide id="2" pos="953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CH Poster (with measures)">
    <p:bg>
      <p:bgPr>
        <a:solidFill>
          <a:srgbClr val="F4F0EA"/>
        </a:solidFill>
        <a:effectLst/>
      </p:bgPr>
    </p:b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DC76566-2D03-B1DD-0594-0A9FDD5FCA18}"/>
              </a:ext>
            </a:extLst>
          </p:cNvPr>
          <p:cNvGrpSpPr/>
          <p:nvPr userDrawn="1"/>
        </p:nvGrpSpPr>
        <p:grpSpPr>
          <a:xfrm>
            <a:off x="1078525" y="9090000"/>
            <a:ext cx="28136723" cy="29520002"/>
            <a:chOff x="1080000" y="8537191"/>
            <a:chExt cx="28136723" cy="29520000"/>
          </a:xfrm>
        </p:grpSpPr>
        <p:sp>
          <p:nvSpPr>
            <p:cNvPr id="4" name="Rechteck 3">
              <a:extLst>
                <a:ext uri="{FF2B5EF4-FFF2-40B4-BE49-F238E27FC236}">
                  <a16:creationId xmlns:a16="http://schemas.microsoft.com/office/drawing/2014/main" id="{7F22D0A4-6787-F745-9B68-4F604436A313}"/>
                </a:ext>
              </a:extLst>
            </p:cNvPr>
            <p:cNvSpPr/>
            <p:nvPr userDrawn="1"/>
          </p:nvSpPr>
          <p:spPr>
            <a:xfrm>
              <a:off x="1080000" y="8537191"/>
              <a:ext cx="9000000" cy="29520000"/>
            </a:xfrm>
            <a:prstGeom prst="rect">
              <a:avLst/>
            </a:prstGeom>
            <a:solidFill>
              <a:srgbClr val="F9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D2E10578-F957-EE80-8C1B-D11C750F78EE}"/>
                </a:ext>
              </a:extLst>
            </p:cNvPr>
            <p:cNvSpPr/>
            <p:nvPr userDrawn="1"/>
          </p:nvSpPr>
          <p:spPr>
            <a:xfrm>
              <a:off x="10637607" y="8537191"/>
              <a:ext cx="9000000" cy="29520000"/>
            </a:xfrm>
            <a:prstGeom prst="rect">
              <a:avLst/>
            </a:prstGeom>
            <a:solidFill>
              <a:srgbClr val="F9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7B8DEE62-063B-6DB5-DD88-DF62879458AB}"/>
                </a:ext>
              </a:extLst>
            </p:cNvPr>
            <p:cNvSpPr/>
            <p:nvPr userDrawn="1"/>
          </p:nvSpPr>
          <p:spPr>
            <a:xfrm>
              <a:off x="20216723" y="8537191"/>
              <a:ext cx="9000000" cy="29520000"/>
            </a:xfrm>
            <a:prstGeom prst="rect">
              <a:avLst/>
            </a:prstGeom>
            <a:solidFill>
              <a:srgbClr val="F9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7" name="Gerade Verbindung mit Pfeil 6">
            <a:extLst>
              <a:ext uri="{FF2B5EF4-FFF2-40B4-BE49-F238E27FC236}">
                <a16:creationId xmlns:a16="http://schemas.microsoft.com/office/drawing/2014/main" id="{8432AF7C-F3CA-1EAB-BF75-5D255BFF1D9F}"/>
              </a:ext>
            </a:extLst>
          </p:cNvPr>
          <p:cNvCxnSpPr/>
          <p:nvPr userDrawn="1"/>
        </p:nvCxnSpPr>
        <p:spPr>
          <a:xfrm>
            <a:off x="7091079" y="9051028"/>
            <a:ext cx="93344" cy="2952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3A2BAEA6-27E2-98CB-98D4-F3257B41ED84}"/>
              </a:ext>
            </a:extLst>
          </p:cNvPr>
          <p:cNvCxnSpPr/>
          <p:nvPr userDrawn="1"/>
        </p:nvCxnSpPr>
        <p:spPr>
          <a:xfrm>
            <a:off x="1100724" y="26310868"/>
            <a:ext cx="900000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4BC81E1A-DD4C-59D8-EFA4-D8960E92FC6D}"/>
              </a:ext>
            </a:extLst>
          </p:cNvPr>
          <p:cNvCxnSpPr/>
          <p:nvPr userDrawn="1"/>
        </p:nvCxnSpPr>
        <p:spPr>
          <a:xfrm>
            <a:off x="11111414" y="-4834"/>
            <a:ext cx="80732" cy="720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F7CBB3E-6C02-6206-08AC-84DAF03F1DA8}"/>
              </a:ext>
            </a:extLst>
          </p:cNvPr>
          <p:cNvCxnSpPr>
            <a:cxnSpLocks/>
          </p:cNvCxnSpPr>
          <p:nvPr userDrawn="1"/>
        </p:nvCxnSpPr>
        <p:spPr>
          <a:xfrm>
            <a:off x="3637792" y="7714969"/>
            <a:ext cx="2664000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25093096-D4C3-1C49-059F-FCE74250BAC2}"/>
              </a:ext>
            </a:extLst>
          </p:cNvPr>
          <p:cNvCxnSpPr/>
          <p:nvPr userDrawn="1"/>
        </p:nvCxnSpPr>
        <p:spPr>
          <a:xfrm flipH="1">
            <a:off x="5245540" y="0"/>
            <a:ext cx="3" cy="216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hteck 38">
            <a:extLst>
              <a:ext uri="{FF2B5EF4-FFF2-40B4-BE49-F238E27FC236}">
                <a16:creationId xmlns:a16="http://schemas.microsoft.com/office/drawing/2014/main" id="{9CF2FE8C-6AB8-038D-C750-A9DBA810067D}"/>
              </a:ext>
            </a:extLst>
          </p:cNvPr>
          <p:cNvSpPr/>
          <p:nvPr userDrawn="1"/>
        </p:nvSpPr>
        <p:spPr>
          <a:xfrm>
            <a:off x="14769462" y="6886999"/>
            <a:ext cx="1800000" cy="792000"/>
          </a:xfrm>
          <a:prstGeom prst="rect">
            <a:avLst/>
          </a:prstGeom>
        </p:spPr>
        <p:txBody>
          <a:bodyPr wrap="square">
            <a:spAutoFit/>
          </a:bodyPr>
          <a:lstStyle/>
          <a:p>
            <a:pPr algn="ctr"/>
            <a:r>
              <a:rPr lang="de-DE" sz="4800" dirty="0"/>
              <a:t>74 cm</a:t>
            </a:r>
          </a:p>
        </p:txBody>
      </p:sp>
      <p:cxnSp>
        <p:nvCxnSpPr>
          <p:cNvPr id="21" name="Gerade Verbindung mit Pfeil 34">
            <a:extLst>
              <a:ext uri="{FF2B5EF4-FFF2-40B4-BE49-F238E27FC236}">
                <a16:creationId xmlns:a16="http://schemas.microsoft.com/office/drawing/2014/main" id="{84B1FF73-938E-8D8C-3AAC-C2F640A27D6B}"/>
              </a:ext>
            </a:extLst>
          </p:cNvPr>
          <p:cNvCxnSpPr/>
          <p:nvPr userDrawn="1"/>
        </p:nvCxnSpPr>
        <p:spPr>
          <a:xfrm flipH="1">
            <a:off x="1078525" y="41740701"/>
            <a:ext cx="3" cy="108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34">
            <a:extLst>
              <a:ext uri="{FF2B5EF4-FFF2-40B4-BE49-F238E27FC236}">
                <a16:creationId xmlns:a16="http://schemas.microsoft.com/office/drawing/2014/main" id="{466DB08E-2B17-D314-A2E3-1EA1DA5E89AE}"/>
              </a:ext>
            </a:extLst>
          </p:cNvPr>
          <p:cNvCxnSpPr/>
          <p:nvPr userDrawn="1"/>
        </p:nvCxnSpPr>
        <p:spPr>
          <a:xfrm>
            <a:off x="19064633" y="39200181"/>
            <a:ext cx="1" cy="360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4">
            <a:extLst>
              <a:ext uri="{FF2B5EF4-FFF2-40B4-BE49-F238E27FC236}">
                <a16:creationId xmlns:a16="http://schemas.microsoft.com/office/drawing/2014/main" id="{A90DB1E2-CB00-67B9-93A8-D3FF8F95D9C0}"/>
              </a:ext>
            </a:extLst>
          </p:cNvPr>
          <p:cNvCxnSpPr/>
          <p:nvPr userDrawn="1"/>
        </p:nvCxnSpPr>
        <p:spPr>
          <a:xfrm rot="5400000" flipH="1">
            <a:off x="540000" y="4714303"/>
            <a:ext cx="3" cy="108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4">
            <a:extLst>
              <a:ext uri="{FF2B5EF4-FFF2-40B4-BE49-F238E27FC236}">
                <a16:creationId xmlns:a16="http://schemas.microsoft.com/office/drawing/2014/main" id="{54EDD22C-2449-8A93-0A62-CC47B831DACE}"/>
              </a:ext>
            </a:extLst>
          </p:cNvPr>
          <p:cNvCxnSpPr/>
          <p:nvPr userDrawn="1"/>
        </p:nvCxnSpPr>
        <p:spPr>
          <a:xfrm rot="5400000" flipH="1">
            <a:off x="29777547" y="4714304"/>
            <a:ext cx="3" cy="108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5">
            <a:extLst>
              <a:ext uri="{FF2B5EF4-FFF2-40B4-BE49-F238E27FC236}">
                <a16:creationId xmlns:a16="http://schemas.microsoft.com/office/drawing/2014/main" id="{E9130066-224B-6E68-47EB-250741E48027}"/>
              </a:ext>
            </a:extLst>
          </p:cNvPr>
          <p:cNvCxnSpPr>
            <a:cxnSpLocks/>
          </p:cNvCxnSpPr>
          <p:nvPr userDrawn="1"/>
        </p:nvCxnSpPr>
        <p:spPr>
          <a:xfrm>
            <a:off x="25937607" y="-1"/>
            <a:ext cx="0" cy="9108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4">
            <a:extLst>
              <a:ext uri="{FF2B5EF4-FFF2-40B4-BE49-F238E27FC236}">
                <a16:creationId xmlns:a16="http://schemas.microsoft.com/office/drawing/2014/main" id="{235D97F2-B7FD-C019-85D2-0EAD40CF4D7B}"/>
              </a:ext>
            </a:extLst>
          </p:cNvPr>
          <p:cNvCxnSpPr/>
          <p:nvPr userDrawn="1"/>
        </p:nvCxnSpPr>
        <p:spPr>
          <a:xfrm rot="5400000" flipH="1">
            <a:off x="1050161" y="6636630"/>
            <a:ext cx="3" cy="216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echteck 38">
            <a:extLst>
              <a:ext uri="{FF2B5EF4-FFF2-40B4-BE49-F238E27FC236}">
                <a16:creationId xmlns:a16="http://schemas.microsoft.com/office/drawing/2014/main" id="{5A0A321F-F69C-AD48-AFF4-DA5BE762FF3E}"/>
              </a:ext>
            </a:extLst>
          </p:cNvPr>
          <p:cNvSpPr/>
          <p:nvPr userDrawn="1"/>
        </p:nvSpPr>
        <p:spPr>
          <a:xfrm>
            <a:off x="-28429" y="6883972"/>
            <a:ext cx="1800000" cy="792000"/>
          </a:xfrm>
          <a:prstGeom prst="rect">
            <a:avLst/>
          </a:prstGeom>
        </p:spPr>
        <p:txBody>
          <a:bodyPr wrap="square">
            <a:spAutoFit/>
          </a:bodyPr>
          <a:lstStyle/>
          <a:p>
            <a:pPr algn="ctr"/>
            <a:r>
              <a:rPr lang="de-DE" sz="4800" dirty="0"/>
              <a:t>6 cm</a:t>
            </a:r>
          </a:p>
        </p:txBody>
      </p:sp>
      <p:sp>
        <p:nvSpPr>
          <p:cNvPr id="46" name="Rechteck 38">
            <a:extLst>
              <a:ext uri="{FF2B5EF4-FFF2-40B4-BE49-F238E27FC236}">
                <a16:creationId xmlns:a16="http://schemas.microsoft.com/office/drawing/2014/main" id="{0451198A-4C5B-5BFF-D6BD-5F2C201749CC}"/>
              </a:ext>
            </a:extLst>
          </p:cNvPr>
          <p:cNvSpPr/>
          <p:nvPr userDrawn="1"/>
        </p:nvSpPr>
        <p:spPr>
          <a:xfrm rot="16200000">
            <a:off x="-356621" y="3958301"/>
            <a:ext cx="1800000" cy="792000"/>
          </a:xfrm>
          <a:prstGeom prst="rect">
            <a:avLst/>
          </a:prstGeom>
        </p:spPr>
        <p:txBody>
          <a:bodyPr wrap="square">
            <a:spAutoFit/>
          </a:bodyPr>
          <a:lstStyle/>
          <a:p>
            <a:pPr algn="ctr"/>
            <a:r>
              <a:rPr lang="de-DE" sz="4800" dirty="0"/>
              <a:t>3 cm</a:t>
            </a:r>
          </a:p>
        </p:txBody>
      </p:sp>
      <p:sp>
        <p:nvSpPr>
          <p:cNvPr id="47" name="Rechteck 38">
            <a:extLst>
              <a:ext uri="{FF2B5EF4-FFF2-40B4-BE49-F238E27FC236}">
                <a16:creationId xmlns:a16="http://schemas.microsoft.com/office/drawing/2014/main" id="{CDA13A3F-2809-AD24-2195-0485D8B9E5A1}"/>
              </a:ext>
            </a:extLst>
          </p:cNvPr>
          <p:cNvSpPr/>
          <p:nvPr userDrawn="1"/>
        </p:nvSpPr>
        <p:spPr>
          <a:xfrm rot="16200000">
            <a:off x="9750084" y="2898275"/>
            <a:ext cx="1800000" cy="830997"/>
          </a:xfrm>
          <a:prstGeom prst="rect">
            <a:avLst/>
          </a:prstGeom>
        </p:spPr>
        <p:txBody>
          <a:bodyPr wrap="square">
            <a:spAutoFit/>
          </a:bodyPr>
          <a:lstStyle/>
          <a:p>
            <a:pPr algn="ctr"/>
            <a:r>
              <a:rPr lang="de-DE" sz="4800" dirty="0"/>
              <a:t>20 cm</a:t>
            </a:r>
          </a:p>
        </p:txBody>
      </p:sp>
      <p:sp>
        <p:nvSpPr>
          <p:cNvPr id="49" name="Rechteck 38">
            <a:extLst>
              <a:ext uri="{FF2B5EF4-FFF2-40B4-BE49-F238E27FC236}">
                <a16:creationId xmlns:a16="http://schemas.microsoft.com/office/drawing/2014/main" id="{08141509-66D8-3FE3-2B95-F1B55BF24F87}"/>
              </a:ext>
            </a:extLst>
          </p:cNvPr>
          <p:cNvSpPr/>
          <p:nvPr userDrawn="1"/>
        </p:nvSpPr>
        <p:spPr>
          <a:xfrm rot="16200000">
            <a:off x="3871635" y="664501"/>
            <a:ext cx="1800000" cy="830997"/>
          </a:xfrm>
          <a:prstGeom prst="rect">
            <a:avLst/>
          </a:prstGeom>
        </p:spPr>
        <p:txBody>
          <a:bodyPr wrap="square">
            <a:spAutoFit/>
          </a:bodyPr>
          <a:lstStyle/>
          <a:p>
            <a:pPr algn="ctr"/>
            <a:r>
              <a:rPr lang="de-DE" sz="4800" dirty="0"/>
              <a:t>6 cm</a:t>
            </a:r>
          </a:p>
        </p:txBody>
      </p:sp>
      <p:sp>
        <p:nvSpPr>
          <p:cNvPr id="50" name="Rechteck 38">
            <a:extLst>
              <a:ext uri="{FF2B5EF4-FFF2-40B4-BE49-F238E27FC236}">
                <a16:creationId xmlns:a16="http://schemas.microsoft.com/office/drawing/2014/main" id="{D62B22ED-6370-2CEC-B81B-33AD2BF9363C}"/>
              </a:ext>
            </a:extLst>
          </p:cNvPr>
          <p:cNvSpPr/>
          <p:nvPr userDrawn="1"/>
        </p:nvSpPr>
        <p:spPr>
          <a:xfrm rot="16200000">
            <a:off x="24200101" y="2531370"/>
            <a:ext cx="2527200" cy="830997"/>
          </a:xfrm>
          <a:prstGeom prst="rect">
            <a:avLst/>
          </a:prstGeom>
        </p:spPr>
        <p:txBody>
          <a:bodyPr wrap="square">
            <a:spAutoFit/>
          </a:bodyPr>
          <a:lstStyle/>
          <a:p>
            <a:pPr algn="ctr"/>
            <a:r>
              <a:rPr lang="de-DE" sz="4800" dirty="0"/>
              <a:t>25.3 cm</a:t>
            </a:r>
          </a:p>
        </p:txBody>
      </p:sp>
      <p:sp>
        <p:nvSpPr>
          <p:cNvPr id="51" name="Rechteck 38">
            <a:extLst>
              <a:ext uri="{FF2B5EF4-FFF2-40B4-BE49-F238E27FC236}">
                <a16:creationId xmlns:a16="http://schemas.microsoft.com/office/drawing/2014/main" id="{C4516CC8-B41E-E2DC-79E4-A6F457AAF1FA}"/>
              </a:ext>
            </a:extLst>
          </p:cNvPr>
          <p:cNvSpPr/>
          <p:nvPr userDrawn="1"/>
        </p:nvSpPr>
        <p:spPr>
          <a:xfrm rot="16200000">
            <a:off x="28848032" y="3958302"/>
            <a:ext cx="1800000" cy="792000"/>
          </a:xfrm>
          <a:prstGeom prst="rect">
            <a:avLst/>
          </a:prstGeom>
        </p:spPr>
        <p:txBody>
          <a:bodyPr wrap="square">
            <a:spAutoFit/>
          </a:bodyPr>
          <a:lstStyle/>
          <a:p>
            <a:pPr algn="ctr"/>
            <a:r>
              <a:rPr lang="de-DE" sz="4800" dirty="0"/>
              <a:t>3 cm</a:t>
            </a:r>
          </a:p>
        </p:txBody>
      </p:sp>
      <p:cxnSp>
        <p:nvCxnSpPr>
          <p:cNvPr id="52" name="Gerade Verbindung mit Pfeil 34">
            <a:extLst>
              <a:ext uri="{FF2B5EF4-FFF2-40B4-BE49-F238E27FC236}">
                <a16:creationId xmlns:a16="http://schemas.microsoft.com/office/drawing/2014/main" id="{52BD0F62-A0D9-E5DF-E18E-EC881E10D9F7}"/>
              </a:ext>
            </a:extLst>
          </p:cNvPr>
          <p:cNvCxnSpPr/>
          <p:nvPr userDrawn="1"/>
        </p:nvCxnSpPr>
        <p:spPr>
          <a:xfrm rot="5400000" flipH="1">
            <a:off x="29777547" y="21873559"/>
            <a:ext cx="3" cy="108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hteck 38">
            <a:extLst>
              <a:ext uri="{FF2B5EF4-FFF2-40B4-BE49-F238E27FC236}">
                <a16:creationId xmlns:a16="http://schemas.microsoft.com/office/drawing/2014/main" id="{33D917F8-F707-CBFA-D118-6A0EC0B1B3AE}"/>
              </a:ext>
            </a:extLst>
          </p:cNvPr>
          <p:cNvSpPr/>
          <p:nvPr userDrawn="1"/>
        </p:nvSpPr>
        <p:spPr>
          <a:xfrm rot="16200000">
            <a:off x="28848032" y="21117557"/>
            <a:ext cx="1800000" cy="792000"/>
          </a:xfrm>
          <a:prstGeom prst="rect">
            <a:avLst/>
          </a:prstGeom>
        </p:spPr>
        <p:txBody>
          <a:bodyPr wrap="square">
            <a:spAutoFit/>
          </a:bodyPr>
          <a:lstStyle/>
          <a:p>
            <a:pPr algn="ctr"/>
            <a:r>
              <a:rPr lang="de-DE" sz="4800" dirty="0"/>
              <a:t>3 cm</a:t>
            </a:r>
          </a:p>
        </p:txBody>
      </p:sp>
      <p:cxnSp>
        <p:nvCxnSpPr>
          <p:cNvPr id="54" name="Gerade Verbindung mit Pfeil 34">
            <a:extLst>
              <a:ext uri="{FF2B5EF4-FFF2-40B4-BE49-F238E27FC236}">
                <a16:creationId xmlns:a16="http://schemas.microsoft.com/office/drawing/2014/main" id="{9F338C55-023C-131E-07B0-775D0D410FC4}"/>
              </a:ext>
            </a:extLst>
          </p:cNvPr>
          <p:cNvCxnSpPr/>
          <p:nvPr userDrawn="1"/>
        </p:nvCxnSpPr>
        <p:spPr>
          <a:xfrm rot="5400000" flipH="1">
            <a:off x="511809" y="21873559"/>
            <a:ext cx="3" cy="108000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hteck 38">
            <a:extLst>
              <a:ext uri="{FF2B5EF4-FFF2-40B4-BE49-F238E27FC236}">
                <a16:creationId xmlns:a16="http://schemas.microsoft.com/office/drawing/2014/main" id="{59C01692-1179-B03D-99AF-0E38C11D1EEB}"/>
              </a:ext>
            </a:extLst>
          </p:cNvPr>
          <p:cNvSpPr/>
          <p:nvPr userDrawn="1"/>
        </p:nvSpPr>
        <p:spPr>
          <a:xfrm rot="16200000">
            <a:off x="-377949" y="21117557"/>
            <a:ext cx="1800000" cy="792000"/>
          </a:xfrm>
          <a:prstGeom prst="rect">
            <a:avLst/>
          </a:prstGeom>
        </p:spPr>
        <p:txBody>
          <a:bodyPr wrap="square">
            <a:spAutoFit/>
          </a:bodyPr>
          <a:lstStyle/>
          <a:p>
            <a:pPr algn="ctr"/>
            <a:r>
              <a:rPr lang="de-DE" sz="4800" dirty="0"/>
              <a:t>3 cm</a:t>
            </a:r>
          </a:p>
        </p:txBody>
      </p:sp>
      <p:sp>
        <p:nvSpPr>
          <p:cNvPr id="57" name="Rechteck 38">
            <a:extLst>
              <a:ext uri="{FF2B5EF4-FFF2-40B4-BE49-F238E27FC236}">
                <a16:creationId xmlns:a16="http://schemas.microsoft.com/office/drawing/2014/main" id="{59B72FE4-EA29-4A44-8EA8-0C4B01491E6D}"/>
              </a:ext>
            </a:extLst>
          </p:cNvPr>
          <p:cNvSpPr/>
          <p:nvPr userDrawn="1"/>
        </p:nvSpPr>
        <p:spPr>
          <a:xfrm>
            <a:off x="1128728" y="41860668"/>
            <a:ext cx="1800000" cy="792000"/>
          </a:xfrm>
          <a:prstGeom prst="rect">
            <a:avLst/>
          </a:prstGeom>
        </p:spPr>
        <p:txBody>
          <a:bodyPr wrap="square">
            <a:spAutoFit/>
          </a:bodyPr>
          <a:lstStyle/>
          <a:p>
            <a:pPr algn="ctr"/>
            <a:r>
              <a:rPr lang="de-DE" sz="4800" dirty="0"/>
              <a:t>3 cm</a:t>
            </a:r>
          </a:p>
        </p:txBody>
      </p:sp>
      <p:sp>
        <p:nvSpPr>
          <p:cNvPr id="59" name="Rechteck 38">
            <a:extLst>
              <a:ext uri="{FF2B5EF4-FFF2-40B4-BE49-F238E27FC236}">
                <a16:creationId xmlns:a16="http://schemas.microsoft.com/office/drawing/2014/main" id="{946A8684-9E17-ABF1-B81C-79745B266C3E}"/>
              </a:ext>
            </a:extLst>
          </p:cNvPr>
          <p:cNvSpPr/>
          <p:nvPr userDrawn="1"/>
        </p:nvSpPr>
        <p:spPr>
          <a:xfrm>
            <a:off x="19281586" y="41851286"/>
            <a:ext cx="1800000" cy="830997"/>
          </a:xfrm>
          <a:prstGeom prst="rect">
            <a:avLst/>
          </a:prstGeom>
        </p:spPr>
        <p:txBody>
          <a:bodyPr wrap="square">
            <a:spAutoFit/>
          </a:bodyPr>
          <a:lstStyle/>
          <a:p>
            <a:pPr algn="ctr"/>
            <a:r>
              <a:rPr lang="de-DE" sz="4800" dirty="0"/>
              <a:t>10 cm</a:t>
            </a:r>
          </a:p>
        </p:txBody>
      </p:sp>
      <p:sp>
        <p:nvSpPr>
          <p:cNvPr id="60" name="Rechteck 38">
            <a:extLst>
              <a:ext uri="{FF2B5EF4-FFF2-40B4-BE49-F238E27FC236}">
                <a16:creationId xmlns:a16="http://schemas.microsoft.com/office/drawing/2014/main" id="{1F8E5818-9034-B748-4D22-21FC55C0919E}"/>
              </a:ext>
            </a:extLst>
          </p:cNvPr>
          <p:cNvSpPr/>
          <p:nvPr userDrawn="1"/>
        </p:nvSpPr>
        <p:spPr>
          <a:xfrm>
            <a:off x="4700724" y="25431691"/>
            <a:ext cx="1800000" cy="830997"/>
          </a:xfrm>
          <a:prstGeom prst="rect">
            <a:avLst/>
          </a:prstGeom>
        </p:spPr>
        <p:txBody>
          <a:bodyPr wrap="square">
            <a:spAutoFit/>
          </a:bodyPr>
          <a:lstStyle/>
          <a:p>
            <a:pPr algn="ctr"/>
            <a:r>
              <a:rPr lang="de-DE" sz="4800" dirty="0"/>
              <a:t>25 cm</a:t>
            </a:r>
          </a:p>
        </p:txBody>
      </p:sp>
      <p:sp>
        <p:nvSpPr>
          <p:cNvPr id="61" name="Rechteck 38">
            <a:extLst>
              <a:ext uri="{FF2B5EF4-FFF2-40B4-BE49-F238E27FC236}">
                <a16:creationId xmlns:a16="http://schemas.microsoft.com/office/drawing/2014/main" id="{7DE9D59F-95D2-40F6-FB05-8DE7D030A561}"/>
              </a:ext>
            </a:extLst>
          </p:cNvPr>
          <p:cNvSpPr/>
          <p:nvPr userDrawn="1"/>
        </p:nvSpPr>
        <p:spPr>
          <a:xfrm rot="16200000">
            <a:off x="5742985" y="20987718"/>
            <a:ext cx="1800000" cy="830997"/>
          </a:xfrm>
          <a:prstGeom prst="rect">
            <a:avLst/>
          </a:prstGeom>
        </p:spPr>
        <p:txBody>
          <a:bodyPr wrap="square">
            <a:spAutoFit/>
          </a:bodyPr>
          <a:lstStyle/>
          <a:p>
            <a:pPr algn="ctr"/>
            <a:r>
              <a:rPr lang="de-DE" sz="4800" dirty="0"/>
              <a:t>82 cm</a:t>
            </a:r>
          </a:p>
        </p:txBody>
      </p:sp>
      <p:sp>
        <p:nvSpPr>
          <p:cNvPr id="9" name="Rechteck 8">
            <a:extLst>
              <a:ext uri="{FF2B5EF4-FFF2-40B4-BE49-F238E27FC236}">
                <a16:creationId xmlns:a16="http://schemas.microsoft.com/office/drawing/2014/main" id="{6F6CFCE4-CD75-08AC-3C47-63D25AAB6872}"/>
              </a:ext>
            </a:extLst>
          </p:cNvPr>
          <p:cNvSpPr/>
          <p:nvPr userDrawn="1"/>
        </p:nvSpPr>
        <p:spPr>
          <a:xfrm>
            <a:off x="12329279" y="18525403"/>
            <a:ext cx="15192822" cy="3888154"/>
          </a:xfrm>
          <a:prstGeom prst="rect">
            <a:avLst/>
          </a:prstGeom>
          <a:solidFill>
            <a:srgbClr val="98AF9B">
              <a:alpha val="2011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pPr algn="l"/>
            <a:r>
              <a:rPr lang="en-GB" sz="5400" noProof="0" dirty="0">
                <a:solidFill>
                  <a:srgbClr val="484642"/>
                </a:solidFill>
              </a:rPr>
              <a:t>Pictures might be oriented portrait or landscape. </a:t>
            </a:r>
            <a:br>
              <a:rPr lang="en-GB" sz="5400" noProof="0" dirty="0">
                <a:solidFill>
                  <a:srgbClr val="484642"/>
                </a:solidFill>
              </a:rPr>
            </a:br>
            <a:r>
              <a:rPr lang="en-GB" sz="5400" noProof="0" dirty="0">
                <a:solidFill>
                  <a:srgbClr val="484642"/>
                </a:solidFill>
              </a:rPr>
              <a:t>In the latter case it might also span two columns.</a:t>
            </a:r>
          </a:p>
          <a:p>
            <a:pPr algn="l"/>
            <a:r>
              <a:rPr lang="en-GB" sz="5400" noProof="0" dirty="0">
                <a:solidFill>
                  <a:srgbClr val="484642"/>
                </a:solidFill>
              </a:rPr>
              <a:t>You should include a figure capture.</a:t>
            </a:r>
          </a:p>
        </p:txBody>
      </p:sp>
      <p:sp>
        <p:nvSpPr>
          <p:cNvPr id="10" name="Rechteck 9">
            <a:extLst>
              <a:ext uri="{FF2B5EF4-FFF2-40B4-BE49-F238E27FC236}">
                <a16:creationId xmlns:a16="http://schemas.microsoft.com/office/drawing/2014/main" id="{6AE64734-4B48-45EE-0BC8-D7720A7C5993}"/>
              </a:ext>
            </a:extLst>
          </p:cNvPr>
          <p:cNvSpPr/>
          <p:nvPr userDrawn="1"/>
        </p:nvSpPr>
        <p:spPr>
          <a:xfrm>
            <a:off x="12329279" y="13408568"/>
            <a:ext cx="15192822" cy="3888154"/>
          </a:xfrm>
          <a:prstGeom prst="rect">
            <a:avLst/>
          </a:prstGeom>
          <a:solidFill>
            <a:srgbClr val="98AF9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pPr algn="l"/>
            <a:r>
              <a:rPr lang="en-GB" sz="5400" b="0" noProof="0" dirty="0">
                <a:solidFill>
                  <a:srgbClr val="484642"/>
                </a:solidFill>
              </a:rPr>
              <a:t>You can get the layout with the predefined poster template by selecting the „GCH Poster“ template.</a:t>
            </a:r>
            <a:endParaRPr lang="en-GB" sz="5400" b="1" i="1" noProof="0" dirty="0">
              <a:solidFill>
                <a:srgbClr val="484642"/>
              </a:solidFill>
            </a:endParaRPr>
          </a:p>
        </p:txBody>
      </p:sp>
      <p:sp>
        <p:nvSpPr>
          <p:cNvPr id="28" name="Textfeld 27">
            <a:extLst>
              <a:ext uri="{FF2B5EF4-FFF2-40B4-BE49-F238E27FC236}">
                <a16:creationId xmlns:a16="http://schemas.microsoft.com/office/drawing/2014/main" id="{09059A5C-7C54-DF9A-4A31-9F1AD1727B1B}"/>
              </a:ext>
            </a:extLst>
          </p:cNvPr>
          <p:cNvSpPr txBox="1"/>
          <p:nvPr userDrawn="1"/>
        </p:nvSpPr>
        <p:spPr>
          <a:xfrm rot="16200000">
            <a:off x="-1978218" y="3092169"/>
            <a:ext cx="7200000" cy="1015663"/>
          </a:xfrm>
          <a:prstGeom prst="rect">
            <a:avLst/>
          </a:prstGeom>
          <a:noFill/>
        </p:spPr>
        <p:txBody>
          <a:bodyPr wrap="square" anchor="ctr">
            <a:spAutoFit/>
          </a:bodyPr>
          <a:lstStyle/>
          <a:p>
            <a:r>
              <a:rPr lang="en-GB" sz="6000" noProof="0" dirty="0">
                <a:solidFill>
                  <a:srgbClr val="98AF9B"/>
                </a:solidFill>
                <a:latin typeface="+mj-lt"/>
              </a:rPr>
              <a:t>Poster ID</a:t>
            </a:r>
          </a:p>
        </p:txBody>
      </p:sp>
      <p:sp>
        <p:nvSpPr>
          <p:cNvPr id="32" name="Textfeld 31">
            <a:extLst>
              <a:ext uri="{FF2B5EF4-FFF2-40B4-BE49-F238E27FC236}">
                <a16:creationId xmlns:a16="http://schemas.microsoft.com/office/drawing/2014/main" id="{8F580653-4B6A-8DF2-6AC5-8FF75358B453}"/>
              </a:ext>
            </a:extLst>
          </p:cNvPr>
          <p:cNvSpPr txBox="1"/>
          <p:nvPr userDrawn="1"/>
        </p:nvSpPr>
        <p:spPr>
          <a:xfrm>
            <a:off x="3884007" y="3654879"/>
            <a:ext cx="25272365" cy="1231106"/>
          </a:xfrm>
          <a:prstGeom prst="rect">
            <a:avLst/>
          </a:prstGeom>
        </p:spPr>
        <p:txBody>
          <a:bodyPr wrap="square" rtlCol="0" anchor="b">
            <a:spAutoFit/>
          </a:bodyPr>
          <a:lstStyle/>
          <a:p>
            <a:pPr marL="0" marR="0" lvl="0" indent="0" algn="l" defTabSz="4175882" rtl="0" eaLnBrk="1" fontAlgn="auto" latinLnBrk="0" hangingPunct="1">
              <a:lnSpc>
                <a:spcPct val="100000"/>
              </a:lnSpc>
              <a:spcBef>
                <a:spcPts val="0"/>
              </a:spcBef>
              <a:spcAft>
                <a:spcPts val="0"/>
              </a:spcAft>
              <a:buClrTx/>
              <a:buSzTx/>
              <a:buFontTx/>
              <a:buNone/>
              <a:tabLst/>
              <a:defRPr/>
            </a:pPr>
            <a:r>
              <a:rPr lang="en-GB" sz="7400" noProof="0" dirty="0">
                <a:solidFill>
                  <a:srgbClr val="484642"/>
                </a:solidFill>
              </a:rPr>
              <a:t>Title</a:t>
            </a:r>
          </a:p>
        </p:txBody>
      </p:sp>
      <p:sp>
        <p:nvSpPr>
          <p:cNvPr id="34" name="Textfeld 33">
            <a:extLst>
              <a:ext uri="{FF2B5EF4-FFF2-40B4-BE49-F238E27FC236}">
                <a16:creationId xmlns:a16="http://schemas.microsoft.com/office/drawing/2014/main" id="{1EF1EF94-5CA5-583C-180C-D74BDD802D4A}"/>
              </a:ext>
            </a:extLst>
          </p:cNvPr>
          <p:cNvSpPr txBox="1"/>
          <p:nvPr userDrawn="1"/>
        </p:nvSpPr>
        <p:spPr>
          <a:xfrm>
            <a:off x="3884372" y="5286121"/>
            <a:ext cx="25272000" cy="2020233"/>
          </a:xfrm>
          <a:prstGeom prst="rect">
            <a:avLst/>
          </a:prstGeom>
        </p:spPr>
        <p:txBody>
          <a:bodyPr wrap="square" rtlCol="0">
            <a:spAutoFit/>
          </a:bodyPr>
          <a:lstStyle/>
          <a:p>
            <a:pPr algn="l">
              <a:lnSpc>
                <a:spcPct val="120000"/>
              </a:lnSpc>
            </a:pPr>
            <a:r>
              <a:rPr lang="en-GB" sz="5400" noProof="0" dirty="0">
                <a:solidFill>
                  <a:srgbClr val="CA754C"/>
                </a:solidFill>
              </a:rPr>
              <a:t>Author names</a:t>
            </a:r>
          </a:p>
          <a:p>
            <a:pPr algn="l">
              <a:lnSpc>
                <a:spcPct val="120000"/>
              </a:lnSpc>
            </a:pPr>
            <a:r>
              <a:rPr lang="en-GB" sz="5400" noProof="0" dirty="0">
                <a:solidFill>
                  <a:srgbClr val="CA754C"/>
                </a:solidFill>
              </a:rPr>
              <a:t>Affiliations</a:t>
            </a:r>
          </a:p>
        </p:txBody>
      </p:sp>
    </p:spTree>
    <p:extLst>
      <p:ext uri="{BB962C8B-B14F-4D97-AF65-F5344CB8AC3E}">
        <p14:creationId xmlns:p14="http://schemas.microsoft.com/office/powerpoint/2010/main" val="2683484886"/>
      </p:ext>
    </p:extLst>
  </p:cSld>
  <p:clrMapOvr>
    <a:masterClrMapping/>
  </p:clrMapOvr>
  <p:extLst>
    <p:ext uri="{DCECCB84-F9BA-43D5-87BE-67443E8EF086}">
      <p15:sldGuideLst xmlns:p15="http://schemas.microsoft.com/office/powerpoint/2012/main">
        <p15:guide id="1" orient="horz" pos="13481">
          <p15:clr>
            <a:srgbClr val="FBAE40"/>
          </p15:clr>
        </p15:guide>
        <p15:guide id="2" pos="953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2EC"/>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B66ECD6-D904-5F12-F2C8-8042B9EF0F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9068496"/>
            <a:ext cx="30275999" cy="3735267"/>
          </a:xfrm>
          <a:prstGeom prst="rect">
            <a:avLst/>
          </a:prstGeom>
        </p:spPr>
      </p:pic>
      <p:sp>
        <p:nvSpPr>
          <p:cNvPr id="4" name="Rectangle 66">
            <a:extLst>
              <a:ext uri="{FF2B5EF4-FFF2-40B4-BE49-F238E27FC236}">
                <a16:creationId xmlns:a16="http://schemas.microsoft.com/office/drawing/2014/main" id="{06C078A6-A727-3181-6973-5D890A615983}"/>
              </a:ext>
            </a:extLst>
          </p:cNvPr>
          <p:cNvSpPr/>
          <p:nvPr userDrawn="1"/>
        </p:nvSpPr>
        <p:spPr>
          <a:xfrm rot="10800000">
            <a:off x="2106000" y="0"/>
            <a:ext cx="90000" cy="7200000"/>
          </a:xfrm>
          <a:prstGeom prst="rect">
            <a:avLst/>
          </a:prstGeom>
          <a:solidFill>
            <a:srgbClr val="98A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n>
                <a:solidFill>
                  <a:srgbClr val="000000"/>
                </a:solidFill>
              </a:ln>
              <a:solidFill>
                <a:schemeClr val="tx1">
                  <a:lumMod val="95000"/>
                  <a:lumOff val="5000"/>
                </a:schemeClr>
              </a:solidFill>
            </a:endParaRPr>
          </a:p>
        </p:txBody>
      </p:sp>
      <p:sp>
        <p:nvSpPr>
          <p:cNvPr id="5" name="Rechteck 4">
            <a:extLst>
              <a:ext uri="{FF2B5EF4-FFF2-40B4-BE49-F238E27FC236}">
                <a16:creationId xmlns:a16="http://schemas.microsoft.com/office/drawing/2014/main" id="{DFA53B68-A820-6923-9752-C34645EDA1E6}"/>
              </a:ext>
            </a:extLst>
          </p:cNvPr>
          <p:cNvSpPr/>
          <p:nvPr userDrawn="1"/>
        </p:nvSpPr>
        <p:spPr>
          <a:xfrm>
            <a:off x="1080000" y="7920000"/>
            <a:ext cx="28170000" cy="90000"/>
          </a:xfrm>
          <a:prstGeom prst="rect">
            <a:avLst/>
          </a:prstGeom>
          <a:solidFill>
            <a:srgbClr val="CA75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5C00C568-AE33-D714-99DF-305E4C787060}"/>
              </a:ext>
            </a:extLst>
          </p:cNvPr>
          <p:cNvSpPr/>
          <p:nvPr userDrawn="1"/>
        </p:nvSpPr>
        <p:spPr>
          <a:xfrm>
            <a:off x="1080000" y="39204000"/>
            <a:ext cx="28170000" cy="46800"/>
          </a:xfrm>
          <a:prstGeom prst="rect">
            <a:avLst/>
          </a:prstGeom>
          <a:solidFill>
            <a:srgbClr val="CA754C">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grpSp>
        <p:nvGrpSpPr>
          <p:cNvPr id="8" name="Gruppieren 7">
            <a:extLst>
              <a:ext uri="{FF2B5EF4-FFF2-40B4-BE49-F238E27FC236}">
                <a16:creationId xmlns:a16="http://schemas.microsoft.com/office/drawing/2014/main" id="{F04FFE02-3559-773D-A1C0-5E8D6F4D998F}"/>
              </a:ext>
            </a:extLst>
          </p:cNvPr>
          <p:cNvGrpSpPr>
            <a:grpSpLocks noGrp="1" noUngrp="1" noRot="1" noMove="1" noResize="1"/>
          </p:cNvGrpSpPr>
          <p:nvPr userDrawn="1"/>
        </p:nvGrpSpPr>
        <p:grpSpPr>
          <a:xfrm>
            <a:off x="29555213" y="27590272"/>
            <a:ext cx="720000" cy="11160000"/>
            <a:chOff x="29555213" y="27590272"/>
            <a:chExt cx="720000" cy="11160000"/>
          </a:xfrm>
        </p:grpSpPr>
        <p:sp>
          <p:nvSpPr>
            <p:cNvPr id="7" name="Rechteck 6">
              <a:extLst>
                <a:ext uri="{FF2B5EF4-FFF2-40B4-BE49-F238E27FC236}">
                  <a16:creationId xmlns:a16="http://schemas.microsoft.com/office/drawing/2014/main" id="{8B4B554B-EEF5-C423-D4CC-DBEC06BF1F72}"/>
                </a:ext>
              </a:extLst>
            </p:cNvPr>
            <p:cNvSpPr>
              <a:spLocks noGrp="1" noRot="1" noMove="1" noResize="1" noEditPoints="1" noAdjustHandles="1" noChangeArrowheads="1" noChangeShapeType="1"/>
            </p:cNvSpPr>
            <p:nvPr userDrawn="1"/>
          </p:nvSpPr>
          <p:spPr>
            <a:xfrm>
              <a:off x="29555213" y="27590272"/>
              <a:ext cx="720000" cy="11160000"/>
            </a:xfrm>
            <a:prstGeom prst="rect">
              <a:avLst/>
            </a:prstGeom>
            <a:solidFill>
              <a:srgbClr val="E6E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6" name="Textfeld 5">
              <a:extLst>
                <a:ext uri="{FF2B5EF4-FFF2-40B4-BE49-F238E27FC236}">
                  <a16:creationId xmlns:a16="http://schemas.microsoft.com/office/drawing/2014/main" id="{6E6FB57C-A5DD-CBDE-EF6E-E6DA7F1E8C77}"/>
                </a:ext>
              </a:extLst>
            </p:cNvPr>
            <p:cNvSpPr txBox="1">
              <a:spLocks noGrp="1" noRot="1" noMove="1" noResize="1" noEditPoints="1" noAdjustHandles="1" noChangeArrowheads="1" noChangeShapeType="1"/>
            </p:cNvSpPr>
            <p:nvPr userDrawn="1"/>
          </p:nvSpPr>
          <p:spPr>
            <a:xfrm rot="16200000">
              <a:off x="24312964" y="32970217"/>
              <a:ext cx="11160000" cy="400110"/>
            </a:xfrm>
            <a:prstGeom prst="rect">
              <a:avLst/>
            </a:prstGeom>
            <a:noFill/>
          </p:spPr>
          <p:txBody>
            <a:bodyPr wrap="square">
              <a:spAutoFit/>
            </a:bodyPr>
            <a:lstStyle/>
            <a:p>
              <a:pPr algn="ctr"/>
              <a:r>
                <a:rPr lang="de-DE" sz="2000" dirty="0">
                  <a:solidFill>
                    <a:schemeClr val="bg2">
                      <a:lumMod val="50000"/>
                    </a:schemeClr>
                  </a:solidFill>
                </a:rPr>
                <a:t>Funded by the Deutsche Forschungsgemeinschaft (DFG, German Research Foundation) – 548514217</a:t>
              </a:r>
              <a:endParaRPr lang="en-GB" sz="2000" dirty="0">
                <a:solidFill>
                  <a:schemeClr val="bg2">
                    <a:lumMod val="50000"/>
                  </a:schemeClr>
                </a:solidFill>
              </a:endParaRPr>
            </a:p>
          </p:txBody>
        </p:sp>
      </p:grpSp>
    </p:spTree>
    <p:extLst>
      <p:ext uri="{BB962C8B-B14F-4D97-AF65-F5344CB8AC3E}">
        <p14:creationId xmlns:p14="http://schemas.microsoft.com/office/powerpoint/2010/main" val="1863532152"/>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B0D9E03D-9F5E-756C-EDF8-B3345D2ADF3A}"/>
              </a:ext>
            </a:extLst>
          </p:cNvPr>
          <p:cNvSpPr/>
          <p:nvPr/>
        </p:nvSpPr>
        <p:spPr>
          <a:xfrm>
            <a:off x="2521377" y="36727749"/>
            <a:ext cx="25232458" cy="22941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platzhalter 7">
            <a:extLst>
              <a:ext uri="{FF2B5EF4-FFF2-40B4-BE49-F238E27FC236}">
                <a16:creationId xmlns:a16="http://schemas.microsoft.com/office/drawing/2014/main" id="{68227B9C-FD68-172C-948E-11F1E00402D2}"/>
              </a:ext>
            </a:extLst>
          </p:cNvPr>
          <p:cNvSpPr>
            <a:spLocks noGrp="1"/>
          </p:cNvSpPr>
          <p:nvPr>
            <p:ph type="body" sz="quarter" idx="10"/>
          </p:nvPr>
        </p:nvSpPr>
        <p:spPr/>
        <p:txBody>
          <a:bodyPr/>
          <a:lstStyle/>
          <a:p>
            <a:endParaRPr lang="de-DE" dirty="0"/>
          </a:p>
        </p:txBody>
      </p:sp>
      <p:sp>
        <p:nvSpPr>
          <p:cNvPr id="10" name="Textplatzhalter 9">
            <a:extLst>
              <a:ext uri="{FF2B5EF4-FFF2-40B4-BE49-F238E27FC236}">
                <a16:creationId xmlns:a16="http://schemas.microsoft.com/office/drawing/2014/main" id="{FCEC5846-0AA7-1275-2123-DEE57117930B}"/>
              </a:ext>
            </a:extLst>
          </p:cNvPr>
          <p:cNvSpPr>
            <a:spLocks noGrp="1"/>
          </p:cNvSpPr>
          <p:nvPr>
            <p:ph type="body" sz="quarter" idx="12"/>
          </p:nvPr>
        </p:nvSpPr>
        <p:spPr>
          <a:xfrm>
            <a:off x="8321040" y="4175763"/>
            <a:ext cx="21451253" cy="1918800"/>
          </a:xfrm>
        </p:spPr>
        <p:txBody>
          <a:bodyPr/>
          <a:lstStyle/>
          <a:p>
            <a:r>
              <a:rPr lang="de-DE" dirty="0"/>
              <a:t>Daria Vasyutinsky Shapira            Berat Kurar-Barakat           Sharva Gogawale</a:t>
            </a:r>
          </a:p>
          <a:p>
            <a:r>
              <a:rPr lang="de-DE" dirty="0"/>
              <a:t>                     Mohammad Suliman                       Nachum Dershowitz</a:t>
            </a:r>
          </a:p>
        </p:txBody>
      </p:sp>
      <p:sp>
        <p:nvSpPr>
          <p:cNvPr id="11" name="Textplatzhalter 10">
            <a:extLst>
              <a:ext uri="{FF2B5EF4-FFF2-40B4-BE49-F238E27FC236}">
                <a16:creationId xmlns:a16="http://schemas.microsoft.com/office/drawing/2014/main" id="{2CCDA843-2C51-D1D8-4A8D-051369462D53}"/>
              </a:ext>
            </a:extLst>
          </p:cNvPr>
          <p:cNvSpPr>
            <a:spLocks noGrp="1"/>
          </p:cNvSpPr>
          <p:nvPr>
            <p:ph type="body" sz="quarter" idx="13"/>
          </p:nvPr>
        </p:nvSpPr>
        <p:spPr/>
        <p:txBody>
          <a:bodyPr/>
          <a:lstStyle/>
          <a:p>
            <a:pPr algn="ctr" rtl="0">
              <a:spcBef>
                <a:spcPts val="0"/>
              </a:spcBef>
              <a:spcAft>
                <a:spcPts val="0"/>
              </a:spcAft>
            </a:pPr>
            <a:r>
              <a:rPr lang="en-US" sz="4500" b="1" i="0" u="none" strike="noStrike" dirty="0">
                <a:solidFill>
                  <a:srgbClr val="FF0000"/>
                </a:solidFill>
                <a:effectLst/>
                <a:latin typeface="Times New Roman" panose="02020603050405020304" pitchFamily="18" charset="0"/>
              </a:rPr>
              <a:t>MiDRASH</a:t>
            </a:r>
          </a:p>
          <a:p>
            <a:pPr algn="ctr" rtl="0">
              <a:spcBef>
                <a:spcPts val="0"/>
              </a:spcBef>
              <a:spcAft>
                <a:spcPts val="0"/>
              </a:spcAft>
            </a:pPr>
            <a:r>
              <a:rPr lang="en-US" sz="3500" b="1" i="0" u="none" strike="noStrike" dirty="0">
                <a:solidFill>
                  <a:srgbClr val="FF0000"/>
                </a:solidFill>
                <a:effectLst/>
                <a:latin typeface="Times New Roman" panose="02020603050405020304" pitchFamily="18" charset="0"/>
              </a:rPr>
              <a:t>Mi</a:t>
            </a:r>
            <a:r>
              <a:rPr lang="en-US" sz="3500" b="1" i="0" u="none" strike="noStrike" dirty="0">
                <a:solidFill>
                  <a:srgbClr val="000000"/>
                </a:solidFill>
                <a:effectLst/>
                <a:latin typeface="Times New Roman" panose="02020603050405020304" pitchFamily="18" charset="0"/>
              </a:rPr>
              <a:t>grations of Textual and Scribal Tra</a:t>
            </a:r>
            <a:r>
              <a:rPr lang="en-US" sz="3500" b="1" i="0" u="none" strike="noStrike" dirty="0">
                <a:solidFill>
                  <a:srgbClr val="FF0000"/>
                </a:solidFill>
                <a:effectLst/>
                <a:latin typeface="Times New Roman" panose="02020603050405020304" pitchFamily="18" charset="0"/>
              </a:rPr>
              <a:t>d</a:t>
            </a:r>
            <a:r>
              <a:rPr lang="en-US" sz="3500" b="1" i="0" u="none" strike="noStrike" dirty="0">
                <a:solidFill>
                  <a:srgbClr val="000000"/>
                </a:solidFill>
                <a:effectLst/>
                <a:latin typeface="Times New Roman" panose="02020603050405020304" pitchFamily="18" charset="0"/>
              </a:rPr>
              <a:t>itions via La</a:t>
            </a:r>
            <a:r>
              <a:rPr lang="en-US" sz="3500" b="1" i="0" u="none" strike="noStrike" dirty="0">
                <a:solidFill>
                  <a:srgbClr val="FF0000"/>
                </a:solidFill>
                <a:effectLst/>
                <a:latin typeface="Times New Roman" panose="02020603050405020304" pitchFamily="18" charset="0"/>
              </a:rPr>
              <a:t>r</a:t>
            </a:r>
            <a:r>
              <a:rPr lang="en-US" sz="3500" b="1" i="0" u="none" strike="noStrike" dirty="0">
                <a:solidFill>
                  <a:srgbClr val="000000"/>
                </a:solidFill>
                <a:effectLst/>
                <a:latin typeface="Times New Roman" panose="02020603050405020304" pitchFamily="18" charset="0"/>
              </a:rPr>
              <a:t>ge-Scale Computational </a:t>
            </a:r>
            <a:r>
              <a:rPr lang="en-US" sz="3500" b="1" i="0" u="none" strike="noStrike" dirty="0">
                <a:solidFill>
                  <a:srgbClr val="FF0000"/>
                </a:solidFill>
                <a:effectLst/>
                <a:latin typeface="Times New Roman" panose="02020603050405020304" pitchFamily="18" charset="0"/>
              </a:rPr>
              <a:t>A</a:t>
            </a:r>
            <a:r>
              <a:rPr lang="en-US" sz="3500" b="1" i="0" u="none" strike="noStrike" dirty="0">
                <a:solidFill>
                  <a:srgbClr val="000000"/>
                </a:solidFill>
                <a:effectLst/>
                <a:latin typeface="Times New Roman" panose="02020603050405020304" pitchFamily="18" charset="0"/>
              </a:rPr>
              <a:t>nalysis of Medieval Manuscript</a:t>
            </a:r>
            <a:r>
              <a:rPr lang="en-US" sz="3500" b="1" i="0" u="none" strike="noStrike" dirty="0">
                <a:solidFill>
                  <a:srgbClr val="FF0000"/>
                </a:solidFill>
                <a:effectLst/>
                <a:latin typeface="Times New Roman" panose="02020603050405020304" pitchFamily="18" charset="0"/>
              </a:rPr>
              <a:t>s</a:t>
            </a:r>
            <a:r>
              <a:rPr lang="en-US" sz="3500" b="1" i="0" u="none" strike="noStrike" dirty="0">
                <a:solidFill>
                  <a:srgbClr val="000000"/>
                </a:solidFill>
                <a:effectLst/>
                <a:latin typeface="Times New Roman" panose="02020603050405020304" pitchFamily="18" charset="0"/>
              </a:rPr>
              <a:t> in </a:t>
            </a:r>
            <a:r>
              <a:rPr lang="en-US" sz="3500" b="1" i="0" u="none" strike="noStrike" dirty="0">
                <a:solidFill>
                  <a:srgbClr val="FF0000"/>
                </a:solidFill>
                <a:effectLst/>
                <a:latin typeface="Times New Roman" panose="02020603050405020304" pitchFamily="18" charset="0"/>
              </a:rPr>
              <a:t>H</a:t>
            </a:r>
            <a:r>
              <a:rPr lang="en-US" sz="3500" b="1" i="0" u="none" strike="noStrike" dirty="0">
                <a:solidFill>
                  <a:srgbClr val="000000"/>
                </a:solidFill>
                <a:effectLst/>
                <a:latin typeface="Times New Roman" panose="02020603050405020304" pitchFamily="18" charset="0"/>
              </a:rPr>
              <a:t>ebrew Script</a:t>
            </a:r>
          </a:p>
          <a:p>
            <a:pPr algn="ctr" rtl="0">
              <a:spcBef>
                <a:spcPts val="0"/>
              </a:spcBef>
              <a:spcAft>
                <a:spcPts val="0"/>
              </a:spcAft>
            </a:pPr>
            <a:endParaRPr lang="en-US" sz="3500" b="1" dirty="0">
              <a:solidFill>
                <a:srgbClr val="000000"/>
              </a:solidFill>
              <a:latin typeface="Times New Roman" panose="02020603050405020304" pitchFamily="18" charset="0"/>
            </a:endParaRPr>
          </a:p>
          <a:p>
            <a:pPr algn="ctr" rtl="0">
              <a:spcBef>
                <a:spcPts val="0"/>
              </a:spcBef>
              <a:spcAft>
                <a:spcPts val="0"/>
              </a:spcAft>
            </a:pPr>
            <a:endParaRPr lang="en-US" sz="3500" b="1" dirty="0">
              <a:solidFill>
                <a:srgbClr val="000000"/>
              </a:solidFill>
              <a:latin typeface="Times New Roman" panose="02020603050405020304" pitchFamily="18" charset="0"/>
            </a:endParaRPr>
          </a:p>
          <a:p>
            <a:pPr algn="ctr" rtl="0">
              <a:spcBef>
                <a:spcPts val="0"/>
              </a:spcBef>
              <a:spcAft>
                <a:spcPts val="0"/>
              </a:spcAft>
            </a:pPr>
            <a:endParaRPr lang="en-US" sz="3500" b="1" dirty="0">
              <a:solidFill>
                <a:srgbClr val="000000"/>
              </a:solidFill>
              <a:latin typeface="Times New Roman" panose="02020603050405020304" pitchFamily="18" charset="0"/>
            </a:endParaRPr>
          </a:p>
          <a:p>
            <a:pPr algn="ctr" rtl="0">
              <a:spcBef>
                <a:spcPts val="0"/>
              </a:spcBef>
              <a:spcAft>
                <a:spcPts val="0"/>
              </a:spcAft>
            </a:pPr>
            <a:endParaRPr lang="en-US" sz="3500" b="1" dirty="0">
              <a:solidFill>
                <a:srgbClr val="000000"/>
              </a:solidFill>
              <a:latin typeface="Times New Roman" panose="02020603050405020304" pitchFamily="18" charset="0"/>
            </a:endParaRPr>
          </a:p>
          <a:p>
            <a:pPr algn="ctr" rtl="0">
              <a:spcBef>
                <a:spcPts val="0"/>
              </a:spcBef>
              <a:spcAft>
                <a:spcPts val="0"/>
              </a:spcAft>
            </a:pPr>
            <a:endParaRPr lang="en-US" sz="3500" b="1" dirty="0">
              <a:solidFill>
                <a:srgbClr val="000000"/>
              </a:solidFill>
              <a:latin typeface="Times New Roman" panose="02020603050405020304" pitchFamily="18" charset="0"/>
            </a:endParaRPr>
          </a:p>
          <a:p>
            <a:pPr algn="ctr" rtl="0">
              <a:spcBef>
                <a:spcPts val="0"/>
              </a:spcBef>
              <a:spcAft>
                <a:spcPts val="0"/>
              </a:spcAft>
            </a:pPr>
            <a:endParaRPr lang="en-US" sz="2000" b="1" dirty="0">
              <a:solidFill>
                <a:srgbClr val="000000"/>
              </a:solidFill>
              <a:latin typeface="Times New Roman" panose="02020603050405020304" pitchFamily="18" charset="0"/>
            </a:endParaRPr>
          </a:p>
          <a:p>
            <a:pPr algn="ctr" rtl="0">
              <a:spcBef>
                <a:spcPts val="0"/>
              </a:spcBef>
              <a:spcAft>
                <a:spcPts val="0"/>
              </a:spcAft>
            </a:pPr>
            <a:endParaRPr lang="de-DE" sz="1800" dirty="0"/>
          </a:p>
          <a:p>
            <a:pPr algn="ctr" rtl="0">
              <a:spcBef>
                <a:spcPts val="0"/>
              </a:spcBef>
              <a:spcAft>
                <a:spcPts val="0"/>
              </a:spcAft>
            </a:pPr>
            <a:endParaRPr lang="de-DE" sz="1800" dirty="0"/>
          </a:p>
          <a:p>
            <a:pPr algn="ctr" rtl="0">
              <a:spcBef>
                <a:spcPts val="0"/>
              </a:spcBef>
              <a:spcAft>
                <a:spcPts val="0"/>
              </a:spcAft>
            </a:pPr>
            <a:endParaRPr lang="de-DE" sz="1800" dirty="0"/>
          </a:p>
          <a:p>
            <a:pPr algn="ctr" rtl="0">
              <a:spcBef>
                <a:spcPts val="0"/>
              </a:spcBef>
              <a:spcAft>
                <a:spcPts val="0"/>
              </a:spcAft>
            </a:pPr>
            <a:endParaRPr lang="de-DE" sz="1800" dirty="0"/>
          </a:p>
          <a:p>
            <a:pPr algn="ctr" rtl="0">
              <a:spcBef>
                <a:spcPts val="0"/>
              </a:spcBef>
              <a:spcAft>
                <a:spcPts val="0"/>
              </a:spcAft>
            </a:pPr>
            <a:endParaRPr lang="de-DE" sz="1800" dirty="0"/>
          </a:p>
          <a:p>
            <a:pPr algn="ctr" rtl="0">
              <a:spcBef>
                <a:spcPts val="0"/>
              </a:spcBef>
              <a:spcAft>
                <a:spcPts val="0"/>
              </a:spcAft>
            </a:pPr>
            <a:r>
              <a:rPr lang="en-US" sz="3600" b="0" i="0" u="none" strike="noStrike" dirty="0">
                <a:solidFill>
                  <a:srgbClr val="000000"/>
                </a:solidFill>
                <a:effectLst/>
                <a:latin typeface="Calibri" panose="020F0502020204030204" pitchFamily="34" charset="0"/>
                <a:cs typeface="Calibri" panose="020F0502020204030204" pitchFamily="34" charset="0"/>
              </a:rPr>
              <a:t>cPI </a:t>
            </a:r>
            <a:r>
              <a:rPr lang="en-US" sz="3600" b="1" i="0" u="none" strike="noStrike" dirty="0">
                <a:solidFill>
                  <a:srgbClr val="000000"/>
                </a:solidFill>
                <a:effectLst/>
                <a:latin typeface="Calibri" panose="020F0502020204030204" pitchFamily="34" charset="0"/>
                <a:cs typeface="Calibri" panose="020F0502020204030204" pitchFamily="34" charset="0"/>
              </a:rPr>
              <a:t>Daniel Stökl Ben Ezra</a:t>
            </a:r>
            <a:r>
              <a:rPr lang="en-US" sz="3600" b="0" i="0" u="none" strike="noStrike" dirty="0">
                <a:solidFill>
                  <a:srgbClr val="000000"/>
                </a:solidFill>
                <a:effectLst/>
                <a:latin typeface="Calibri" panose="020F0502020204030204" pitchFamily="34" charset="0"/>
                <a:cs typeface="Calibri" panose="020F0502020204030204" pitchFamily="34" charset="0"/>
              </a:rPr>
              <a:t>, cHI EPHE</a:t>
            </a:r>
          </a:p>
          <a:p>
            <a:pPr algn="ctr" rtl="0">
              <a:spcBef>
                <a:spcPts val="0"/>
              </a:spcBef>
              <a:spcAft>
                <a:spcPts val="0"/>
              </a:spcAft>
            </a:pPr>
            <a:r>
              <a:rPr lang="en-US" sz="3600" b="0" i="0" u="none" strike="noStrike" dirty="0">
                <a:solidFill>
                  <a:srgbClr val="000000"/>
                </a:solidFill>
                <a:effectLst/>
                <a:latin typeface="Calibri" panose="020F0502020204030204" pitchFamily="34" charset="0"/>
                <a:cs typeface="Calibri" panose="020F0502020204030204" pitchFamily="34" charset="0"/>
              </a:rPr>
              <a:t>PI </a:t>
            </a:r>
            <a:r>
              <a:rPr lang="en-US" sz="3600" b="1" i="0" u="none" strike="noStrike" dirty="0">
                <a:solidFill>
                  <a:srgbClr val="000000"/>
                </a:solidFill>
                <a:effectLst/>
                <a:latin typeface="Calibri" panose="020F0502020204030204" pitchFamily="34" charset="0"/>
                <a:cs typeface="Calibri" panose="020F0502020204030204" pitchFamily="34" charset="0"/>
              </a:rPr>
              <a:t>Judith Olszowy-Schlanger</a:t>
            </a:r>
            <a:r>
              <a:rPr lang="en-US" sz="3600" b="0" i="0" u="none" strike="noStrike" dirty="0">
                <a:solidFill>
                  <a:srgbClr val="000000"/>
                </a:solidFill>
                <a:effectLst/>
                <a:latin typeface="Calibri" panose="020F0502020204030204" pitchFamily="34" charset="0"/>
                <a:cs typeface="Calibri" panose="020F0502020204030204" pitchFamily="34" charset="0"/>
              </a:rPr>
              <a:t>, EPHE</a:t>
            </a:r>
          </a:p>
          <a:p>
            <a:pPr algn="ctr" rtl="0">
              <a:spcBef>
                <a:spcPts val="0"/>
              </a:spcBef>
              <a:spcAft>
                <a:spcPts val="0"/>
              </a:spcAft>
            </a:pPr>
            <a:r>
              <a:rPr lang="en-US" sz="3600" b="0" i="0" u="none" strike="noStrike" dirty="0">
                <a:solidFill>
                  <a:srgbClr val="000000"/>
                </a:solidFill>
                <a:effectLst/>
                <a:latin typeface="Calibri" panose="020F0502020204030204" pitchFamily="34" charset="0"/>
                <a:cs typeface="Calibri" panose="020F0502020204030204" pitchFamily="34" charset="0"/>
              </a:rPr>
              <a:t>PI </a:t>
            </a:r>
            <a:r>
              <a:rPr lang="en-US" sz="3600" b="1" i="0" u="none" strike="noStrike" dirty="0">
                <a:solidFill>
                  <a:srgbClr val="000000"/>
                </a:solidFill>
                <a:effectLst/>
                <a:latin typeface="Calibri" panose="020F0502020204030204" pitchFamily="34" charset="0"/>
                <a:cs typeface="Calibri" panose="020F0502020204030204" pitchFamily="34" charset="0"/>
              </a:rPr>
              <a:t>Nachum Dershowitz</a:t>
            </a:r>
            <a:r>
              <a:rPr lang="en-US" sz="3600" b="0" i="0" u="none" strike="noStrike" dirty="0">
                <a:solidFill>
                  <a:srgbClr val="000000"/>
                </a:solidFill>
                <a:effectLst/>
                <a:latin typeface="Calibri" panose="020F0502020204030204" pitchFamily="34" charset="0"/>
                <a:cs typeface="Calibri" panose="020F0502020204030204" pitchFamily="34" charset="0"/>
              </a:rPr>
              <a:t>, Tel Aviv University</a:t>
            </a:r>
            <a:endParaRPr lang="en-US" sz="3600" b="0" dirty="0">
              <a:effectLst/>
              <a:latin typeface="Calibri" panose="020F0502020204030204" pitchFamily="34" charset="0"/>
              <a:cs typeface="Calibri" panose="020F0502020204030204" pitchFamily="34" charset="0"/>
            </a:endParaRPr>
          </a:p>
          <a:p>
            <a:pPr algn="ctr" rtl="0">
              <a:spcBef>
                <a:spcPts val="0"/>
              </a:spcBef>
              <a:spcAft>
                <a:spcPts val="0"/>
              </a:spcAft>
            </a:pPr>
            <a:r>
              <a:rPr lang="en-US" sz="3600" b="0" i="0" u="none" strike="noStrike" dirty="0">
                <a:solidFill>
                  <a:srgbClr val="000000"/>
                </a:solidFill>
                <a:effectLst/>
                <a:latin typeface="Calibri" panose="020F0502020204030204" pitchFamily="34" charset="0"/>
                <a:cs typeface="Calibri" panose="020F0502020204030204" pitchFamily="34" charset="0"/>
              </a:rPr>
              <a:t>PI </a:t>
            </a:r>
            <a:r>
              <a:rPr lang="en-US" sz="3600" b="1" i="0" u="none" strike="noStrike" dirty="0">
                <a:solidFill>
                  <a:srgbClr val="000000"/>
                </a:solidFill>
                <a:effectLst/>
                <a:latin typeface="Calibri" panose="020F0502020204030204" pitchFamily="34" charset="0"/>
                <a:cs typeface="Calibri" panose="020F0502020204030204" pitchFamily="34" charset="0"/>
              </a:rPr>
              <a:t>Avi Shmidman</a:t>
            </a:r>
            <a:r>
              <a:rPr lang="en-US" sz="3600" b="0" i="0" u="none" strike="noStrike" dirty="0">
                <a:solidFill>
                  <a:srgbClr val="000000"/>
                </a:solidFill>
                <a:effectLst/>
                <a:latin typeface="Calibri" panose="020F0502020204030204" pitchFamily="34" charset="0"/>
                <a:cs typeface="Calibri" panose="020F0502020204030204" pitchFamily="34" charset="0"/>
              </a:rPr>
              <a:t>, Bar Ilan University</a:t>
            </a:r>
            <a:endParaRPr lang="en-US" sz="3600" b="0" dirty="0">
              <a:effectLst/>
              <a:latin typeface="Calibri" panose="020F0502020204030204" pitchFamily="34" charset="0"/>
              <a:cs typeface="Calibri" panose="020F0502020204030204" pitchFamily="34" charset="0"/>
            </a:endParaRPr>
          </a:p>
          <a:p>
            <a:endParaRPr lang="de-DE" sz="3600" dirty="0"/>
          </a:p>
          <a:p>
            <a:pPr algn="ctr"/>
            <a:endParaRPr lang="de-DE" dirty="0"/>
          </a:p>
          <a:p>
            <a:pPr algn="ctr"/>
            <a:endParaRPr lang="de-DE" sz="2000" dirty="0"/>
          </a:p>
          <a:p>
            <a:pPr algn="l"/>
            <a:r>
              <a:rPr lang="de-DE" sz="3200" dirty="0"/>
              <a:t>An interdisciplinary project supported by the first ERC Synergy grant in Jewish studies and computational manuscript studies (2023–9). By integrating traditional philology with advanced computational tools, including machine learning, computer vision, and computational linguistics, MiDRASH analyzes the materiality, textuality, transmission, and historical contexts of these manuscripts. This will enable the processing of vast amounts of textual and paleographical data, offering new insights into production, transmission, and intellectual contexts of medieval Jewish manuscript culture.</a:t>
            </a:r>
            <a:endParaRPr lang="de-DE" sz="3000" dirty="0"/>
          </a:p>
          <a:p>
            <a:pPr algn="l"/>
            <a:endParaRPr lang="de-DE" sz="3000" dirty="0"/>
          </a:p>
        </p:txBody>
      </p:sp>
      <p:sp>
        <p:nvSpPr>
          <p:cNvPr id="12" name="Textplatzhalter 11">
            <a:extLst>
              <a:ext uri="{FF2B5EF4-FFF2-40B4-BE49-F238E27FC236}">
                <a16:creationId xmlns:a16="http://schemas.microsoft.com/office/drawing/2014/main" id="{3BB39EC1-6A67-5B4A-B130-F09204170811}"/>
              </a:ext>
            </a:extLst>
          </p:cNvPr>
          <p:cNvSpPr>
            <a:spLocks noGrp="1"/>
          </p:cNvSpPr>
          <p:nvPr>
            <p:ph type="body" sz="quarter" idx="14"/>
          </p:nvPr>
        </p:nvSpPr>
        <p:spPr/>
        <p:txBody>
          <a:bodyPr/>
          <a:lstStyle/>
          <a:p>
            <a:pPr algn="ctr"/>
            <a:endParaRPr lang="de-DE" sz="3000" b="1" dirty="0"/>
          </a:p>
          <a:p>
            <a:endParaRPr lang="en-US" sz="3000" dirty="0"/>
          </a:p>
          <a:p>
            <a:pPr>
              <a:buFont typeface="Arial" panose="020B0604020202020204" pitchFamily="34" charset="0"/>
              <a:buChar char="•"/>
            </a:pPr>
            <a:endParaRPr lang="en-US" sz="1800" dirty="0"/>
          </a:p>
          <a:p>
            <a:pPr>
              <a:buFont typeface="Arial" panose="020B0604020202020204" pitchFamily="34" charset="0"/>
              <a:buChar char="•"/>
            </a:pPr>
            <a:r>
              <a:rPr lang="en-US" sz="3200" dirty="0"/>
              <a:t>Algorithms to identify intertextual relationships (quotations, paraphrases, borrowings) and analyze linguistic features for intelligent search and historical context. </a:t>
            </a:r>
          </a:p>
          <a:p>
            <a:pPr>
              <a:buFont typeface="Arial" panose="020B0604020202020204" pitchFamily="34" charset="0"/>
              <a:buChar char="•"/>
            </a:pPr>
            <a:r>
              <a:rPr lang="en-US" sz="3200" dirty="0"/>
              <a:t>Combine traditional and computational methods to map migration, genesis, and evolution of texts, ideas, readers, scribes, and books within medieval Jewish communities.</a:t>
            </a:r>
          </a:p>
          <a:p>
            <a:pPr algn="l"/>
            <a:endParaRPr lang="de-DE" sz="3000" dirty="0"/>
          </a:p>
          <a:p>
            <a:pPr algn="l"/>
            <a:endParaRPr lang="de-DE" sz="3000" dirty="0"/>
          </a:p>
          <a:p>
            <a:pPr algn="l"/>
            <a:endParaRPr lang="de-DE" sz="3000"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r>
              <a:rPr lang="de-DE" sz="3000" b="1" dirty="0"/>
              <a:t>Languages</a:t>
            </a:r>
            <a:r>
              <a:rPr lang="de-DE" sz="3000" dirty="0"/>
              <a:t> : Hebrew, Aramaic, Judeo-Arabic, Yiddish, Ladino, Judeo-Persian and more.</a:t>
            </a:r>
          </a:p>
          <a:p>
            <a:pPr>
              <a:buFont typeface="Arial" panose="020B0604020202020204" pitchFamily="34" charset="0"/>
              <a:buChar char="•"/>
            </a:pPr>
            <a:r>
              <a:rPr lang="en-US" sz="3200" dirty="0"/>
              <a:t>Diverse range of materials, from well-preserved scrolls and codices to tiny manuscript fragments.</a:t>
            </a:r>
          </a:p>
          <a:p>
            <a:pPr>
              <a:buFont typeface="Arial" panose="020B0604020202020204" pitchFamily="34" charset="0"/>
              <a:buChar char="•"/>
            </a:pPr>
            <a:r>
              <a:rPr lang="en-US" sz="3200" dirty="0"/>
              <a:t>Foundational data for textual analysis and research.</a:t>
            </a:r>
          </a:p>
          <a:p>
            <a:pPr algn="l"/>
            <a:endParaRPr lang="de-DE" sz="3000" dirty="0"/>
          </a:p>
          <a:p>
            <a:pPr algn="l"/>
            <a:endParaRPr lang="de-DE" sz="3000" dirty="0"/>
          </a:p>
          <a:p>
            <a:pPr algn="l"/>
            <a:endParaRPr lang="de-DE" sz="3000" dirty="0"/>
          </a:p>
          <a:p>
            <a:pPr algn="ctr"/>
            <a:endParaRPr lang="en-US" sz="3200" dirty="0"/>
          </a:p>
          <a:p>
            <a:pPr algn="ctr"/>
            <a:endParaRPr lang="en-US" sz="1000" dirty="0"/>
          </a:p>
          <a:p>
            <a:pPr algn="ctr"/>
            <a:r>
              <a:rPr lang="en-US" sz="3200" dirty="0"/>
              <a:t>MiDRASH will deepen our understanding of Hebrew manuscripts, their production, transmission, and influence on European and Mediterranean intellectual history.</a:t>
            </a:r>
            <a:endParaRPr lang="de-DE" sz="3200" dirty="0"/>
          </a:p>
        </p:txBody>
      </p:sp>
      <p:sp>
        <p:nvSpPr>
          <p:cNvPr id="13" name="Textplatzhalter 12">
            <a:extLst>
              <a:ext uri="{FF2B5EF4-FFF2-40B4-BE49-F238E27FC236}">
                <a16:creationId xmlns:a16="http://schemas.microsoft.com/office/drawing/2014/main" id="{4EF57528-B31B-9FBC-25D0-A164EACF677B}"/>
              </a:ext>
            </a:extLst>
          </p:cNvPr>
          <p:cNvSpPr>
            <a:spLocks noGrp="1"/>
          </p:cNvSpPr>
          <p:nvPr>
            <p:ph type="body" sz="quarter" idx="15"/>
          </p:nvPr>
        </p:nvSpPr>
        <p:spPr/>
        <p:txBody>
          <a:bodyPr/>
          <a:lstStyle/>
          <a:p>
            <a:pPr algn="ctr"/>
            <a:endParaRPr lang="de-DE" dirty="0"/>
          </a:p>
          <a:p>
            <a:pPr algn="ctr"/>
            <a:endParaRPr lang="de-DE" sz="3200" dirty="0"/>
          </a:p>
          <a:p>
            <a:r>
              <a:rPr lang="en-US" sz="3200" dirty="0"/>
              <a:t>MiDRASH employs a combination of traditional philological methods and cutting-edge computational techniques:</a:t>
            </a:r>
          </a:p>
          <a:p>
            <a:endParaRPr lang="en-US" sz="3200" dirty="0"/>
          </a:p>
          <a:p>
            <a:endParaRPr lang="en-US" sz="3200" dirty="0"/>
          </a:p>
          <a:p>
            <a:endParaRPr lang="en-US" sz="3200" dirty="0"/>
          </a:p>
          <a:p>
            <a:endParaRPr lang="en-US" sz="3200" dirty="0"/>
          </a:p>
          <a:p>
            <a:pPr>
              <a:buFont typeface="Arial" panose="020B0604020202020204" pitchFamily="34" charset="0"/>
              <a:buChar char="•"/>
            </a:pPr>
            <a:r>
              <a:rPr lang="en-US" sz="3200" b="1" dirty="0"/>
              <a:t>Page Segmentation and Text Recognition</a:t>
            </a:r>
            <a:r>
              <a:rPr lang="en-US" sz="3200" dirty="0"/>
              <a:t>: Convert images of manuscripts into machine-readable text.</a:t>
            </a:r>
          </a:p>
          <a:p>
            <a:pPr>
              <a:buFont typeface="Arial" panose="020B0604020202020204" pitchFamily="34" charset="0"/>
              <a:buChar char="•"/>
            </a:pPr>
            <a:r>
              <a:rPr lang="en-US" sz="3200" b="1" dirty="0"/>
              <a:t>Paleography and Codicology</a:t>
            </a:r>
            <a:r>
              <a:rPr lang="en-US" sz="3200" dirty="0"/>
              <a:t>: Analyze handwriting to determine geographic and chronological origins of manuscripts, leveraging databases like HebrewPal and SfarData.</a:t>
            </a:r>
          </a:p>
          <a:p>
            <a:pPr>
              <a:buFont typeface="Arial" panose="020B0604020202020204" pitchFamily="34" charset="0"/>
              <a:buChar char="•"/>
            </a:pPr>
            <a:r>
              <a:rPr lang="en-US" sz="3200" b="1" dirty="0"/>
              <a:t>Linguistic Analysis</a:t>
            </a:r>
            <a:r>
              <a:rPr lang="en-US" sz="3200" dirty="0"/>
              <a:t>: Natural language processing techniques to analyze linguistic features for textual searches and place manuscripts in their historical context.</a:t>
            </a:r>
            <a:endParaRPr lang="en-US" sz="3000" b="1" dirty="0"/>
          </a:p>
          <a:p>
            <a:pPr algn="ctr"/>
            <a:endParaRPr lang="en-US" sz="3000" b="1" dirty="0"/>
          </a:p>
          <a:p>
            <a:pPr algn="ctr"/>
            <a:endParaRPr lang="en-US" sz="3000" b="1" dirty="0"/>
          </a:p>
          <a:p>
            <a:pPr algn="l"/>
            <a:endParaRPr lang="en-US" sz="3000" b="1" dirty="0"/>
          </a:p>
          <a:p>
            <a:pPr algn="l"/>
            <a:endParaRPr lang="de-DE" sz="3000" dirty="0"/>
          </a:p>
          <a:p>
            <a:pPr algn="l"/>
            <a:r>
              <a:rPr lang="de-DE" sz="3000" dirty="0"/>
              <a:t>The MiDRASH project is ongoing; the teams are working in synergy on page segmentation, reading order, automatic dating, and numerous other tasks. The outputs of the project will be publicly available. </a:t>
            </a:r>
          </a:p>
          <a:p>
            <a:pPr algn="l"/>
            <a:r>
              <a:rPr lang="de-DE" sz="3000" dirty="0"/>
              <a:t>We at the TAU team describe one example of such a task:</a:t>
            </a:r>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a:p>
            <a:pPr algn="l"/>
            <a:endParaRPr lang="de-DE" sz="3000" dirty="0"/>
          </a:p>
        </p:txBody>
      </p:sp>
      <p:sp>
        <p:nvSpPr>
          <p:cNvPr id="6" name="Textplatzhalter 9">
            <a:extLst>
              <a:ext uri="{FF2B5EF4-FFF2-40B4-BE49-F238E27FC236}">
                <a16:creationId xmlns:a16="http://schemas.microsoft.com/office/drawing/2014/main" id="{9F812130-9E53-54FA-B50C-FDD0EBDD7FDA}"/>
              </a:ext>
            </a:extLst>
          </p:cNvPr>
          <p:cNvSpPr txBox="1">
            <a:spLocks/>
          </p:cNvSpPr>
          <p:nvPr/>
        </p:nvSpPr>
        <p:spPr>
          <a:xfrm>
            <a:off x="15762856" y="6433474"/>
            <a:ext cx="5394959" cy="1198677"/>
          </a:xfrm>
          <a:prstGeom prst="rect">
            <a:avLst/>
          </a:prstGeom>
        </p:spPr>
        <p:txBody>
          <a:bodyPr anchor="t"/>
          <a:lstStyle>
            <a:lvl1pPr marL="0" indent="0" algn="l" defTabSz="3027487" rtl="0" eaLnBrk="1" latinLnBrk="0" hangingPunct="1">
              <a:lnSpc>
                <a:spcPct val="120000"/>
              </a:lnSpc>
              <a:spcBef>
                <a:spcPts val="0"/>
              </a:spcBef>
              <a:buFont typeface="Arial" panose="020B0604020202020204" pitchFamily="34" charset="0"/>
              <a:buNone/>
              <a:defRPr sz="5400" kern="1200">
                <a:solidFill>
                  <a:srgbClr val="CA754C"/>
                </a:solidFill>
                <a:latin typeface="+mn-lt"/>
                <a:ea typeface="+mn-ea"/>
                <a:cs typeface="+mn-cs"/>
              </a:defRPr>
            </a:lvl1pPr>
            <a:lvl2pPr marL="1513743"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2pPr>
            <a:lvl3pPr marL="3027487"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3pPr>
            <a:lvl4pPr marL="4541230"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4pPr>
            <a:lvl5pPr marL="6054974"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solidFill>
                  <a:schemeClr val="tx1"/>
                </a:solidFill>
              </a:rPr>
              <a:t>Tel Aviv University</a:t>
            </a:r>
          </a:p>
        </p:txBody>
      </p:sp>
      <p:pic>
        <p:nvPicPr>
          <p:cNvPr id="14" name="Picture 13">
            <a:extLst>
              <a:ext uri="{FF2B5EF4-FFF2-40B4-BE49-F238E27FC236}">
                <a16:creationId xmlns:a16="http://schemas.microsoft.com/office/drawing/2014/main" id="{51F951EC-C461-C0D5-F47E-24FB9D239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684" y="37143272"/>
            <a:ext cx="4888015" cy="1022781"/>
          </a:xfrm>
          <a:prstGeom prst="rect">
            <a:avLst/>
          </a:prstGeom>
        </p:spPr>
      </p:pic>
      <p:pic>
        <p:nvPicPr>
          <p:cNvPr id="17" name="Picture 2" descr="undefined">
            <a:extLst>
              <a:ext uri="{FF2B5EF4-FFF2-40B4-BE49-F238E27FC236}">
                <a16:creationId xmlns:a16="http://schemas.microsoft.com/office/drawing/2014/main" id="{8698A842-1F85-56A0-AA83-772BF2071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149" y="37143272"/>
            <a:ext cx="2724613" cy="9864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logo for a university&#10;&#10;Description automatically generated">
            <a:extLst>
              <a:ext uri="{FF2B5EF4-FFF2-40B4-BE49-F238E27FC236}">
                <a16:creationId xmlns:a16="http://schemas.microsoft.com/office/drawing/2014/main" id="{6D2EA2A8-430C-A5EC-5B6C-410C4021F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0862" y="37126167"/>
            <a:ext cx="2711672" cy="1009976"/>
          </a:xfrm>
          <a:prstGeom prst="rect">
            <a:avLst/>
          </a:prstGeom>
        </p:spPr>
      </p:pic>
      <p:pic>
        <p:nvPicPr>
          <p:cNvPr id="23" name="Picture 22" descr="A logo with blue and black text&#10;&#10;Description automatically generated">
            <a:extLst>
              <a:ext uri="{FF2B5EF4-FFF2-40B4-BE49-F238E27FC236}">
                <a16:creationId xmlns:a16="http://schemas.microsoft.com/office/drawing/2014/main" id="{A4D124D9-4DFA-532E-C8A6-89323A1B9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49645" y="36423902"/>
            <a:ext cx="2358000" cy="2358000"/>
          </a:xfrm>
          <a:prstGeom prst="rect">
            <a:avLst/>
          </a:prstGeom>
        </p:spPr>
      </p:pic>
      <p:pic>
        <p:nvPicPr>
          <p:cNvPr id="27" name="Picture 26" descr="A box with an open book&#10;&#10;Description automatically generated">
            <a:extLst>
              <a:ext uri="{FF2B5EF4-FFF2-40B4-BE49-F238E27FC236}">
                <a16:creationId xmlns:a16="http://schemas.microsoft.com/office/drawing/2014/main" id="{AB652763-29C0-806E-6860-036CAD8EF0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0840" y="12171117"/>
            <a:ext cx="5071176" cy="4425696"/>
          </a:xfrm>
          <a:prstGeom prst="rect">
            <a:avLst/>
          </a:prstGeom>
        </p:spPr>
      </p:pic>
      <p:pic>
        <p:nvPicPr>
          <p:cNvPr id="29" name="Picture 28" descr="Blue text on a black background&#10;&#10;Description automatically generated">
            <a:extLst>
              <a:ext uri="{FF2B5EF4-FFF2-40B4-BE49-F238E27FC236}">
                <a16:creationId xmlns:a16="http://schemas.microsoft.com/office/drawing/2014/main" id="{AE53B563-F2F1-9911-4C28-241E6F74B3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05606" y="37205705"/>
            <a:ext cx="4152900" cy="850900"/>
          </a:xfrm>
          <a:prstGeom prst="rect">
            <a:avLst/>
          </a:prstGeom>
        </p:spPr>
      </p:pic>
      <p:sp>
        <p:nvSpPr>
          <p:cNvPr id="33" name="TextBox 32">
            <a:extLst>
              <a:ext uri="{FF2B5EF4-FFF2-40B4-BE49-F238E27FC236}">
                <a16:creationId xmlns:a16="http://schemas.microsoft.com/office/drawing/2014/main" id="{30C7202B-82D0-20F1-DD7D-DCBCAC75D64C}"/>
              </a:ext>
            </a:extLst>
          </p:cNvPr>
          <p:cNvSpPr txBox="1"/>
          <p:nvPr/>
        </p:nvSpPr>
        <p:spPr>
          <a:xfrm>
            <a:off x="12874807" y="38427959"/>
            <a:ext cx="4525598" cy="707886"/>
          </a:xfrm>
          <a:prstGeom prst="rect">
            <a:avLst/>
          </a:prstGeom>
        </p:spPr>
        <p:txBody>
          <a:bodyPr wrap="none" rtlCol="0">
            <a:spAutoFit/>
          </a:bodyPr>
          <a:lstStyle/>
          <a:p>
            <a:pPr algn="l"/>
            <a:r>
              <a:rPr lang="en-US" sz="4000" dirty="0"/>
              <a:t>Institutions Involved </a:t>
            </a:r>
          </a:p>
        </p:txBody>
      </p:sp>
      <p:sp>
        <p:nvSpPr>
          <p:cNvPr id="1025" name="Rectangle 1024">
            <a:extLst>
              <a:ext uri="{FF2B5EF4-FFF2-40B4-BE49-F238E27FC236}">
                <a16:creationId xmlns:a16="http://schemas.microsoft.com/office/drawing/2014/main" id="{B1F14CB5-59F0-F8A9-0195-D46D2DF0A71C}"/>
              </a:ext>
            </a:extLst>
          </p:cNvPr>
          <p:cNvSpPr/>
          <p:nvPr/>
        </p:nvSpPr>
        <p:spPr>
          <a:xfrm>
            <a:off x="1126685" y="20216921"/>
            <a:ext cx="9015826" cy="11054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800" dirty="0">
                <a:ln>
                  <a:solidFill>
                    <a:schemeClr val="accent2">
                      <a:lumMod val="75000"/>
                    </a:schemeClr>
                  </a:solidFill>
                </a:ln>
                <a:solidFill>
                  <a:sysClr val="windowText" lastClr="000000"/>
                </a:solidFill>
              </a:rPr>
              <a:t>Introduction</a:t>
            </a:r>
          </a:p>
        </p:txBody>
      </p:sp>
      <p:sp>
        <p:nvSpPr>
          <p:cNvPr id="1026" name="Rectangle 1025">
            <a:extLst>
              <a:ext uri="{FF2B5EF4-FFF2-40B4-BE49-F238E27FC236}">
                <a16:creationId xmlns:a16="http://schemas.microsoft.com/office/drawing/2014/main" id="{A21BBDB3-ED12-753C-9FC1-F5AC63D7FF1F}"/>
              </a:ext>
            </a:extLst>
          </p:cNvPr>
          <p:cNvSpPr/>
          <p:nvPr/>
        </p:nvSpPr>
        <p:spPr>
          <a:xfrm>
            <a:off x="10629693" y="9125609"/>
            <a:ext cx="9015826" cy="11054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800" dirty="0">
                <a:ln>
                  <a:solidFill>
                    <a:schemeClr val="accent2">
                      <a:lumMod val="75000"/>
                    </a:schemeClr>
                  </a:solidFill>
                </a:ln>
                <a:solidFill>
                  <a:sysClr val="windowText" lastClr="000000"/>
                </a:solidFill>
              </a:rPr>
              <a:t>Aims</a:t>
            </a:r>
          </a:p>
        </p:txBody>
      </p:sp>
      <p:pic>
        <p:nvPicPr>
          <p:cNvPr id="1028" name="Picture 1027" descr="A diagram of clustering data with Ice hockey rink in the background&#10;&#10;Description automatically generated with medium confidence">
            <a:extLst>
              <a:ext uri="{FF2B5EF4-FFF2-40B4-BE49-F238E27FC236}">
                <a16:creationId xmlns:a16="http://schemas.microsoft.com/office/drawing/2014/main" id="{1FCC2AF5-E1FE-F0F8-CEED-ADC62F6CDF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71355" y="26305476"/>
            <a:ext cx="7879365" cy="7294676"/>
          </a:xfrm>
          <a:prstGeom prst="rect">
            <a:avLst/>
          </a:prstGeom>
        </p:spPr>
      </p:pic>
      <p:pic>
        <p:nvPicPr>
          <p:cNvPr id="1114" name="Picture 1113">
            <a:extLst>
              <a:ext uri="{FF2B5EF4-FFF2-40B4-BE49-F238E27FC236}">
                <a16:creationId xmlns:a16="http://schemas.microsoft.com/office/drawing/2014/main" id="{290F81CC-6AB0-D7C9-65CD-B260DF1ACEEE}"/>
              </a:ext>
            </a:extLst>
          </p:cNvPr>
          <p:cNvPicPr>
            <a:picLocks noChangeAspect="1"/>
          </p:cNvPicPr>
          <p:nvPr/>
        </p:nvPicPr>
        <p:blipFill>
          <a:blip r:embed="rId9"/>
          <a:stretch>
            <a:fillRect/>
          </a:stretch>
        </p:blipFill>
        <p:spPr>
          <a:xfrm>
            <a:off x="936673" y="30457115"/>
            <a:ext cx="8754743" cy="6007243"/>
          </a:xfrm>
          <a:prstGeom prst="rect">
            <a:avLst/>
          </a:prstGeom>
        </p:spPr>
      </p:pic>
      <p:sp>
        <p:nvSpPr>
          <p:cNvPr id="1118" name="TextBox 1117">
            <a:extLst>
              <a:ext uri="{FF2B5EF4-FFF2-40B4-BE49-F238E27FC236}">
                <a16:creationId xmlns:a16="http://schemas.microsoft.com/office/drawing/2014/main" id="{1920B34E-AC80-F6EC-BA2D-4E9B3C80850F}"/>
              </a:ext>
            </a:extLst>
          </p:cNvPr>
          <p:cNvSpPr txBox="1"/>
          <p:nvPr/>
        </p:nvSpPr>
        <p:spPr>
          <a:xfrm>
            <a:off x="1400812" y="29770821"/>
            <a:ext cx="7826463" cy="584775"/>
          </a:xfrm>
          <a:prstGeom prst="rect">
            <a:avLst/>
          </a:prstGeom>
        </p:spPr>
        <p:txBody>
          <a:bodyPr wrap="square" rtlCol="0">
            <a:spAutoFit/>
          </a:bodyPr>
          <a:lstStyle/>
          <a:p>
            <a:pPr algn="ctr"/>
            <a:r>
              <a:rPr lang="en-US" sz="3200" b="1" dirty="0"/>
              <a:t>Synergy in computational manuscriptology</a:t>
            </a:r>
          </a:p>
        </p:txBody>
      </p:sp>
      <p:sp>
        <p:nvSpPr>
          <p:cNvPr id="1119" name="Rectangle 1118">
            <a:extLst>
              <a:ext uri="{FF2B5EF4-FFF2-40B4-BE49-F238E27FC236}">
                <a16:creationId xmlns:a16="http://schemas.microsoft.com/office/drawing/2014/main" id="{8079B0B4-483E-D9C5-E410-CDAD76C5A4C9}"/>
              </a:ext>
            </a:extLst>
          </p:cNvPr>
          <p:cNvSpPr/>
          <p:nvPr/>
        </p:nvSpPr>
        <p:spPr>
          <a:xfrm>
            <a:off x="20203125" y="9125609"/>
            <a:ext cx="9015826" cy="11054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800" dirty="0">
                <a:ln>
                  <a:solidFill>
                    <a:schemeClr val="accent2">
                      <a:lumMod val="75000"/>
                    </a:schemeClr>
                  </a:solidFill>
                </a:ln>
                <a:solidFill>
                  <a:sysClr val="windowText" lastClr="000000"/>
                </a:solidFill>
              </a:rPr>
              <a:t>Methodology</a:t>
            </a:r>
          </a:p>
        </p:txBody>
      </p:sp>
      <p:pic>
        <p:nvPicPr>
          <p:cNvPr id="1120" name="Picture 1119">
            <a:extLst>
              <a:ext uri="{FF2B5EF4-FFF2-40B4-BE49-F238E27FC236}">
                <a16:creationId xmlns:a16="http://schemas.microsoft.com/office/drawing/2014/main" id="{F5626647-14D9-E0D6-1669-729A980AFDFC}"/>
              </a:ext>
            </a:extLst>
          </p:cNvPr>
          <p:cNvPicPr>
            <a:picLocks noChangeAspect="1"/>
          </p:cNvPicPr>
          <p:nvPr/>
        </p:nvPicPr>
        <p:blipFill>
          <a:blip r:embed="rId10"/>
          <a:stretch>
            <a:fillRect/>
          </a:stretch>
        </p:blipFill>
        <p:spPr>
          <a:xfrm>
            <a:off x="10746801" y="15482187"/>
            <a:ext cx="9153389" cy="5511567"/>
          </a:xfrm>
          <a:prstGeom prst="rect">
            <a:avLst/>
          </a:prstGeom>
        </p:spPr>
      </p:pic>
      <p:sp>
        <p:nvSpPr>
          <p:cNvPr id="1121" name="Rectangle 1120">
            <a:extLst>
              <a:ext uri="{FF2B5EF4-FFF2-40B4-BE49-F238E27FC236}">
                <a16:creationId xmlns:a16="http://schemas.microsoft.com/office/drawing/2014/main" id="{73E6D693-33C9-BA10-2715-7DCDDD8101C8}"/>
              </a:ext>
            </a:extLst>
          </p:cNvPr>
          <p:cNvSpPr/>
          <p:nvPr/>
        </p:nvSpPr>
        <p:spPr>
          <a:xfrm>
            <a:off x="10614655" y="21839291"/>
            <a:ext cx="9015826" cy="11054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800" dirty="0">
                <a:ln>
                  <a:solidFill>
                    <a:schemeClr val="accent2">
                      <a:lumMod val="75000"/>
                    </a:schemeClr>
                  </a:solidFill>
                </a:ln>
                <a:solidFill>
                  <a:sysClr val="windowText" lastClr="000000"/>
                </a:solidFill>
              </a:rPr>
              <a:t>Data</a:t>
            </a:r>
          </a:p>
        </p:txBody>
      </p:sp>
      <p:pic>
        <p:nvPicPr>
          <p:cNvPr id="1125" name="Picture 1124">
            <a:extLst>
              <a:ext uri="{FF2B5EF4-FFF2-40B4-BE49-F238E27FC236}">
                <a16:creationId xmlns:a16="http://schemas.microsoft.com/office/drawing/2014/main" id="{06459D7F-1755-EE22-5836-1E1B05A6A4BF}"/>
              </a:ext>
            </a:extLst>
          </p:cNvPr>
          <p:cNvPicPr>
            <a:picLocks noChangeAspect="1"/>
          </p:cNvPicPr>
          <p:nvPr/>
        </p:nvPicPr>
        <p:blipFill>
          <a:blip r:embed="rId11"/>
          <a:stretch>
            <a:fillRect/>
          </a:stretch>
        </p:blipFill>
        <p:spPr>
          <a:xfrm>
            <a:off x="10552353" y="23150922"/>
            <a:ext cx="9045902" cy="4456878"/>
          </a:xfrm>
          <a:prstGeom prst="rect">
            <a:avLst/>
          </a:prstGeom>
        </p:spPr>
      </p:pic>
      <p:sp>
        <p:nvSpPr>
          <p:cNvPr id="1126" name="Rectangle 1125">
            <a:extLst>
              <a:ext uri="{FF2B5EF4-FFF2-40B4-BE49-F238E27FC236}">
                <a16:creationId xmlns:a16="http://schemas.microsoft.com/office/drawing/2014/main" id="{0E661937-5F6C-53A5-7D5F-160A6A8BCCB2}"/>
              </a:ext>
            </a:extLst>
          </p:cNvPr>
          <p:cNvSpPr/>
          <p:nvPr/>
        </p:nvSpPr>
        <p:spPr>
          <a:xfrm>
            <a:off x="20165136" y="21337868"/>
            <a:ext cx="9015826" cy="11054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800" dirty="0">
                <a:ln>
                  <a:solidFill>
                    <a:schemeClr val="accent2">
                      <a:lumMod val="75000"/>
                    </a:schemeClr>
                  </a:solidFill>
                </a:ln>
                <a:solidFill>
                  <a:sysClr val="windowText" lastClr="000000"/>
                </a:solidFill>
              </a:rPr>
              <a:t>Progress</a:t>
            </a:r>
          </a:p>
        </p:txBody>
      </p:sp>
      <p:sp>
        <p:nvSpPr>
          <p:cNvPr id="1128" name="TextBox 1127">
            <a:extLst>
              <a:ext uri="{FF2B5EF4-FFF2-40B4-BE49-F238E27FC236}">
                <a16:creationId xmlns:a16="http://schemas.microsoft.com/office/drawing/2014/main" id="{7BA6EC22-B49F-8D00-188C-BE0EE242ECEC}"/>
              </a:ext>
            </a:extLst>
          </p:cNvPr>
          <p:cNvSpPr txBox="1"/>
          <p:nvPr/>
        </p:nvSpPr>
        <p:spPr>
          <a:xfrm>
            <a:off x="20640658" y="33783241"/>
            <a:ext cx="8110683" cy="2400657"/>
          </a:xfrm>
          <a:prstGeom prst="rect">
            <a:avLst/>
          </a:prstGeom>
        </p:spPr>
        <p:txBody>
          <a:bodyPr wrap="square" rtlCol="0">
            <a:spAutoFit/>
          </a:bodyPr>
          <a:lstStyle/>
          <a:p>
            <a:pPr algn="ctr"/>
            <a:r>
              <a:rPr lang="en-US" sz="3000" dirty="0"/>
              <a:t>Preliminary results of automated sub-clustering of Ashkenazi square scripts using paleographical features. Data annotation was facilitated using the Hasty AI assisted annotation tool</a:t>
            </a:r>
          </a:p>
          <a:p>
            <a:pPr algn="ctr"/>
            <a:r>
              <a:rPr lang="en-US" sz="3000" dirty="0"/>
              <a:t>(https://hasty.cloudfactory.com/).</a:t>
            </a:r>
          </a:p>
        </p:txBody>
      </p:sp>
      <p:sp>
        <p:nvSpPr>
          <p:cNvPr id="1129" name="Rectangle 1128">
            <a:extLst>
              <a:ext uri="{FF2B5EF4-FFF2-40B4-BE49-F238E27FC236}">
                <a16:creationId xmlns:a16="http://schemas.microsoft.com/office/drawing/2014/main" id="{1B07B2BA-367B-79A7-4077-0C41535DCC21}"/>
              </a:ext>
            </a:extLst>
          </p:cNvPr>
          <p:cNvSpPr/>
          <p:nvPr/>
        </p:nvSpPr>
        <p:spPr>
          <a:xfrm>
            <a:off x="10644731" y="32494715"/>
            <a:ext cx="9015826" cy="110543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4800" dirty="0">
                <a:ln>
                  <a:solidFill>
                    <a:schemeClr val="accent2">
                      <a:lumMod val="75000"/>
                    </a:schemeClr>
                  </a:solidFill>
                </a:ln>
                <a:solidFill>
                  <a:sysClr val="windowText" lastClr="000000"/>
                </a:solidFill>
              </a:rPr>
              <a:t>Conclusion</a:t>
            </a:r>
          </a:p>
        </p:txBody>
      </p:sp>
      <p:sp>
        <p:nvSpPr>
          <p:cNvPr id="1130" name="Rounded Rectangle 1129">
            <a:extLst>
              <a:ext uri="{FF2B5EF4-FFF2-40B4-BE49-F238E27FC236}">
                <a16:creationId xmlns:a16="http://schemas.microsoft.com/office/drawing/2014/main" id="{F6C97552-37C4-EA1D-F552-DDE47C3D05B2}"/>
              </a:ext>
            </a:extLst>
          </p:cNvPr>
          <p:cNvSpPr/>
          <p:nvPr/>
        </p:nvSpPr>
        <p:spPr>
          <a:xfrm>
            <a:off x="10611414" y="32102624"/>
            <a:ext cx="9015826" cy="4173438"/>
          </a:xfrm>
          <a:prstGeom prst="roundRect">
            <a:avLst/>
          </a:prstGeom>
          <a:noFill/>
          <a:ln w="76200">
            <a:solidFill>
              <a:srgbClr val="CA75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TextBox 3">
            <a:extLst>
              <a:ext uri="{FF2B5EF4-FFF2-40B4-BE49-F238E27FC236}">
                <a16:creationId xmlns:a16="http://schemas.microsoft.com/office/drawing/2014/main" id="{E693CDB0-CFA1-5AE4-A98C-3E8B3B481188}"/>
              </a:ext>
            </a:extLst>
          </p:cNvPr>
          <p:cNvSpPr txBox="1"/>
          <p:nvPr/>
        </p:nvSpPr>
        <p:spPr>
          <a:xfrm>
            <a:off x="11547177" y="3737468"/>
            <a:ext cx="10490713" cy="584775"/>
          </a:xfrm>
          <a:prstGeom prst="rect">
            <a:avLst/>
          </a:prstGeom>
        </p:spPr>
        <p:txBody>
          <a:bodyPr wrap="square" rtlCol="0">
            <a:spAutoFit/>
          </a:bodyPr>
          <a:lstStyle/>
          <a:p>
            <a:pPr algn="ctr"/>
            <a:r>
              <a:rPr lang="en-US" sz="3200" dirty="0"/>
              <a:t>Presented by</a:t>
            </a:r>
          </a:p>
        </p:txBody>
      </p:sp>
      <p:sp>
        <p:nvSpPr>
          <p:cNvPr id="5" name="Textplatzhalter 8">
            <a:extLst>
              <a:ext uri="{FF2B5EF4-FFF2-40B4-BE49-F238E27FC236}">
                <a16:creationId xmlns:a16="http://schemas.microsoft.com/office/drawing/2014/main" id="{F9CA1876-CC30-52AB-D723-23CDC7956A3E}"/>
              </a:ext>
            </a:extLst>
          </p:cNvPr>
          <p:cNvSpPr txBox="1">
            <a:spLocks/>
          </p:cNvSpPr>
          <p:nvPr/>
        </p:nvSpPr>
        <p:spPr>
          <a:xfrm>
            <a:off x="7279689" y="1080437"/>
            <a:ext cx="22361295" cy="2527200"/>
          </a:xfrm>
          <a:prstGeom prst="rect">
            <a:avLst/>
          </a:prstGeom>
        </p:spPr>
        <p:txBody>
          <a:bodyPr anchor="b"/>
          <a:lstStyle>
            <a:lvl1pPr marL="0" indent="0" algn="l" defTabSz="3027487" rtl="0" eaLnBrk="1" latinLnBrk="0" hangingPunct="1">
              <a:lnSpc>
                <a:spcPct val="100000"/>
              </a:lnSpc>
              <a:spcBef>
                <a:spcPts val="0"/>
              </a:spcBef>
              <a:buFont typeface="Arial" panose="020B0604020202020204" pitchFamily="34" charset="0"/>
              <a:buNone/>
              <a:defRPr sz="7400" kern="1200">
                <a:solidFill>
                  <a:srgbClr val="484642"/>
                </a:solidFill>
                <a:latin typeface="+mn-lt"/>
                <a:ea typeface="+mn-ea"/>
                <a:cs typeface="+mn-cs"/>
              </a:defRPr>
            </a:lvl1pPr>
            <a:lvl2pPr marL="1513743"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2pPr>
            <a:lvl3pPr marL="3027487"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3pPr>
            <a:lvl4pPr marL="4541230"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4pPr>
            <a:lvl5pPr marL="6054974"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ctr"/>
            <a:r>
              <a:rPr lang="de-DE" sz="7500" dirty="0"/>
              <a:t>MiDRASH – A Project for Computational Analysis of</a:t>
            </a:r>
          </a:p>
          <a:p>
            <a:pPr algn="ctr"/>
            <a:r>
              <a:rPr lang="de-DE" sz="7500" dirty="0"/>
              <a:t> Medieval Hebrew Manuscripts</a:t>
            </a:r>
          </a:p>
        </p:txBody>
      </p:sp>
      <p:sp>
        <p:nvSpPr>
          <p:cNvPr id="7" name="Textplatzhalter 9">
            <a:extLst>
              <a:ext uri="{FF2B5EF4-FFF2-40B4-BE49-F238E27FC236}">
                <a16:creationId xmlns:a16="http://schemas.microsoft.com/office/drawing/2014/main" id="{9D44EF09-1EE6-F57B-4B16-B3A9623E99E1}"/>
              </a:ext>
            </a:extLst>
          </p:cNvPr>
          <p:cNvSpPr txBox="1">
            <a:spLocks/>
          </p:cNvSpPr>
          <p:nvPr/>
        </p:nvSpPr>
        <p:spPr>
          <a:xfrm>
            <a:off x="8321040" y="4175763"/>
            <a:ext cx="21451253" cy="1918800"/>
          </a:xfrm>
          <a:prstGeom prst="rect">
            <a:avLst/>
          </a:prstGeom>
        </p:spPr>
        <p:txBody>
          <a:bodyPr anchor="t"/>
          <a:lstStyle>
            <a:lvl1pPr marL="0" indent="0" algn="l" defTabSz="3027487" rtl="0" eaLnBrk="1" latinLnBrk="0" hangingPunct="1">
              <a:lnSpc>
                <a:spcPct val="120000"/>
              </a:lnSpc>
              <a:spcBef>
                <a:spcPts val="0"/>
              </a:spcBef>
              <a:buFont typeface="Arial" panose="020B0604020202020204" pitchFamily="34" charset="0"/>
              <a:buNone/>
              <a:defRPr sz="5400" kern="1200">
                <a:solidFill>
                  <a:srgbClr val="CA754C"/>
                </a:solidFill>
                <a:latin typeface="+mn-lt"/>
                <a:ea typeface="+mn-ea"/>
                <a:cs typeface="+mn-cs"/>
              </a:defRPr>
            </a:lvl1pPr>
            <a:lvl2pPr marL="1513743"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2pPr>
            <a:lvl3pPr marL="3027487"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3pPr>
            <a:lvl4pPr marL="4541230"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4pPr>
            <a:lvl5pPr marL="6054974" indent="0" algn="l" defTabSz="3027487" rtl="0" eaLnBrk="1" latinLnBrk="0" hangingPunct="1">
              <a:lnSpc>
                <a:spcPct val="90000"/>
              </a:lnSpc>
              <a:spcBef>
                <a:spcPts val="1655"/>
              </a:spcBef>
              <a:buFont typeface="Arial" panose="020B0604020202020204" pitchFamily="34" charset="0"/>
              <a:buNone/>
              <a:defRPr sz="800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Daria Vasyutinsky Shapira            Berat Kurar-Barakat           Sharva Gogawale</a:t>
            </a:r>
          </a:p>
          <a:p>
            <a:r>
              <a:rPr lang="de-DE" dirty="0"/>
              <a:t>                     Mohammad Suliman                       Nachum Dershowitz</a:t>
            </a:r>
          </a:p>
        </p:txBody>
      </p:sp>
      <p:pic>
        <p:nvPicPr>
          <p:cNvPr id="15" name="Picture 2" descr="undefined">
            <a:extLst>
              <a:ext uri="{FF2B5EF4-FFF2-40B4-BE49-F238E27FC236}">
                <a16:creationId xmlns:a16="http://schemas.microsoft.com/office/drawing/2014/main" id="{D54EAC52-D753-4D33-F0FF-E4073BD34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661" y="5692867"/>
            <a:ext cx="4462059" cy="1615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up of a logo&#10;&#10;Description automatically generated">
            <a:extLst>
              <a:ext uri="{FF2B5EF4-FFF2-40B4-BE49-F238E27FC236}">
                <a16:creationId xmlns:a16="http://schemas.microsoft.com/office/drawing/2014/main" id="{74226830-68FD-2E49-194F-3CECE835ADB0}"/>
              </a:ext>
            </a:extLst>
          </p:cNvPr>
          <p:cNvPicPr>
            <a:picLocks noChangeAspect="1"/>
          </p:cNvPicPr>
          <p:nvPr/>
        </p:nvPicPr>
        <p:blipFill>
          <a:blip r:embed="rId12"/>
          <a:stretch>
            <a:fillRect/>
          </a:stretch>
        </p:blipFill>
        <p:spPr>
          <a:xfrm>
            <a:off x="1854254" y="442589"/>
            <a:ext cx="7087815" cy="5000193"/>
          </a:xfrm>
          <a:prstGeom prst="rect">
            <a:avLst/>
          </a:prstGeom>
        </p:spPr>
      </p:pic>
      <p:pic>
        <p:nvPicPr>
          <p:cNvPr id="21" name="Picture 2" descr="Building an efficient OCR system for historical documents with little  training data | Neural Computing and Applications">
            <a:extLst>
              <a:ext uri="{FF2B5EF4-FFF2-40B4-BE49-F238E27FC236}">
                <a16:creationId xmlns:a16="http://schemas.microsoft.com/office/drawing/2014/main" id="{3AC2E28B-0AC2-7805-44BD-8918EBEE68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79622" y="12481353"/>
            <a:ext cx="7462829" cy="192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41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58048"/>
      </p:ext>
    </p:extLst>
  </p:cSld>
  <p:clrMapOvr>
    <a:masterClrMapping/>
  </p:clrMapOvr>
</p:sld>
</file>

<file path=ppt/theme/theme1.xml><?xml version="1.0" encoding="utf-8"?>
<a:theme xmlns:a="http://schemas.openxmlformats.org/drawingml/2006/main" name="GCH-Master">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{984CA8F2-BD09-8149-A961-B95B6E2D5F10}tf10001058</Template>
  <TotalTime>5297</TotalTime>
  <Words>452</Words>
  <Application>Microsoft Macintosh PowerPoint</Application>
  <PresentationFormat>Custom</PresentationFormat>
  <Paragraphs>104</Paragraphs>
  <Slides>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GCH-Master</vt:lpstr>
      <vt:lpstr>PowerPoint Presentation</vt:lpstr>
      <vt:lpstr>PowerPoint Presentation</vt:lpstr>
    </vt:vector>
  </TitlesOfParts>
  <Company>Fraunhofer IGD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Graf, Holger</dc:creator>
  <cp:lastModifiedBy>Sharva Gogawale</cp:lastModifiedBy>
  <cp:revision>159</cp:revision>
  <dcterms:created xsi:type="dcterms:W3CDTF">2013-08-22T14:40:55Z</dcterms:created>
  <dcterms:modified xsi:type="dcterms:W3CDTF">2024-08-22T09:31:37Z</dcterms:modified>
</cp:coreProperties>
</file>