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64" r:id="rId3"/>
    <p:sldId id="266" r:id="rId4"/>
    <p:sldId id="265" r:id="rId5"/>
    <p:sldId id="269" r:id="rId6"/>
    <p:sldId id="270" r:id="rId7"/>
    <p:sldId id="271" r:id="rId8"/>
    <p:sldId id="272" r:id="rId9"/>
    <p:sldId id="273" r:id="rId10"/>
    <p:sldId id="274" r:id="rId11"/>
    <p:sldId id="260" r:id="rId12"/>
    <p:sldId id="261" r:id="rId13"/>
    <p:sldId id="276" r:id="rId14"/>
    <p:sldId id="275" r:id="rId15"/>
    <p:sldId id="278" r:id="rId16"/>
    <p:sldId id="279" r:id="rId17"/>
    <p:sldId id="277" r:id="rId18"/>
    <p:sldId id="280" r:id="rId19"/>
    <p:sldId id="281" r:id="rId20"/>
    <p:sldId id="282" r:id="rId21"/>
    <p:sldId id="283" r:id="rId22"/>
    <p:sldId id="286" r:id="rId23"/>
    <p:sldId id="284" r:id="rId24"/>
    <p:sldId id="285" r:id="rId25"/>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1"/>
    <p:restoredTop sz="71803"/>
  </p:normalViewPr>
  <p:slideViewPr>
    <p:cSldViewPr snapToGrid="0">
      <p:cViewPr varScale="1">
        <p:scale>
          <a:sx n="73" d="100"/>
          <a:sy n="73" d="100"/>
        </p:scale>
        <p:origin x="15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36BFD-447C-844F-BBC3-97E06E6E715C}" type="datetimeFigureOut">
              <a:rPr lang="en-IL" smtClean="0"/>
              <a:t>31/08/2024</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B665D-4723-9A49-888B-D8D9CF28862E}" type="slidenum">
              <a:rPr lang="en-IL" smtClean="0"/>
              <a:t>‹#›</a:t>
            </a:fld>
            <a:endParaRPr lang="en-IL"/>
          </a:p>
        </p:txBody>
      </p:sp>
    </p:spTree>
    <p:extLst>
      <p:ext uri="{BB962C8B-B14F-4D97-AF65-F5344CB8AC3E}">
        <p14:creationId xmlns:p14="http://schemas.microsoft.com/office/powerpoint/2010/main" val="834588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My name is </a:t>
            </a:r>
            <a:r>
              <a:rPr lang="en-US" dirty="0" err="1"/>
              <a:t>Berat</a:t>
            </a:r>
            <a:r>
              <a:rPr lang="en-US" dirty="0"/>
              <a:t> and I am a postdoctoral researcher at Tel Aviv University.</a:t>
            </a:r>
          </a:p>
          <a:p>
            <a:endParaRPr lang="en-US" dirty="0"/>
          </a:p>
          <a:p>
            <a:r>
              <a:rPr lang="en-US" dirty="0"/>
              <a:t>Our work title is "Computational </a:t>
            </a:r>
            <a:r>
              <a:rPr lang="en-US" dirty="0" err="1"/>
              <a:t>Qumranic</a:t>
            </a:r>
            <a:r>
              <a:rPr lang="en-US" dirty="0"/>
              <a:t> Paleography," a project that I've been working on alongside my advisor, Professor Nachum Dershowitz.</a:t>
            </a:r>
          </a:p>
          <a:p>
            <a:endParaRPr lang="en-US" dirty="0"/>
          </a:p>
          <a:p>
            <a:r>
              <a:rPr lang="en-US" dirty="0"/>
              <a:t>It is focusing on the Dead Sea Scrolls with the goal of developing computational methods to enhance the paleographic analysis of these historically significant manuscripts. </a:t>
            </a:r>
          </a:p>
          <a:p>
            <a:endParaRPr lang="en-US" dirty="0"/>
          </a:p>
          <a:p>
            <a:r>
              <a:rPr lang="en-US" dirty="0"/>
              <a:t>So now, I am going to give a short presentation about our ongoing project and present our preliminary results.</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1</a:t>
            </a:fld>
            <a:endParaRPr lang="en-IL"/>
          </a:p>
        </p:txBody>
      </p:sp>
    </p:spTree>
    <p:extLst>
      <p:ext uri="{BB962C8B-B14F-4D97-AF65-F5344CB8AC3E}">
        <p14:creationId xmlns:p14="http://schemas.microsoft.com/office/powerpoint/2010/main" val="3497668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methods, such as using image </a:t>
            </a:r>
            <a:r>
              <a:rPr lang="en-US" dirty="0" err="1"/>
              <a:t>patches,connected</a:t>
            </a:r>
            <a:r>
              <a:rPr lang="en-US" dirty="0"/>
              <a:t> components, and </a:t>
            </a:r>
            <a:r>
              <a:rPr lang="en-US" dirty="0" err="1"/>
              <a:t>keypoints</a:t>
            </a:r>
            <a:r>
              <a:rPr lang="en-US" dirty="0"/>
              <a:t>, fail to focus on letter forms because neither document image patches nor whole document images consistently contain the same letters with the same occurrence 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these methods tend to focus on high-level patterns that exist across all the letter strokes.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it is difficult to provide </a:t>
            </a:r>
            <a:r>
              <a:rPr lang="en-US" dirty="0" err="1"/>
              <a:t>explainability</a:t>
            </a:r>
            <a:r>
              <a:rPr lang="en-US" dirty="0"/>
              <a:t> for the letter similarities in their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10</a:t>
            </a:fld>
            <a:endParaRPr lang="en-IL"/>
          </a:p>
        </p:txBody>
      </p:sp>
    </p:spTree>
    <p:extLst>
      <p:ext uri="{BB962C8B-B14F-4D97-AF65-F5344CB8AC3E}">
        <p14:creationId xmlns:p14="http://schemas.microsoft.com/office/powerpoint/2010/main" val="1684979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we aim to focus on recognized and segmented letters to achieve precise paleographical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11</a:t>
            </a:fld>
            <a:endParaRPr lang="en-IL"/>
          </a:p>
        </p:txBody>
      </p:sp>
    </p:spTree>
    <p:extLst>
      <p:ext uri="{BB962C8B-B14F-4D97-AF65-F5344CB8AC3E}">
        <p14:creationId xmlns:p14="http://schemas.microsoft.com/office/powerpoint/2010/main" val="870826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already have a method for detecting and recognizing letters by training a sequential OCR model using transcriptions.</a:t>
            </a:r>
          </a:p>
          <a:p>
            <a:endParaRPr lang="en-US" dirty="0"/>
          </a:p>
          <a:p>
            <a:r>
              <a:rPr lang="en-US" dirty="0"/>
              <a:t>However, the main issue is that the letter detections are not precise.</a:t>
            </a:r>
          </a:p>
          <a:p>
            <a:endParaRPr lang="en-US" dirty="0"/>
          </a:p>
          <a:p>
            <a:r>
              <a:rPr lang="en-US" dirty="0"/>
              <a:t>They often include parts of neighboring letters or miss some parts of the detected letters.</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12</a:t>
            </a:fld>
            <a:endParaRPr lang="en-IL"/>
          </a:p>
        </p:txBody>
      </p:sp>
    </p:spTree>
    <p:extLst>
      <p:ext uri="{BB962C8B-B14F-4D97-AF65-F5344CB8AC3E}">
        <p14:creationId xmlns:p14="http://schemas.microsoft.com/office/powerpoint/2010/main" val="1229071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energy minimization to convert the rough letter detections into accurate letter segmentations.</a:t>
            </a:r>
          </a:p>
          <a:p>
            <a:endParaRPr lang="en-US" dirty="0"/>
          </a:p>
          <a:p>
            <a:r>
              <a:rPr lang="en-US" dirty="0"/>
              <a:t>However, this introduced a new issue with binarization artifacts.</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13</a:t>
            </a:fld>
            <a:endParaRPr lang="en-IL"/>
          </a:p>
        </p:txBody>
      </p:sp>
    </p:spTree>
    <p:extLst>
      <p:ext uri="{BB962C8B-B14F-4D97-AF65-F5344CB8AC3E}">
        <p14:creationId xmlns:p14="http://schemas.microsoft.com/office/powerpoint/2010/main" val="4175925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eliminate binarization artifacts, we initially used Faster-RCNN to make a precise letter detection, but the expert annotation process was extremely slow.</a:t>
            </a:r>
          </a:p>
          <a:p>
            <a:endParaRPr lang="en-US" dirty="0"/>
          </a:p>
          <a:p>
            <a:r>
              <a:rPr lang="en-US" dirty="0"/>
              <a:t>As a result, we decided not to pursue this approach further.</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14</a:t>
            </a:fld>
            <a:endParaRPr lang="en-IL"/>
          </a:p>
        </p:txBody>
      </p:sp>
    </p:spTree>
    <p:extLst>
      <p:ext uri="{BB962C8B-B14F-4D97-AF65-F5344CB8AC3E}">
        <p14:creationId xmlns:p14="http://schemas.microsoft.com/office/powerpoint/2010/main" val="1586826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clustered the pixels based on their multispectral trends, </a:t>
            </a:r>
          </a:p>
          <a:p>
            <a:r>
              <a:rPr lang="en-US" dirty="0"/>
              <a:t>but this approach was not very successful in discriminating the ink from the black background.</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15</a:t>
            </a:fld>
            <a:endParaRPr lang="en-IL"/>
          </a:p>
        </p:txBody>
      </p:sp>
    </p:spTree>
    <p:extLst>
      <p:ext uri="{BB962C8B-B14F-4D97-AF65-F5344CB8AC3E}">
        <p14:creationId xmlns:p14="http://schemas.microsoft.com/office/powerpoint/2010/main" val="754362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clustered the pixels based on their multispectral trends, </a:t>
            </a:r>
          </a:p>
          <a:p>
            <a:r>
              <a:rPr lang="en-US" dirty="0"/>
              <a:t>but this approach was not very successful in discriminating the ink from the black background.</a:t>
            </a:r>
          </a:p>
        </p:txBody>
      </p:sp>
      <p:sp>
        <p:nvSpPr>
          <p:cNvPr id="4" name="Slide Number Placeholder 3"/>
          <p:cNvSpPr>
            <a:spLocks noGrp="1"/>
          </p:cNvSpPr>
          <p:nvPr>
            <p:ph type="sldNum" sz="quarter" idx="5"/>
          </p:nvPr>
        </p:nvSpPr>
        <p:spPr/>
        <p:txBody>
          <a:bodyPr/>
          <a:lstStyle/>
          <a:p>
            <a:fld id="{634B665D-4723-9A49-888B-D8D9CF28862E}" type="slidenum">
              <a:rPr lang="en-IL" smtClean="0"/>
              <a:t>16</a:t>
            </a:fld>
            <a:endParaRPr lang="en-IL"/>
          </a:p>
        </p:txBody>
      </p:sp>
    </p:spTree>
    <p:extLst>
      <p:ext uri="{BB962C8B-B14F-4D97-AF65-F5344CB8AC3E}">
        <p14:creationId xmlns:p14="http://schemas.microsoft.com/office/powerpoint/2010/main" val="4113693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achieved satisfactory results using multispectral thresholding with energy minimization.</a:t>
            </a:r>
          </a:p>
          <a:p>
            <a:r>
              <a:rPr lang="en-US" dirty="0"/>
              <a:t>It can segment not only the ink but also the parchment, going beyond what we originally aimed.</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17</a:t>
            </a:fld>
            <a:endParaRPr lang="en-IL"/>
          </a:p>
        </p:txBody>
      </p:sp>
    </p:spTree>
    <p:extLst>
      <p:ext uri="{BB962C8B-B14F-4D97-AF65-F5344CB8AC3E}">
        <p14:creationId xmlns:p14="http://schemas.microsoft.com/office/powerpoint/2010/main" val="28037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differentiate between the ink and the holes, unlike the Otsu and </a:t>
            </a:r>
            <a:r>
              <a:rPr lang="en-US" dirty="0" err="1"/>
              <a:t>GrabCut</a:t>
            </a:r>
            <a:r>
              <a:rPr lang="en-US" dirty="0"/>
              <a:t> methods.</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18</a:t>
            </a:fld>
            <a:endParaRPr lang="en-IL"/>
          </a:p>
        </p:txBody>
      </p:sp>
    </p:spTree>
    <p:extLst>
      <p:ext uri="{BB962C8B-B14F-4D97-AF65-F5344CB8AC3E}">
        <p14:creationId xmlns:p14="http://schemas.microsoft.com/office/powerpoint/2010/main" val="2354418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also discriminate between the ink and the rice paper, which the Otsu and </a:t>
            </a:r>
            <a:r>
              <a:rPr lang="en-US" dirty="0" err="1"/>
              <a:t>GrabCut</a:t>
            </a:r>
            <a:r>
              <a:rPr lang="en-US" dirty="0"/>
              <a:t> methods fail to segment.</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19</a:t>
            </a:fld>
            <a:endParaRPr lang="en-IL"/>
          </a:p>
        </p:txBody>
      </p:sp>
    </p:spTree>
    <p:extLst>
      <p:ext uri="{BB962C8B-B14F-4D97-AF65-F5344CB8AC3E}">
        <p14:creationId xmlns:p14="http://schemas.microsoft.com/office/powerpoint/2010/main" val="254162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Dead Sea Scrolls are ancient manuscripts that are about 2,000 years old.</a:t>
            </a:r>
          </a:p>
          <a:p>
            <a:endParaRPr lang="en-US" dirty="0"/>
          </a:p>
          <a:p>
            <a:r>
              <a:rPr lang="en-US" dirty="0"/>
              <a:t>They were one of the greatest archaeological discoveries of the 20th century.</a:t>
            </a:r>
          </a:p>
          <a:p>
            <a:endParaRPr lang="en-US" dirty="0"/>
          </a:p>
          <a:p>
            <a:r>
              <a:rPr lang="en-US" dirty="0"/>
              <a:t>The scrolls were discovered over a period of 10 years, between 1946 and 1956, in the Qumran Caves on the northwestern shore of the Dead Sea.</a:t>
            </a:r>
          </a:p>
        </p:txBody>
      </p:sp>
      <p:sp>
        <p:nvSpPr>
          <p:cNvPr id="4" name="Slide Number Placeholder 3"/>
          <p:cNvSpPr>
            <a:spLocks noGrp="1"/>
          </p:cNvSpPr>
          <p:nvPr>
            <p:ph type="sldNum" sz="quarter" idx="5"/>
          </p:nvPr>
        </p:nvSpPr>
        <p:spPr/>
        <p:txBody>
          <a:bodyPr/>
          <a:lstStyle/>
          <a:p>
            <a:fld id="{634B665D-4723-9A49-888B-D8D9CF28862E}" type="slidenum">
              <a:rPr lang="en-IL" smtClean="0"/>
              <a:t>2</a:t>
            </a:fld>
            <a:endParaRPr lang="en-IL"/>
          </a:p>
        </p:txBody>
      </p:sp>
    </p:spTree>
    <p:extLst>
      <p:ext uri="{BB962C8B-B14F-4D97-AF65-F5344CB8AC3E}">
        <p14:creationId xmlns:p14="http://schemas.microsoft.com/office/powerpoint/2010/main" val="2996599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discriminate between the ink and the background as well, whereas the Otsu and </a:t>
            </a:r>
            <a:r>
              <a:rPr lang="en-US" dirty="0" err="1"/>
              <a:t>GrabCut</a:t>
            </a:r>
            <a:r>
              <a:rPr lang="en-US" dirty="0"/>
              <a:t> methods tend to lose the letters at the background edges of the parchment.</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20</a:t>
            </a:fld>
            <a:endParaRPr lang="en-IL"/>
          </a:p>
        </p:txBody>
      </p:sp>
    </p:spTree>
    <p:extLst>
      <p:ext uri="{BB962C8B-B14F-4D97-AF65-F5344CB8AC3E}">
        <p14:creationId xmlns:p14="http://schemas.microsoft.com/office/powerpoint/2010/main" val="1416969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some additional results of ink and parchment segmentation obtained using multispectral thresholding with energy minimization.</a:t>
            </a:r>
          </a:p>
          <a:p>
            <a:r>
              <a:rPr lang="en-US" dirty="0"/>
              <a:t>This is an example of a parchment with quite amount of script interlaced with numerous holes among them.</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21</a:t>
            </a:fld>
            <a:endParaRPr lang="en-IL"/>
          </a:p>
        </p:txBody>
      </p:sp>
    </p:spTree>
    <p:extLst>
      <p:ext uri="{BB962C8B-B14F-4D97-AF65-F5344CB8AC3E}">
        <p14:creationId xmlns:p14="http://schemas.microsoft.com/office/powerpoint/2010/main" val="3207494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multispectral thresholding with energy minimization method exhaustively segments each of the pixels in an IAA image, assigning each pixel to one class only. It does not rely on morphological or edge detection operations and makes no assumptions about component size. Thus, the segmentation of a part of an image is consistent with its segmentation as part of the entire image.</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22</a:t>
            </a:fld>
            <a:endParaRPr lang="en-IL"/>
          </a:p>
        </p:txBody>
      </p:sp>
    </p:spTree>
    <p:extLst>
      <p:ext uri="{BB962C8B-B14F-4D97-AF65-F5344CB8AC3E}">
        <p14:creationId xmlns:p14="http://schemas.microsoft.com/office/powerpoint/2010/main" val="3359653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of parchments with degraded ink and darkened parchment</a:t>
            </a:r>
          </a:p>
        </p:txBody>
      </p:sp>
      <p:sp>
        <p:nvSpPr>
          <p:cNvPr id="4" name="Slide Number Placeholder 3"/>
          <p:cNvSpPr>
            <a:spLocks noGrp="1"/>
          </p:cNvSpPr>
          <p:nvPr>
            <p:ph type="sldNum" sz="quarter" idx="5"/>
          </p:nvPr>
        </p:nvSpPr>
        <p:spPr/>
        <p:txBody>
          <a:bodyPr/>
          <a:lstStyle/>
          <a:p>
            <a:fld id="{634B665D-4723-9A49-888B-D8D9CF28862E}" type="slidenum">
              <a:rPr lang="en-IL" smtClean="0"/>
              <a:t>23</a:t>
            </a:fld>
            <a:endParaRPr lang="en-IL"/>
          </a:p>
        </p:txBody>
      </p:sp>
    </p:spTree>
    <p:extLst>
      <p:ext uri="{BB962C8B-B14F-4D97-AF65-F5344CB8AC3E}">
        <p14:creationId xmlns:p14="http://schemas.microsoft.com/office/powerpoint/2010/main" val="2999171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time and attention. I look forward to any questions or feedback you may have.</a:t>
            </a:r>
          </a:p>
          <a:p>
            <a:endParaRPr lang="en-US" dirty="0"/>
          </a:p>
        </p:txBody>
      </p:sp>
      <p:sp>
        <p:nvSpPr>
          <p:cNvPr id="4" name="Slide Number Placeholder 3"/>
          <p:cNvSpPr>
            <a:spLocks noGrp="1"/>
          </p:cNvSpPr>
          <p:nvPr>
            <p:ph type="sldNum" sz="quarter" idx="5"/>
          </p:nvPr>
        </p:nvSpPr>
        <p:spPr/>
        <p:txBody>
          <a:bodyPr/>
          <a:lstStyle/>
          <a:p>
            <a:fld id="{634B665D-4723-9A49-888B-D8D9CF28862E}" type="slidenum">
              <a:rPr lang="en-IL" smtClean="0"/>
              <a:t>24</a:t>
            </a:fld>
            <a:endParaRPr lang="en-IL"/>
          </a:p>
        </p:txBody>
      </p:sp>
    </p:spTree>
    <p:extLst>
      <p:ext uri="{BB962C8B-B14F-4D97-AF65-F5344CB8AC3E}">
        <p14:creationId xmlns:p14="http://schemas.microsoft.com/office/powerpoint/2010/main" val="358432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scrolls include around 950 different manuscripts.</a:t>
            </a:r>
          </a:p>
          <a:p>
            <a:endParaRPr lang="en-US" dirty="0"/>
          </a:p>
          <a:p>
            <a:r>
              <a:rPr lang="en-US" dirty="0"/>
              <a:t>Some of them are well preserved entire scrolls and others are fragmented due to natural causes or human interference.</a:t>
            </a:r>
          </a:p>
        </p:txBody>
      </p:sp>
      <p:sp>
        <p:nvSpPr>
          <p:cNvPr id="4" name="Slide Number Placeholder 3"/>
          <p:cNvSpPr>
            <a:spLocks noGrp="1"/>
          </p:cNvSpPr>
          <p:nvPr>
            <p:ph type="sldNum" sz="quarter" idx="5"/>
          </p:nvPr>
        </p:nvSpPr>
        <p:spPr/>
        <p:txBody>
          <a:bodyPr/>
          <a:lstStyle/>
          <a:p>
            <a:fld id="{634B665D-4723-9A49-888B-D8D9CF28862E}" type="slidenum">
              <a:rPr lang="en-IL" smtClean="0"/>
              <a:t>3</a:t>
            </a:fld>
            <a:endParaRPr lang="en-IL"/>
          </a:p>
        </p:txBody>
      </p:sp>
    </p:spTree>
    <p:extLst>
      <p:ext uri="{BB962C8B-B14F-4D97-AF65-F5344CB8AC3E}">
        <p14:creationId xmlns:p14="http://schemas.microsoft.com/office/powerpoint/2010/main" val="134061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Qumran scrolls are mostly made of parchment, with a few of them are made of papyrus, </a:t>
            </a:r>
          </a:p>
          <a:p>
            <a:endParaRPr lang="en-US" dirty="0"/>
          </a:p>
          <a:p>
            <a:r>
              <a:rPr lang="en-US" dirty="0"/>
              <a:t>and they are written with black carbon-based ink.</a:t>
            </a:r>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4</a:t>
            </a:fld>
            <a:endParaRPr lang="en-IL"/>
          </a:p>
        </p:txBody>
      </p:sp>
    </p:spTree>
    <p:extLst>
      <p:ext uri="{BB962C8B-B14F-4D97-AF65-F5344CB8AC3E}">
        <p14:creationId xmlns:p14="http://schemas.microsoft.com/office/powerpoint/2010/main" val="233452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the Israel Antiquities Authority digitized the Dead Sea Scrolls and made them publicly available online.</a:t>
            </a:r>
          </a:p>
          <a:p>
            <a:endParaRPr lang="en-US" dirty="0"/>
          </a:p>
          <a:p>
            <a:r>
              <a:rPr lang="en-US" dirty="0"/>
              <a:t>They provide high resolution full color images and multispectral images at a range between the blue band and the near infrared band.</a:t>
            </a:r>
          </a:p>
          <a:p>
            <a:endParaRPr lang="en-US" dirty="0"/>
          </a:p>
          <a:p>
            <a:r>
              <a:rPr lang="en-US" dirty="0"/>
              <a:t>This allows anyone to view and study the scrolls from anywhere in the world.</a:t>
            </a:r>
          </a:p>
          <a:p>
            <a:endParaRPr lang="en-US" dirty="0"/>
          </a:p>
          <a:p>
            <a:r>
              <a:rPr lang="en-US" dirty="0"/>
              <a:t>It also gives us the chance to develop computational tools for automating their analysis.</a:t>
            </a:r>
            <a:endParaRPr lang="en-IL" dirty="0"/>
          </a:p>
          <a:p>
            <a:endParaRPr lang="en-IL" dirty="0"/>
          </a:p>
        </p:txBody>
      </p:sp>
      <p:sp>
        <p:nvSpPr>
          <p:cNvPr id="4" name="Slide Number Placeholder 3"/>
          <p:cNvSpPr>
            <a:spLocks noGrp="1"/>
          </p:cNvSpPr>
          <p:nvPr>
            <p:ph type="sldNum" sz="quarter" idx="5"/>
          </p:nvPr>
        </p:nvSpPr>
        <p:spPr/>
        <p:txBody>
          <a:bodyPr/>
          <a:lstStyle/>
          <a:p>
            <a:fld id="{634B665D-4723-9A49-888B-D8D9CF28862E}" type="slidenum">
              <a:rPr lang="en-IL" smtClean="0"/>
              <a:t>5</a:t>
            </a:fld>
            <a:endParaRPr lang="en-IL"/>
          </a:p>
        </p:txBody>
      </p:sp>
    </p:spTree>
    <p:extLst>
      <p:ext uri="{BB962C8B-B14F-4D97-AF65-F5344CB8AC3E}">
        <p14:creationId xmlns:p14="http://schemas.microsoft.com/office/powerpoint/2010/main" val="2179790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Paleographic analysis of the Dead Sea Scrolls is essential for several tasks. I will mention only a few significant ones.</a:t>
            </a:r>
          </a:p>
          <a:p>
            <a:endParaRPr lang="en-US" dirty="0"/>
          </a:p>
          <a:p>
            <a:r>
              <a:rPr lang="en-US" dirty="0"/>
              <a:t>The first task is dating the manuscripts.</a:t>
            </a:r>
          </a:p>
          <a:p>
            <a:endParaRPr lang="en-US" dirty="0"/>
          </a:p>
          <a:p>
            <a:r>
              <a:rPr lang="en-US" dirty="0"/>
              <a:t>Paleographic analysis helps to estimate the age of the scrolls by comparing their handwriting style with the handwriting style of the other dated manuscripts.</a:t>
            </a:r>
          </a:p>
        </p:txBody>
      </p:sp>
      <p:sp>
        <p:nvSpPr>
          <p:cNvPr id="4" name="Slide Number Placeholder 3"/>
          <p:cNvSpPr>
            <a:spLocks noGrp="1"/>
          </p:cNvSpPr>
          <p:nvPr>
            <p:ph type="sldNum" sz="quarter" idx="5"/>
          </p:nvPr>
        </p:nvSpPr>
        <p:spPr/>
        <p:txBody>
          <a:bodyPr/>
          <a:lstStyle/>
          <a:p>
            <a:fld id="{634B665D-4723-9A49-888B-D8D9CF28862E}" type="slidenum">
              <a:rPr lang="en-IL" smtClean="0"/>
              <a:t>6</a:t>
            </a:fld>
            <a:endParaRPr lang="en-IL"/>
          </a:p>
        </p:txBody>
      </p:sp>
    </p:spTree>
    <p:extLst>
      <p:ext uri="{BB962C8B-B14F-4D97-AF65-F5344CB8AC3E}">
        <p14:creationId xmlns:p14="http://schemas.microsoft.com/office/powerpoint/2010/main" val="106618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task is identifying the scribes.</a:t>
            </a:r>
          </a:p>
          <a:p>
            <a:endParaRPr lang="en-US" dirty="0"/>
          </a:p>
          <a:p>
            <a:r>
              <a:rPr lang="en-US" dirty="0"/>
              <a:t>Paleographic analysis helps to identify different scribes who may have written various parts of the scrolls by comparing the handwriting styles throughout the scroll.</a:t>
            </a:r>
          </a:p>
        </p:txBody>
      </p:sp>
      <p:sp>
        <p:nvSpPr>
          <p:cNvPr id="4" name="Slide Number Placeholder 3"/>
          <p:cNvSpPr>
            <a:spLocks noGrp="1"/>
          </p:cNvSpPr>
          <p:nvPr>
            <p:ph type="sldNum" sz="quarter" idx="5"/>
          </p:nvPr>
        </p:nvSpPr>
        <p:spPr/>
        <p:txBody>
          <a:bodyPr/>
          <a:lstStyle/>
          <a:p>
            <a:fld id="{634B665D-4723-9A49-888B-D8D9CF28862E}" type="slidenum">
              <a:rPr lang="en-IL" smtClean="0"/>
              <a:t>7</a:t>
            </a:fld>
            <a:endParaRPr lang="en-IL"/>
          </a:p>
        </p:txBody>
      </p:sp>
    </p:spTree>
    <p:extLst>
      <p:ext uri="{BB962C8B-B14F-4D97-AF65-F5344CB8AC3E}">
        <p14:creationId xmlns:p14="http://schemas.microsoft.com/office/powerpoint/2010/main" val="266748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task is matching the new and the old images of a fragment.</a:t>
            </a:r>
          </a:p>
          <a:p>
            <a:endParaRPr lang="en-US" dirty="0"/>
          </a:p>
          <a:p>
            <a:r>
              <a:rPr lang="en-US" dirty="0"/>
              <a:t>Paleographic analysis helps to match the new and the old images of a fragment by matching their handwriting styles.</a:t>
            </a:r>
          </a:p>
        </p:txBody>
      </p:sp>
      <p:sp>
        <p:nvSpPr>
          <p:cNvPr id="4" name="Slide Number Placeholder 3"/>
          <p:cNvSpPr>
            <a:spLocks noGrp="1"/>
          </p:cNvSpPr>
          <p:nvPr>
            <p:ph type="sldNum" sz="quarter" idx="5"/>
          </p:nvPr>
        </p:nvSpPr>
        <p:spPr/>
        <p:txBody>
          <a:bodyPr/>
          <a:lstStyle/>
          <a:p>
            <a:fld id="{634B665D-4723-9A49-888B-D8D9CF28862E}" type="slidenum">
              <a:rPr lang="en-IL" smtClean="0"/>
              <a:t>8</a:t>
            </a:fld>
            <a:endParaRPr lang="en-IL"/>
          </a:p>
        </p:txBody>
      </p:sp>
    </p:spTree>
    <p:extLst>
      <p:ext uri="{BB962C8B-B14F-4D97-AF65-F5344CB8AC3E}">
        <p14:creationId xmlns:p14="http://schemas.microsoft.com/office/powerpoint/2010/main" val="34202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task is pairing the fragments of a scroll.</a:t>
            </a:r>
          </a:p>
          <a:p>
            <a:endParaRPr lang="en-US" dirty="0"/>
          </a:p>
          <a:p>
            <a:r>
              <a:rPr lang="en-US" dirty="0"/>
              <a:t>Paleographic analysis helps to pair the fragments of a scroll by comparing their handwriting styles.</a:t>
            </a:r>
          </a:p>
        </p:txBody>
      </p:sp>
      <p:sp>
        <p:nvSpPr>
          <p:cNvPr id="4" name="Slide Number Placeholder 3"/>
          <p:cNvSpPr>
            <a:spLocks noGrp="1"/>
          </p:cNvSpPr>
          <p:nvPr>
            <p:ph type="sldNum" sz="quarter" idx="5"/>
          </p:nvPr>
        </p:nvSpPr>
        <p:spPr/>
        <p:txBody>
          <a:bodyPr/>
          <a:lstStyle/>
          <a:p>
            <a:fld id="{634B665D-4723-9A49-888B-D8D9CF28862E}" type="slidenum">
              <a:rPr lang="en-IL" smtClean="0"/>
              <a:t>9</a:t>
            </a:fld>
            <a:endParaRPr lang="en-IL"/>
          </a:p>
        </p:txBody>
      </p:sp>
    </p:spTree>
    <p:extLst>
      <p:ext uri="{BB962C8B-B14F-4D97-AF65-F5344CB8AC3E}">
        <p14:creationId xmlns:p14="http://schemas.microsoft.com/office/powerpoint/2010/main" val="139876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7821-DB7D-D2F9-EDB7-8FA154E71B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98B810DC-C11C-919F-D846-08D1283616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E79E2888-F1C7-FBDD-9A6D-6D144D3F78B1}"/>
              </a:ext>
            </a:extLst>
          </p:cNvPr>
          <p:cNvSpPr>
            <a:spLocks noGrp="1"/>
          </p:cNvSpPr>
          <p:nvPr>
            <p:ph type="dt" sz="half" idx="10"/>
          </p:nvPr>
        </p:nvSpPr>
        <p:spPr/>
        <p:txBody>
          <a:bodyPr/>
          <a:lstStyle/>
          <a:p>
            <a:fld id="{12968D88-0E87-144E-959C-BFF6A9AA3E5A}" type="datetimeFigureOut">
              <a:rPr lang="en-IL" smtClean="0"/>
              <a:t>31/08/2024</a:t>
            </a:fld>
            <a:endParaRPr lang="en-IL"/>
          </a:p>
        </p:txBody>
      </p:sp>
      <p:sp>
        <p:nvSpPr>
          <p:cNvPr id="5" name="Footer Placeholder 4">
            <a:extLst>
              <a:ext uri="{FF2B5EF4-FFF2-40B4-BE49-F238E27FC236}">
                <a16:creationId xmlns:a16="http://schemas.microsoft.com/office/drawing/2014/main" id="{6391DD33-C8DB-721E-FF01-4CFB3C0CC8B1}"/>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314ECF8A-83CF-215E-5CD1-03779030F413}"/>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233334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961B-9D53-60E7-BB2C-17635D7392DF}"/>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B80CE4C5-6CD4-4D36-5AB4-BBF6E3667F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50D4EC88-6347-F968-89DA-BEB92872BEB0}"/>
              </a:ext>
            </a:extLst>
          </p:cNvPr>
          <p:cNvSpPr>
            <a:spLocks noGrp="1"/>
          </p:cNvSpPr>
          <p:nvPr>
            <p:ph type="dt" sz="half" idx="10"/>
          </p:nvPr>
        </p:nvSpPr>
        <p:spPr/>
        <p:txBody>
          <a:bodyPr/>
          <a:lstStyle/>
          <a:p>
            <a:fld id="{12968D88-0E87-144E-959C-BFF6A9AA3E5A}" type="datetimeFigureOut">
              <a:rPr lang="en-IL" smtClean="0"/>
              <a:t>31/08/2024</a:t>
            </a:fld>
            <a:endParaRPr lang="en-IL"/>
          </a:p>
        </p:txBody>
      </p:sp>
      <p:sp>
        <p:nvSpPr>
          <p:cNvPr id="5" name="Footer Placeholder 4">
            <a:extLst>
              <a:ext uri="{FF2B5EF4-FFF2-40B4-BE49-F238E27FC236}">
                <a16:creationId xmlns:a16="http://schemas.microsoft.com/office/drawing/2014/main" id="{EE494E97-D486-EA94-38F7-32048D0B40AF}"/>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568D7141-11D2-E6E1-AC0F-76A80F251F64}"/>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406997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4CFCEE-63BD-D8E1-3CE4-E5DCEAEF50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EC108846-89C6-E3B6-15C7-F02409454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ACB23376-253B-2186-27E0-100AAB810964}"/>
              </a:ext>
            </a:extLst>
          </p:cNvPr>
          <p:cNvSpPr>
            <a:spLocks noGrp="1"/>
          </p:cNvSpPr>
          <p:nvPr>
            <p:ph type="dt" sz="half" idx="10"/>
          </p:nvPr>
        </p:nvSpPr>
        <p:spPr/>
        <p:txBody>
          <a:bodyPr/>
          <a:lstStyle/>
          <a:p>
            <a:fld id="{12968D88-0E87-144E-959C-BFF6A9AA3E5A}" type="datetimeFigureOut">
              <a:rPr lang="en-IL" smtClean="0"/>
              <a:t>31/08/2024</a:t>
            </a:fld>
            <a:endParaRPr lang="en-IL"/>
          </a:p>
        </p:txBody>
      </p:sp>
      <p:sp>
        <p:nvSpPr>
          <p:cNvPr id="5" name="Footer Placeholder 4">
            <a:extLst>
              <a:ext uri="{FF2B5EF4-FFF2-40B4-BE49-F238E27FC236}">
                <a16:creationId xmlns:a16="http://schemas.microsoft.com/office/drawing/2014/main" id="{86CA122C-6450-93D7-A7BB-FDE9D7F2835E}"/>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1B41E04-C2B7-BC4F-EB6B-915DDD7B41C1}"/>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401191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F2AF-F843-F383-739E-FA633B13B2F6}"/>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B648E5FF-126C-2013-87C1-30F6BADD83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2F294E66-9B4B-6721-7AE2-06CDE64D122E}"/>
              </a:ext>
            </a:extLst>
          </p:cNvPr>
          <p:cNvSpPr>
            <a:spLocks noGrp="1"/>
          </p:cNvSpPr>
          <p:nvPr>
            <p:ph type="dt" sz="half" idx="10"/>
          </p:nvPr>
        </p:nvSpPr>
        <p:spPr/>
        <p:txBody>
          <a:bodyPr/>
          <a:lstStyle/>
          <a:p>
            <a:fld id="{12968D88-0E87-144E-959C-BFF6A9AA3E5A}" type="datetimeFigureOut">
              <a:rPr lang="en-IL" smtClean="0"/>
              <a:t>31/08/2024</a:t>
            </a:fld>
            <a:endParaRPr lang="en-IL"/>
          </a:p>
        </p:txBody>
      </p:sp>
      <p:sp>
        <p:nvSpPr>
          <p:cNvPr id="5" name="Footer Placeholder 4">
            <a:extLst>
              <a:ext uri="{FF2B5EF4-FFF2-40B4-BE49-F238E27FC236}">
                <a16:creationId xmlns:a16="http://schemas.microsoft.com/office/drawing/2014/main" id="{CD6894F1-36CB-583C-E211-BC3F7ADBEFE2}"/>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09A3EF2C-18C0-E053-3D4F-251FE3DA4C17}"/>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157699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3F81-5C98-B564-15BF-09A4AEB12B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D50885C4-676A-AE2A-A28B-F54FD75BB5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72785B-35E5-6677-6093-09DA84D01B96}"/>
              </a:ext>
            </a:extLst>
          </p:cNvPr>
          <p:cNvSpPr>
            <a:spLocks noGrp="1"/>
          </p:cNvSpPr>
          <p:nvPr>
            <p:ph type="dt" sz="half" idx="10"/>
          </p:nvPr>
        </p:nvSpPr>
        <p:spPr/>
        <p:txBody>
          <a:bodyPr/>
          <a:lstStyle/>
          <a:p>
            <a:fld id="{12968D88-0E87-144E-959C-BFF6A9AA3E5A}" type="datetimeFigureOut">
              <a:rPr lang="en-IL" smtClean="0"/>
              <a:t>31/08/2024</a:t>
            </a:fld>
            <a:endParaRPr lang="en-IL"/>
          </a:p>
        </p:txBody>
      </p:sp>
      <p:sp>
        <p:nvSpPr>
          <p:cNvPr id="5" name="Footer Placeholder 4">
            <a:extLst>
              <a:ext uri="{FF2B5EF4-FFF2-40B4-BE49-F238E27FC236}">
                <a16:creationId xmlns:a16="http://schemas.microsoft.com/office/drawing/2014/main" id="{AB4B1BA0-370B-252B-0E71-F1A20B499ACB}"/>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9F684B69-A492-9276-426D-3CFD9BB62600}"/>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394170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87D1-D920-8CC9-AB0F-86BA520FEB06}"/>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D1D8C410-CC13-82B7-C3DC-2546DE644F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9A3E9C1F-8DA0-6598-E83D-9CCE698174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6E05E84E-45C7-FA51-8458-DF08338BB19C}"/>
              </a:ext>
            </a:extLst>
          </p:cNvPr>
          <p:cNvSpPr>
            <a:spLocks noGrp="1"/>
          </p:cNvSpPr>
          <p:nvPr>
            <p:ph type="dt" sz="half" idx="10"/>
          </p:nvPr>
        </p:nvSpPr>
        <p:spPr/>
        <p:txBody>
          <a:bodyPr/>
          <a:lstStyle/>
          <a:p>
            <a:fld id="{12968D88-0E87-144E-959C-BFF6A9AA3E5A}" type="datetimeFigureOut">
              <a:rPr lang="en-IL" smtClean="0"/>
              <a:t>31/08/2024</a:t>
            </a:fld>
            <a:endParaRPr lang="en-IL"/>
          </a:p>
        </p:txBody>
      </p:sp>
      <p:sp>
        <p:nvSpPr>
          <p:cNvPr id="6" name="Footer Placeholder 5">
            <a:extLst>
              <a:ext uri="{FF2B5EF4-FFF2-40B4-BE49-F238E27FC236}">
                <a16:creationId xmlns:a16="http://schemas.microsoft.com/office/drawing/2014/main" id="{E00C2C85-4A88-616C-201C-48700B940998}"/>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1CB224A7-DF99-CA7B-682F-77E13A576D1C}"/>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401467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D2FC-2C87-44B9-D7F2-B54CA536E95A}"/>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65C21060-AB33-C535-B8BE-3D5FE9BCD6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3B65CB-CB92-23A6-8A50-A9D82DC53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A662C2C1-5555-4CBE-D853-EF712BFED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F9007D-B377-830F-15C2-79E80E571F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1B4CE1BD-E28C-3F9F-A83D-35D0064467DC}"/>
              </a:ext>
            </a:extLst>
          </p:cNvPr>
          <p:cNvSpPr>
            <a:spLocks noGrp="1"/>
          </p:cNvSpPr>
          <p:nvPr>
            <p:ph type="dt" sz="half" idx="10"/>
          </p:nvPr>
        </p:nvSpPr>
        <p:spPr/>
        <p:txBody>
          <a:bodyPr/>
          <a:lstStyle/>
          <a:p>
            <a:fld id="{12968D88-0E87-144E-959C-BFF6A9AA3E5A}" type="datetimeFigureOut">
              <a:rPr lang="en-IL" smtClean="0"/>
              <a:t>31/08/2024</a:t>
            </a:fld>
            <a:endParaRPr lang="en-IL"/>
          </a:p>
        </p:txBody>
      </p:sp>
      <p:sp>
        <p:nvSpPr>
          <p:cNvPr id="8" name="Footer Placeholder 7">
            <a:extLst>
              <a:ext uri="{FF2B5EF4-FFF2-40B4-BE49-F238E27FC236}">
                <a16:creationId xmlns:a16="http://schemas.microsoft.com/office/drawing/2014/main" id="{6AE1E31E-7C24-A251-D9D8-5ED29197CAA8}"/>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9D49D9DF-535B-E3EA-0822-B9B47B1ADAE9}"/>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95216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E0B2-128E-DCE0-4AC8-07CB7C692491}"/>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8E2B9A23-0D2C-957C-A2E7-CB731619A1B6}"/>
              </a:ext>
            </a:extLst>
          </p:cNvPr>
          <p:cNvSpPr>
            <a:spLocks noGrp="1"/>
          </p:cNvSpPr>
          <p:nvPr>
            <p:ph type="dt" sz="half" idx="10"/>
          </p:nvPr>
        </p:nvSpPr>
        <p:spPr/>
        <p:txBody>
          <a:bodyPr/>
          <a:lstStyle/>
          <a:p>
            <a:fld id="{12968D88-0E87-144E-959C-BFF6A9AA3E5A}" type="datetimeFigureOut">
              <a:rPr lang="en-IL" smtClean="0"/>
              <a:t>31/08/2024</a:t>
            </a:fld>
            <a:endParaRPr lang="en-IL"/>
          </a:p>
        </p:txBody>
      </p:sp>
      <p:sp>
        <p:nvSpPr>
          <p:cNvPr id="4" name="Footer Placeholder 3">
            <a:extLst>
              <a:ext uri="{FF2B5EF4-FFF2-40B4-BE49-F238E27FC236}">
                <a16:creationId xmlns:a16="http://schemas.microsoft.com/office/drawing/2014/main" id="{E1D6E68A-24C5-2378-F3FD-1EA78DA71335}"/>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3A89EB6C-3A29-26B6-4A95-596B8331F4E7}"/>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3392266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2C9F22-68C9-ABE3-EBD2-2ADA37CEE3DC}"/>
              </a:ext>
            </a:extLst>
          </p:cNvPr>
          <p:cNvSpPr>
            <a:spLocks noGrp="1"/>
          </p:cNvSpPr>
          <p:nvPr>
            <p:ph type="dt" sz="half" idx="10"/>
          </p:nvPr>
        </p:nvSpPr>
        <p:spPr/>
        <p:txBody>
          <a:bodyPr/>
          <a:lstStyle/>
          <a:p>
            <a:fld id="{12968D88-0E87-144E-959C-BFF6A9AA3E5A}" type="datetimeFigureOut">
              <a:rPr lang="en-IL" smtClean="0"/>
              <a:t>31/08/2024</a:t>
            </a:fld>
            <a:endParaRPr lang="en-IL"/>
          </a:p>
        </p:txBody>
      </p:sp>
      <p:sp>
        <p:nvSpPr>
          <p:cNvPr id="3" name="Footer Placeholder 2">
            <a:extLst>
              <a:ext uri="{FF2B5EF4-FFF2-40B4-BE49-F238E27FC236}">
                <a16:creationId xmlns:a16="http://schemas.microsoft.com/office/drawing/2014/main" id="{C2BC1623-07BD-DC77-8419-8A51990B1E25}"/>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466A3F8D-274C-9939-485A-860A77A3DFCA}"/>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1669992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36D59-988A-BF2A-C7D6-7B3E541351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7AC5CD7C-063B-1869-A5F8-0BEBCE76D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368F698F-FDA9-7273-FBA1-4E0CFC0C9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23590A-0B46-9738-69A1-DFAF92948E4B}"/>
              </a:ext>
            </a:extLst>
          </p:cNvPr>
          <p:cNvSpPr>
            <a:spLocks noGrp="1"/>
          </p:cNvSpPr>
          <p:nvPr>
            <p:ph type="dt" sz="half" idx="10"/>
          </p:nvPr>
        </p:nvSpPr>
        <p:spPr/>
        <p:txBody>
          <a:bodyPr/>
          <a:lstStyle/>
          <a:p>
            <a:fld id="{12968D88-0E87-144E-959C-BFF6A9AA3E5A}" type="datetimeFigureOut">
              <a:rPr lang="en-IL" smtClean="0"/>
              <a:t>31/08/2024</a:t>
            </a:fld>
            <a:endParaRPr lang="en-IL"/>
          </a:p>
        </p:txBody>
      </p:sp>
      <p:sp>
        <p:nvSpPr>
          <p:cNvPr id="6" name="Footer Placeholder 5">
            <a:extLst>
              <a:ext uri="{FF2B5EF4-FFF2-40B4-BE49-F238E27FC236}">
                <a16:creationId xmlns:a16="http://schemas.microsoft.com/office/drawing/2014/main" id="{C2011396-7E29-CB08-E7BA-E1B4216B2366}"/>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F63FB7E4-3BDE-3EB5-196B-9EA4DECFD26A}"/>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590498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8C0F-F639-061B-2F94-4149BDCBC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95226E1E-C682-A2AC-01C6-F24B46E96E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4863B285-121D-E164-5A9A-657065430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B036B-0881-DF16-BB0C-B9A4495C962F}"/>
              </a:ext>
            </a:extLst>
          </p:cNvPr>
          <p:cNvSpPr>
            <a:spLocks noGrp="1"/>
          </p:cNvSpPr>
          <p:nvPr>
            <p:ph type="dt" sz="half" idx="10"/>
          </p:nvPr>
        </p:nvSpPr>
        <p:spPr/>
        <p:txBody>
          <a:bodyPr/>
          <a:lstStyle/>
          <a:p>
            <a:fld id="{12968D88-0E87-144E-959C-BFF6A9AA3E5A}" type="datetimeFigureOut">
              <a:rPr lang="en-IL" smtClean="0"/>
              <a:t>31/08/2024</a:t>
            </a:fld>
            <a:endParaRPr lang="en-IL"/>
          </a:p>
        </p:txBody>
      </p:sp>
      <p:sp>
        <p:nvSpPr>
          <p:cNvPr id="6" name="Footer Placeholder 5">
            <a:extLst>
              <a:ext uri="{FF2B5EF4-FFF2-40B4-BE49-F238E27FC236}">
                <a16:creationId xmlns:a16="http://schemas.microsoft.com/office/drawing/2014/main" id="{BFC6D3BC-986B-0DCC-E1C4-3DAD99819993}"/>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A089FD16-C5CD-B3B9-750C-A8CC3BC7A3EE}"/>
              </a:ext>
            </a:extLst>
          </p:cNvPr>
          <p:cNvSpPr>
            <a:spLocks noGrp="1"/>
          </p:cNvSpPr>
          <p:nvPr>
            <p:ph type="sldNum" sz="quarter" idx="12"/>
          </p:nvPr>
        </p:nvSpPr>
        <p:spPr/>
        <p:txBody>
          <a:bodyPr/>
          <a:lstStyle/>
          <a:p>
            <a:fld id="{2D90A6D9-8495-1C4D-9271-DA8E72D4E7CF}" type="slidenum">
              <a:rPr lang="en-IL" smtClean="0"/>
              <a:t>‹#›</a:t>
            </a:fld>
            <a:endParaRPr lang="en-IL"/>
          </a:p>
        </p:txBody>
      </p:sp>
    </p:spTree>
    <p:extLst>
      <p:ext uri="{BB962C8B-B14F-4D97-AF65-F5344CB8AC3E}">
        <p14:creationId xmlns:p14="http://schemas.microsoft.com/office/powerpoint/2010/main" val="384984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916D07-B768-CEA5-997A-6F31EA9DB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AC045F4-86E2-CEBA-A3F5-9F3D954161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FEA7C843-65AF-E627-19E8-CD414BE1A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968D88-0E87-144E-959C-BFF6A9AA3E5A}" type="datetimeFigureOut">
              <a:rPr lang="en-IL" smtClean="0"/>
              <a:t>31/08/2024</a:t>
            </a:fld>
            <a:endParaRPr lang="en-IL"/>
          </a:p>
        </p:txBody>
      </p:sp>
      <p:sp>
        <p:nvSpPr>
          <p:cNvPr id="5" name="Footer Placeholder 4">
            <a:extLst>
              <a:ext uri="{FF2B5EF4-FFF2-40B4-BE49-F238E27FC236}">
                <a16:creationId xmlns:a16="http://schemas.microsoft.com/office/drawing/2014/main" id="{71AB1F9A-63A3-C458-96D3-C7C763F9FF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L"/>
          </a:p>
        </p:txBody>
      </p:sp>
      <p:sp>
        <p:nvSpPr>
          <p:cNvPr id="6" name="Slide Number Placeholder 5">
            <a:extLst>
              <a:ext uri="{FF2B5EF4-FFF2-40B4-BE49-F238E27FC236}">
                <a16:creationId xmlns:a16="http://schemas.microsoft.com/office/drawing/2014/main" id="{CED452E6-CA58-2038-6F08-DAA20AE4D0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90A6D9-8495-1C4D-9271-DA8E72D4E7CF}" type="slidenum">
              <a:rPr lang="en-IL" smtClean="0"/>
              <a:t>‹#›</a:t>
            </a:fld>
            <a:endParaRPr lang="en-IL"/>
          </a:p>
        </p:txBody>
      </p:sp>
    </p:spTree>
    <p:extLst>
      <p:ext uri="{BB962C8B-B14F-4D97-AF65-F5344CB8AC3E}">
        <p14:creationId xmlns:p14="http://schemas.microsoft.com/office/powerpoint/2010/main" val="1824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3.png"/><Relationship Id="rId4" Type="http://schemas.microsoft.com/office/2007/relationships/hdphoto" Target="../media/hdphoto4.wdp"/><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microsoft.com/office/2007/relationships/hdphoto" Target="../media/hdphoto8.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7.wdp"/><Relationship Id="rId9"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document&#10;&#10;Description automatically generated">
            <a:extLst>
              <a:ext uri="{FF2B5EF4-FFF2-40B4-BE49-F238E27FC236}">
                <a16:creationId xmlns:a16="http://schemas.microsoft.com/office/drawing/2014/main" id="{C6371B26-AA06-5AE8-AC6C-264A6B1AB62B}"/>
              </a:ext>
            </a:extLst>
          </p:cNvPr>
          <p:cNvPicPr>
            <a:picLocks noChangeAspect="1"/>
          </p:cNvPicPr>
          <p:nvPr/>
        </p:nvPicPr>
        <p:blipFill>
          <a:blip r:embed="rId3">
            <a:alphaModFix amt="50000"/>
          </a:blip>
          <a:srcRect l="4890" r="4000" b="1"/>
          <a:stretch/>
        </p:blipFill>
        <p:spPr>
          <a:xfrm>
            <a:off x="20" y="1"/>
            <a:ext cx="12191980" cy="6857999"/>
          </a:xfrm>
          <a:prstGeom prst="rect">
            <a:avLst/>
          </a:prstGeom>
        </p:spPr>
      </p:pic>
      <p:sp>
        <p:nvSpPr>
          <p:cNvPr id="2" name="Title 1">
            <a:extLst>
              <a:ext uri="{FF2B5EF4-FFF2-40B4-BE49-F238E27FC236}">
                <a16:creationId xmlns:a16="http://schemas.microsoft.com/office/drawing/2014/main" id="{C09F8F01-6913-591F-0D43-9E717DCB552E}"/>
              </a:ext>
            </a:extLst>
          </p:cNvPr>
          <p:cNvSpPr>
            <a:spLocks noGrp="1"/>
          </p:cNvSpPr>
          <p:nvPr>
            <p:ph type="ctrTitle"/>
          </p:nvPr>
        </p:nvSpPr>
        <p:spPr>
          <a:xfrm>
            <a:off x="1524000" y="1122362"/>
            <a:ext cx="9144000" cy="2900518"/>
          </a:xfrm>
        </p:spPr>
        <p:txBody>
          <a:bodyPr>
            <a:normAutofit/>
          </a:bodyPr>
          <a:lstStyle/>
          <a:p>
            <a:r>
              <a:rPr lang="en-IL">
                <a:solidFill>
                  <a:srgbClr val="FFFFFF"/>
                </a:solidFill>
              </a:rPr>
              <a:t>COMPUTATIONAL QUMRANIC PALEOGRAPHY</a:t>
            </a:r>
          </a:p>
        </p:txBody>
      </p:sp>
      <p:sp>
        <p:nvSpPr>
          <p:cNvPr id="3" name="Subtitle 2">
            <a:extLst>
              <a:ext uri="{FF2B5EF4-FFF2-40B4-BE49-F238E27FC236}">
                <a16:creationId xmlns:a16="http://schemas.microsoft.com/office/drawing/2014/main" id="{2284D5C1-06C1-27CA-AEF7-694DACEDD9C6}"/>
              </a:ext>
            </a:extLst>
          </p:cNvPr>
          <p:cNvSpPr>
            <a:spLocks noGrp="1"/>
          </p:cNvSpPr>
          <p:nvPr>
            <p:ph type="subTitle" idx="1"/>
          </p:nvPr>
        </p:nvSpPr>
        <p:spPr>
          <a:xfrm>
            <a:off x="1524000" y="4159404"/>
            <a:ext cx="9144000" cy="1098395"/>
          </a:xfrm>
        </p:spPr>
        <p:txBody>
          <a:bodyPr>
            <a:normAutofit/>
          </a:bodyPr>
          <a:lstStyle/>
          <a:p>
            <a:r>
              <a:rPr lang="en-IL">
                <a:solidFill>
                  <a:srgbClr val="FFFFFF"/>
                </a:solidFill>
              </a:rPr>
              <a:t>Berat Kurar-Barakat and Nachum Dershowitz</a:t>
            </a:r>
          </a:p>
          <a:p>
            <a:endParaRPr lang="en-IL">
              <a:solidFill>
                <a:srgbClr val="FFFFFF"/>
              </a:solidFill>
            </a:endParaRPr>
          </a:p>
        </p:txBody>
      </p:sp>
      <p:sp>
        <p:nvSpPr>
          <p:cNvPr id="14" name="TextBox 13">
            <a:extLst>
              <a:ext uri="{FF2B5EF4-FFF2-40B4-BE49-F238E27FC236}">
                <a16:creationId xmlns:a16="http://schemas.microsoft.com/office/drawing/2014/main" id="{3EFF067D-E112-16D3-2114-FAB7532900C7}"/>
              </a:ext>
            </a:extLst>
          </p:cNvPr>
          <p:cNvSpPr txBox="1"/>
          <p:nvPr/>
        </p:nvSpPr>
        <p:spPr>
          <a:xfrm>
            <a:off x="8757919" y="5776278"/>
            <a:ext cx="3251179" cy="923330"/>
          </a:xfrm>
          <a:prstGeom prst="rect">
            <a:avLst/>
          </a:prstGeom>
          <a:noFill/>
        </p:spPr>
        <p:txBody>
          <a:bodyPr wrap="square">
            <a:spAutoFit/>
          </a:bodyPr>
          <a:lstStyle/>
          <a:p>
            <a:pPr algn="r"/>
            <a:r>
              <a:rPr lang="en-US" dirty="0">
                <a:solidFill>
                  <a:schemeClr val="tx2"/>
                </a:solidFill>
                <a:latin typeface="Bradley Hand ITC" panose="03070402050302030203" pitchFamily="66" charset="77"/>
                <a:cs typeface="Baguet Script" panose="020F0502020204030204" pitchFamily="34" charset="0"/>
              </a:rPr>
              <a:t>I</a:t>
            </a:r>
            <a:r>
              <a:rPr lang="en-US" i="0" dirty="0">
                <a:solidFill>
                  <a:schemeClr val="tx2"/>
                </a:solidFill>
                <a:effectLst/>
                <a:latin typeface="Bradley Hand ITC" panose="03070402050302030203" pitchFamily="66" charset="77"/>
                <a:cs typeface="Baguet Script" panose="020F0502020204030204" pitchFamily="34" charset="0"/>
              </a:rPr>
              <a:t>mages courtesy</a:t>
            </a:r>
          </a:p>
          <a:p>
            <a:pPr algn="r"/>
            <a:r>
              <a:rPr lang="en-US" i="0" dirty="0">
                <a:solidFill>
                  <a:schemeClr val="tx2"/>
                </a:solidFill>
                <a:effectLst/>
                <a:latin typeface="Bradley Hand ITC" panose="03070402050302030203" pitchFamily="66" charset="77"/>
                <a:cs typeface="Baguet Script" panose="020F0502020204030204" pitchFamily="34" charset="0"/>
              </a:rPr>
              <a:t>Israel Antiquities Authority</a:t>
            </a:r>
            <a:r>
              <a:rPr lang="en-US" dirty="0">
                <a:solidFill>
                  <a:schemeClr val="tx2"/>
                </a:solidFill>
                <a:latin typeface="Bradley Hand ITC" panose="03070402050302030203" pitchFamily="66" charset="77"/>
                <a:cs typeface="Baguet Script" panose="020F0502020204030204" pitchFamily="34" charset="0"/>
              </a:rPr>
              <a:t> </a:t>
            </a:r>
          </a:p>
          <a:p>
            <a:pPr algn="r"/>
            <a:r>
              <a:rPr lang="en-US" i="0" dirty="0">
                <a:solidFill>
                  <a:schemeClr val="tx2"/>
                </a:solidFill>
                <a:effectLst/>
                <a:latin typeface="Bradley Hand ITC" panose="03070402050302030203" pitchFamily="66" charset="77"/>
                <a:cs typeface="Baguet Script" panose="020F0502020204030204" pitchFamily="34" charset="0"/>
              </a:rPr>
              <a:t>photographer Shai Halevi</a:t>
            </a:r>
            <a:endParaRPr lang="en-IL" dirty="0">
              <a:solidFill>
                <a:schemeClr val="tx2"/>
              </a:solidFill>
              <a:latin typeface="Bradley Hand ITC" panose="03070402050302030203" pitchFamily="66" charset="77"/>
              <a:cs typeface="Baguet Script" panose="020F0502020204030204" pitchFamily="34" charset="0"/>
            </a:endParaRPr>
          </a:p>
        </p:txBody>
      </p:sp>
    </p:spTree>
    <p:extLst>
      <p:ext uri="{BB962C8B-B14F-4D97-AF65-F5344CB8AC3E}">
        <p14:creationId xmlns:p14="http://schemas.microsoft.com/office/powerpoint/2010/main" val="5806682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p:txBody>
          <a:bodyPr/>
          <a:lstStyle/>
          <a:p>
            <a:r>
              <a:rPr lang="en-IL" dirty="0"/>
              <a:t>Previous works</a:t>
            </a:r>
          </a:p>
        </p:txBody>
      </p:sp>
      <p:pic>
        <p:nvPicPr>
          <p:cNvPr id="3" name="Picture 2">
            <a:extLst>
              <a:ext uri="{FF2B5EF4-FFF2-40B4-BE49-F238E27FC236}">
                <a16:creationId xmlns:a16="http://schemas.microsoft.com/office/drawing/2014/main" id="{F14BF308-E6D5-46C6-2881-AA75189E75CA}"/>
              </a:ext>
            </a:extLst>
          </p:cNvPr>
          <p:cNvPicPr>
            <a:picLocks noChangeAspect="1"/>
          </p:cNvPicPr>
          <p:nvPr/>
        </p:nvPicPr>
        <p:blipFill>
          <a:blip r:embed="rId3"/>
          <a:stretch>
            <a:fillRect/>
          </a:stretch>
        </p:blipFill>
        <p:spPr>
          <a:xfrm>
            <a:off x="1197228" y="1839685"/>
            <a:ext cx="3057269" cy="4273358"/>
          </a:xfrm>
          <a:prstGeom prst="rect">
            <a:avLst/>
          </a:prstGeom>
        </p:spPr>
      </p:pic>
      <p:pic>
        <p:nvPicPr>
          <p:cNvPr id="6" name="Picture 5">
            <a:extLst>
              <a:ext uri="{FF2B5EF4-FFF2-40B4-BE49-F238E27FC236}">
                <a16:creationId xmlns:a16="http://schemas.microsoft.com/office/drawing/2014/main" id="{8A34453A-0CC2-2667-3108-F0560A349C62}"/>
              </a:ext>
            </a:extLst>
          </p:cNvPr>
          <p:cNvPicPr>
            <a:picLocks noChangeAspect="1"/>
          </p:cNvPicPr>
          <p:nvPr/>
        </p:nvPicPr>
        <p:blipFill>
          <a:blip r:embed="rId4"/>
          <a:stretch>
            <a:fillRect/>
          </a:stretch>
        </p:blipFill>
        <p:spPr>
          <a:xfrm>
            <a:off x="6647500" y="1671022"/>
            <a:ext cx="4881597" cy="4442021"/>
          </a:xfrm>
          <a:prstGeom prst="rect">
            <a:avLst/>
          </a:prstGeom>
        </p:spPr>
      </p:pic>
      <p:sp>
        <p:nvSpPr>
          <p:cNvPr id="7" name="TextBox 6">
            <a:extLst>
              <a:ext uri="{FF2B5EF4-FFF2-40B4-BE49-F238E27FC236}">
                <a16:creationId xmlns:a16="http://schemas.microsoft.com/office/drawing/2014/main" id="{64E75D5C-5100-599D-D6C2-EFEC2F9A105C}"/>
              </a:ext>
            </a:extLst>
          </p:cNvPr>
          <p:cNvSpPr txBox="1"/>
          <p:nvPr/>
        </p:nvSpPr>
        <p:spPr>
          <a:xfrm>
            <a:off x="1372525" y="1401820"/>
            <a:ext cx="2706673" cy="461665"/>
          </a:xfrm>
          <a:prstGeom prst="rect">
            <a:avLst/>
          </a:prstGeom>
          <a:noFill/>
        </p:spPr>
        <p:txBody>
          <a:bodyPr wrap="square">
            <a:spAutoFit/>
          </a:bodyPr>
          <a:lstStyle/>
          <a:p>
            <a:pPr algn="ctr"/>
            <a:r>
              <a:rPr lang="en-US" sz="2400" b="1" i="0" dirty="0" err="1">
                <a:solidFill>
                  <a:srgbClr val="3A3A3A"/>
                </a:solidFill>
                <a:effectLst/>
              </a:rPr>
              <a:t>Keypoint</a:t>
            </a:r>
            <a:r>
              <a:rPr lang="en-US" sz="2400" b="1" i="0" dirty="0">
                <a:solidFill>
                  <a:srgbClr val="3A3A3A"/>
                </a:solidFill>
                <a:effectLst/>
              </a:rPr>
              <a:t>-based</a:t>
            </a:r>
          </a:p>
        </p:txBody>
      </p:sp>
      <p:sp>
        <p:nvSpPr>
          <p:cNvPr id="8" name="TextBox 7">
            <a:extLst>
              <a:ext uri="{FF2B5EF4-FFF2-40B4-BE49-F238E27FC236}">
                <a16:creationId xmlns:a16="http://schemas.microsoft.com/office/drawing/2014/main" id="{8A2BA66A-091B-3FE7-0C2A-27CD293D7DAE}"/>
              </a:ext>
            </a:extLst>
          </p:cNvPr>
          <p:cNvSpPr txBox="1"/>
          <p:nvPr/>
        </p:nvSpPr>
        <p:spPr>
          <a:xfrm>
            <a:off x="7734961" y="1401819"/>
            <a:ext cx="2706673" cy="461665"/>
          </a:xfrm>
          <a:prstGeom prst="rect">
            <a:avLst/>
          </a:prstGeom>
          <a:noFill/>
        </p:spPr>
        <p:txBody>
          <a:bodyPr wrap="square">
            <a:spAutoFit/>
          </a:bodyPr>
          <a:lstStyle/>
          <a:p>
            <a:pPr algn="ctr"/>
            <a:r>
              <a:rPr lang="en-US" sz="2400" b="1" i="0" dirty="0">
                <a:solidFill>
                  <a:srgbClr val="3A3A3A"/>
                </a:solidFill>
                <a:effectLst/>
              </a:rPr>
              <a:t>Patch-based</a:t>
            </a:r>
          </a:p>
        </p:txBody>
      </p:sp>
      <p:sp>
        <p:nvSpPr>
          <p:cNvPr id="9" name="TextBox 8">
            <a:extLst>
              <a:ext uri="{FF2B5EF4-FFF2-40B4-BE49-F238E27FC236}">
                <a16:creationId xmlns:a16="http://schemas.microsoft.com/office/drawing/2014/main" id="{22567EC1-C65A-DBCE-2806-152144F26595}"/>
              </a:ext>
            </a:extLst>
          </p:cNvPr>
          <p:cNvSpPr txBox="1"/>
          <p:nvPr/>
        </p:nvSpPr>
        <p:spPr>
          <a:xfrm>
            <a:off x="512914" y="6113043"/>
            <a:ext cx="5031587" cy="646331"/>
          </a:xfrm>
          <a:prstGeom prst="rect">
            <a:avLst/>
          </a:prstGeom>
          <a:noFill/>
        </p:spPr>
        <p:txBody>
          <a:bodyPr wrap="square">
            <a:spAutoFit/>
          </a:bodyPr>
          <a:lstStyle/>
          <a:p>
            <a:r>
              <a:rPr lang="en-US" dirty="0"/>
              <a:t>Wolf et al. “Identifying Join Candidates in the Cairo Genizah,” 2010</a:t>
            </a:r>
            <a:endParaRPr lang="en-IL" dirty="0"/>
          </a:p>
        </p:txBody>
      </p:sp>
      <p:sp>
        <p:nvSpPr>
          <p:cNvPr id="10" name="TextBox 9">
            <a:extLst>
              <a:ext uri="{FF2B5EF4-FFF2-40B4-BE49-F238E27FC236}">
                <a16:creationId xmlns:a16="http://schemas.microsoft.com/office/drawing/2014/main" id="{DA35C560-737A-5C91-2D86-0F91292F3115}"/>
              </a:ext>
            </a:extLst>
          </p:cNvPr>
          <p:cNvSpPr txBox="1"/>
          <p:nvPr/>
        </p:nvSpPr>
        <p:spPr>
          <a:xfrm>
            <a:off x="6507078" y="6113042"/>
            <a:ext cx="5031587" cy="646331"/>
          </a:xfrm>
          <a:prstGeom prst="rect">
            <a:avLst/>
          </a:prstGeom>
          <a:noFill/>
        </p:spPr>
        <p:txBody>
          <a:bodyPr wrap="square">
            <a:spAutoFit/>
          </a:bodyPr>
          <a:lstStyle/>
          <a:p>
            <a:r>
              <a:rPr lang="en-US" dirty="0" err="1"/>
              <a:t>Vasyutinsky</a:t>
            </a:r>
            <a:r>
              <a:rPr lang="en-US" dirty="0"/>
              <a:t> et al. “Deep learning for paleographic analysis of medieval Hebrew manuscripts,” 2020</a:t>
            </a:r>
            <a:endParaRPr lang="en-IL" dirty="0"/>
          </a:p>
        </p:txBody>
      </p:sp>
    </p:spTree>
    <p:extLst>
      <p:ext uri="{BB962C8B-B14F-4D97-AF65-F5344CB8AC3E}">
        <p14:creationId xmlns:p14="http://schemas.microsoft.com/office/powerpoint/2010/main" val="1283183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p:txBody>
          <a:bodyPr/>
          <a:lstStyle/>
          <a:p>
            <a:r>
              <a:rPr lang="en-IL" dirty="0"/>
              <a:t>Letter-level paleography</a:t>
            </a:r>
          </a:p>
        </p:txBody>
      </p:sp>
      <p:sp>
        <p:nvSpPr>
          <p:cNvPr id="6" name="TextBox 5">
            <a:extLst>
              <a:ext uri="{FF2B5EF4-FFF2-40B4-BE49-F238E27FC236}">
                <a16:creationId xmlns:a16="http://schemas.microsoft.com/office/drawing/2014/main" id="{F2C0434B-9B21-D591-84A4-6C4AC88BF4AF}"/>
              </a:ext>
            </a:extLst>
          </p:cNvPr>
          <p:cNvSpPr txBox="1"/>
          <p:nvPr/>
        </p:nvSpPr>
        <p:spPr>
          <a:xfrm>
            <a:off x="3064839" y="6031210"/>
            <a:ext cx="6062319" cy="461665"/>
          </a:xfrm>
          <a:prstGeom prst="rect">
            <a:avLst/>
          </a:prstGeom>
          <a:noFill/>
        </p:spPr>
        <p:txBody>
          <a:bodyPr wrap="square">
            <a:spAutoFit/>
          </a:bodyPr>
          <a:lstStyle/>
          <a:p>
            <a:pPr algn="ctr"/>
            <a:r>
              <a:rPr lang="en-US" sz="2400" b="1" i="0" dirty="0">
                <a:solidFill>
                  <a:srgbClr val="3A3A3A"/>
                </a:solidFill>
                <a:effectLst/>
              </a:rPr>
              <a:t>Comparative chart of letter forms</a:t>
            </a:r>
          </a:p>
        </p:txBody>
      </p:sp>
      <p:pic>
        <p:nvPicPr>
          <p:cNvPr id="7" name="Picture 6">
            <a:extLst>
              <a:ext uri="{FF2B5EF4-FFF2-40B4-BE49-F238E27FC236}">
                <a16:creationId xmlns:a16="http://schemas.microsoft.com/office/drawing/2014/main" id="{FBEA6467-D8D2-7B14-19C9-B5816D773902}"/>
              </a:ext>
            </a:extLst>
          </p:cNvPr>
          <p:cNvPicPr>
            <a:picLocks noChangeAspect="1"/>
          </p:cNvPicPr>
          <p:nvPr/>
        </p:nvPicPr>
        <p:blipFill>
          <a:blip r:embed="rId3"/>
          <a:stretch>
            <a:fillRect/>
          </a:stretch>
        </p:blipFill>
        <p:spPr>
          <a:xfrm>
            <a:off x="925883" y="1690688"/>
            <a:ext cx="10340230" cy="4012627"/>
          </a:xfrm>
          <a:prstGeom prst="rect">
            <a:avLst/>
          </a:prstGeom>
        </p:spPr>
      </p:pic>
      <p:sp>
        <p:nvSpPr>
          <p:cNvPr id="8" name="TextBox 7">
            <a:extLst>
              <a:ext uri="{FF2B5EF4-FFF2-40B4-BE49-F238E27FC236}">
                <a16:creationId xmlns:a16="http://schemas.microsoft.com/office/drawing/2014/main" id="{3B15AD30-1CBE-39A6-1B56-7802DBE0C966}"/>
              </a:ext>
            </a:extLst>
          </p:cNvPr>
          <p:cNvSpPr txBox="1"/>
          <p:nvPr/>
        </p:nvSpPr>
        <p:spPr>
          <a:xfrm>
            <a:off x="7620000" y="0"/>
            <a:ext cx="4526446" cy="369332"/>
          </a:xfrm>
          <a:prstGeom prst="rect">
            <a:avLst/>
          </a:prstGeom>
          <a:noFill/>
        </p:spPr>
        <p:txBody>
          <a:bodyPr wrap="square">
            <a:spAutoFit/>
          </a:bodyPr>
          <a:lstStyle/>
          <a:p>
            <a:r>
              <a:rPr lang="en-US" dirty="0" err="1"/>
              <a:t>Yardeni</a:t>
            </a:r>
            <a:r>
              <a:rPr lang="en-US" dirty="0"/>
              <a:t>, “The </a:t>
            </a:r>
            <a:r>
              <a:rPr lang="en-US" dirty="0" err="1"/>
              <a:t>palaeography</a:t>
            </a:r>
            <a:r>
              <a:rPr lang="en-US" dirty="0"/>
              <a:t> of 4QJer</a:t>
            </a:r>
            <a:r>
              <a:rPr lang="en-US" baseline="30000" dirty="0"/>
              <a:t>a</a:t>
            </a:r>
            <a:r>
              <a:rPr lang="en-US" dirty="0"/>
              <a:t>”,1990</a:t>
            </a:r>
            <a:endParaRPr lang="en-IL" dirty="0"/>
          </a:p>
        </p:txBody>
      </p:sp>
    </p:spTree>
    <p:extLst>
      <p:ext uri="{BB962C8B-B14F-4D97-AF65-F5344CB8AC3E}">
        <p14:creationId xmlns:p14="http://schemas.microsoft.com/office/powerpoint/2010/main" val="1221316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lose-up of a computer screen&#10;&#10;Description automatically generated">
            <a:extLst>
              <a:ext uri="{FF2B5EF4-FFF2-40B4-BE49-F238E27FC236}">
                <a16:creationId xmlns:a16="http://schemas.microsoft.com/office/drawing/2014/main" id="{80942A4C-98CA-B1A9-C281-B5D5D104957B}"/>
              </a:ext>
            </a:extLst>
          </p:cNvPr>
          <p:cNvPicPr>
            <a:picLocks noChangeAspect="1"/>
          </p:cNvPicPr>
          <p:nvPr/>
        </p:nvPicPr>
        <p:blipFill>
          <a:blip r:embed="rId3"/>
          <a:stretch>
            <a:fillRect/>
          </a:stretch>
        </p:blipFill>
        <p:spPr>
          <a:xfrm>
            <a:off x="2374900" y="1690688"/>
            <a:ext cx="7442200" cy="4432300"/>
          </a:xfrm>
          <a:prstGeom prst="rect">
            <a:avLst/>
          </a:prstGeom>
        </p:spPr>
      </p:pic>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p:txBody>
          <a:bodyPr/>
          <a:lstStyle/>
          <a:p>
            <a:r>
              <a:rPr lang="en-IL" dirty="0"/>
              <a:t>Letter detection and  recognition</a:t>
            </a:r>
          </a:p>
        </p:txBody>
      </p:sp>
      <p:sp>
        <p:nvSpPr>
          <p:cNvPr id="23" name="Rectangle 22">
            <a:extLst>
              <a:ext uri="{FF2B5EF4-FFF2-40B4-BE49-F238E27FC236}">
                <a16:creationId xmlns:a16="http://schemas.microsoft.com/office/drawing/2014/main" id="{ED2D19BA-2C7B-C5FC-5244-248B83486903}"/>
              </a:ext>
            </a:extLst>
          </p:cNvPr>
          <p:cNvSpPr/>
          <p:nvPr/>
        </p:nvSpPr>
        <p:spPr>
          <a:xfrm>
            <a:off x="6162675" y="4613276"/>
            <a:ext cx="403225" cy="749300"/>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5" name="TextBox 24">
            <a:extLst>
              <a:ext uri="{FF2B5EF4-FFF2-40B4-BE49-F238E27FC236}">
                <a16:creationId xmlns:a16="http://schemas.microsoft.com/office/drawing/2014/main" id="{127BE12B-DF39-C57D-253B-4150B2C819DE}"/>
              </a:ext>
            </a:extLst>
          </p:cNvPr>
          <p:cNvSpPr txBox="1"/>
          <p:nvPr/>
        </p:nvSpPr>
        <p:spPr>
          <a:xfrm>
            <a:off x="5766767" y="0"/>
            <a:ext cx="6379679" cy="646331"/>
          </a:xfrm>
          <a:prstGeom prst="rect">
            <a:avLst/>
          </a:prstGeom>
          <a:noFill/>
        </p:spPr>
        <p:txBody>
          <a:bodyPr wrap="square">
            <a:spAutoFit/>
          </a:bodyPr>
          <a:lstStyle/>
          <a:p>
            <a:r>
              <a:rPr lang="en-US" dirty="0"/>
              <a:t>Ben Ezra et al. “Transcription Alignment for Highly Fragmentary Historical Manuscripts,” 2020</a:t>
            </a:r>
            <a:endParaRPr lang="en-IL" dirty="0"/>
          </a:p>
        </p:txBody>
      </p:sp>
      <p:pic>
        <p:nvPicPr>
          <p:cNvPr id="8" name="Picture 7" descr="A close-up of a computer screen&#10;&#10;Description automatically generated">
            <a:extLst>
              <a:ext uri="{FF2B5EF4-FFF2-40B4-BE49-F238E27FC236}">
                <a16:creationId xmlns:a16="http://schemas.microsoft.com/office/drawing/2014/main" id="{44DA4401-F672-CAC7-3A77-C0BA65301B4F}"/>
              </a:ext>
            </a:extLst>
          </p:cNvPr>
          <p:cNvPicPr>
            <a:picLocks noChangeAspect="1"/>
          </p:cNvPicPr>
          <p:nvPr/>
        </p:nvPicPr>
        <p:blipFill rotWithShape="1">
          <a:blip r:embed="rId3"/>
          <a:srcRect l="51442" t="65939" r="43139" b="17156"/>
          <a:stretch/>
        </p:blipFill>
        <p:spPr>
          <a:xfrm>
            <a:off x="6162675" y="4613276"/>
            <a:ext cx="403225" cy="749300"/>
          </a:xfrm>
          <a:prstGeom prst="rect">
            <a:avLst/>
          </a:prstGeom>
        </p:spPr>
      </p:pic>
    </p:spTree>
    <p:extLst>
      <p:ext uri="{BB962C8B-B14F-4D97-AF65-F5344CB8AC3E}">
        <p14:creationId xmlns:p14="http://schemas.microsoft.com/office/powerpoint/2010/main" val="371556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par>
                          <p:cTn id="8" fill="hold">
                            <p:stCondLst>
                              <p:cond delay="2000"/>
                            </p:stCondLst>
                            <p:childTnLst>
                              <p:par>
                                <p:cTn id="9" presetID="6" presetClass="emph" presetSubtype="0" fill="hold" nodeType="afterEffect">
                                  <p:stCondLst>
                                    <p:cond delay="0"/>
                                  </p:stCondLst>
                                  <p:childTnLst>
                                    <p:animScale>
                                      <p:cBhvr>
                                        <p:cTn id="10" dur="1000" fill="hold"/>
                                        <p:tgtEl>
                                          <p:spTgt spid="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34F17A-0EAE-8926-41DB-9EB139D9949E}"/>
              </a:ext>
            </a:extLst>
          </p:cNvPr>
          <p:cNvPicPr>
            <a:picLocks noChangeAspect="1"/>
          </p:cNvPicPr>
          <p:nvPr/>
        </p:nvPicPr>
        <p:blipFill>
          <a:blip r:embed="rId3"/>
          <a:stretch>
            <a:fillRect/>
          </a:stretch>
        </p:blipFill>
        <p:spPr>
          <a:xfrm>
            <a:off x="7342667" y="1449000"/>
            <a:ext cx="4614982" cy="3960000"/>
          </a:xfrm>
          <a:prstGeom prst="rect">
            <a:avLst/>
          </a:prstGeom>
          <a:ln>
            <a:solidFill>
              <a:srgbClr val="0070C0"/>
            </a:solidFill>
          </a:ln>
        </p:spPr>
      </p:pic>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p:txBody>
          <a:bodyPr/>
          <a:lstStyle/>
          <a:p>
            <a:r>
              <a:rPr lang="en-IL" dirty="0"/>
              <a:t>Letter detection to letter segmentation</a:t>
            </a:r>
          </a:p>
        </p:txBody>
      </p:sp>
      <p:sp>
        <p:nvSpPr>
          <p:cNvPr id="25" name="TextBox 24">
            <a:extLst>
              <a:ext uri="{FF2B5EF4-FFF2-40B4-BE49-F238E27FC236}">
                <a16:creationId xmlns:a16="http://schemas.microsoft.com/office/drawing/2014/main" id="{127BE12B-DF39-C57D-253B-4150B2C819DE}"/>
              </a:ext>
            </a:extLst>
          </p:cNvPr>
          <p:cNvSpPr txBox="1"/>
          <p:nvPr/>
        </p:nvSpPr>
        <p:spPr>
          <a:xfrm>
            <a:off x="5434643" y="0"/>
            <a:ext cx="6711804" cy="646331"/>
          </a:xfrm>
          <a:prstGeom prst="rect">
            <a:avLst/>
          </a:prstGeom>
          <a:noFill/>
        </p:spPr>
        <p:txBody>
          <a:bodyPr wrap="square">
            <a:spAutoFit/>
          </a:bodyPr>
          <a:lstStyle/>
          <a:p>
            <a:r>
              <a:rPr lang="en-US" dirty="0"/>
              <a:t>Brown-</a:t>
            </a:r>
            <a:r>
              <a:rPr lang="en-US" dirty="0" err="1"/>
              <a:t>DeVost</a:t>
            </a:r>
            <a:r>
              <a:rPr lang="en-US" dirty="0"/>
              <a:t> et al. “</a:t>
            </a:r>
            <a:r>
              <a:rPr lang="en-GB" i="1" dirty="0"/>
              <a:t>Automatically linking Dead Sea Scroll transcriptions to fragment images: Towards the letter level</a:t>
            </a:r>
            <a:r>
              <a:rPr lang="en-US" dirty="0"/>
              <a:t>,” 2022</a:t>
            </a:r>
            <a:endParaRPr lang="en-IL" dirty="0"/>
          </a:p>
        </p:txBody>
      </p:sp>
      <p:pic>
        <p:nvPicPr>
          <p:cNvPr id="5" name="Picture 4" descr="A screenshot of a computer screen&#10;&#10;Description automatically generated">
            <a:extLst>
              <a:ext uri="{FF2B5EF4-FFF2-40B4-BE49-F238E27FC236}">
                <a16:creationId xmlns:a16="http://schemas.microsoft.com/office/drawing/2014/main" id="{1F55F9DC-FBF2-A5A9-B225-BC8D616F6263}"/>
              </a:ext>
            </a:extLst>
          </p:cNvPr>
          <p:cNvPicPr>
            <a:picLocks noChangeAspect="1"/>
          </p:cNvPicPr>
          <p:nvPr/>
        </p:nvPicPr>
        <p:blipFill>
          <a:blip r:embed="rId4"/>
          <a:stretch>
            <a:fillRect/>
          </a:stretch>
        </p:blipFill>
        <p:spPr>
          <a:xfrm>
            <a:off x="234351" y="1457775"/>
            <a:ext cx="4744667" cy="3960000"/>
          </a:xfrm>
          <a:prstGeom prst="rect">
            <a:avLst/>
          </a:prstGeom>
        </p:spPr>
      </p:pic>
      <p:sp>
        <p:nvSpPr>
          <p:cNvPr id="10" name="TextBox 9">
            <a:extLst>
              <a:ext uri="{FF2B5EF4-FFF2-40B4-BE49-F238E27FC236}">
                <a16:creationId xmlns:a16="http://schemas.microsoft.com/office/drawing/2014/main" id="{3B186CD7-BAD2-ECD8-70B1-741319B5FD96}"/>
              </a:ext>
            </a:extLst>
          </p:cNvPr>
          <p:cNvSpPr txBox="1"/>
          <p:nvPr/>
        </p:nvSpPr>
        <p:spPr>
          <a:xfrm>
            <a:off x="1156299" y="5679428"/>
            <a:ext cx="2900769" cy="830997"/>
          </a:xfrm>
          <a:prstGeom prst="rect">
            <a:avLst/>
          </a:prstGeom>
          <a:noFill/>
        </p:spPr>
        <p:txBody>
          <a:bodyPr wrap="square">
            <a:spAutoFit/>
          </a:bodyPr>
          <a:lstStyle/>
          <a:p>
            <a:pPr algn="ctr"/>
            <a:r>
              <a:rPr lang="en-US" sz="2400" b="1" i="0" dirty="0">
                <a:solidFill>
                  <a:srgbClr val="3A3A3A"/>
                </a:solidFill>
                <a:effectLst/>
              </a:rPr>
              <a:t>Detected and </a:t>
            </a:r>
          </a:p>
          <a:p>
            <a:pPr algn="ctr"/>
            <a:r>
              <a:rPr lang="en-US" sz="2400" b="1" i="0" dirty="0">
                <a:solidFill>
                  <a:srgbClr val="3A3A3A"/>
                </a:solidFill>
                <a:effectLst/>
              </a:rPr>
              <a:t>recognized letters</a:t>
            </a:r>
          </a:p>
        </p:txBody>
      </p:sp>
      <p:sp>
        <p:nvSpPr>
          <p:cNvPr id="11" name="TextBox 10">
            <a:extLst>
              <a:ext uri="{FF2B5EF4-FFF2-40B4-BE49-F238E27FC236}">
                <a16:creationId xmlns:a16="http://schemas.microsoft.com/office/drawing/2014/main" id="{9A467FE5-A1A1-8D7B-30C4-327CAA009FB0}"/>
              </a:ext>
            </a:extLst>
          </p:cNvPr>
          <p:cNvSpPr txBox="1"/>
          <p:nvPr/>
        </p:nvSpPr>
        <p:spPr>
          <a:xfrm>
            <a:off x="8280211" y="5679428"/>
            <a:ext cx="2900769" cy="830997"/>
          </a:xfrm>
          <a:prstGeom prst="rect">
            <a:avLst/>
          </a:prstGeom>
          <a:noFill/>
        </p:spPr>
        <p:txBody>
          <a:bodyPr wrap="square">
            <a:spAutoFit/>
          </a:bodyPr>
          <a:lstStyle/>
          <a:p>
            <a:pPr algn="ctr"/>
            <a:r>
              <a:rPr lang="en-US" sz="2400" b="1" i="0" dirty="0">
                <a:solidFill>
                  <a:srgbClr val="3A3A3A"/>
                </a:solidFill>
                <a:effectLst/>
              </a:rPr>
              <a:t>Segmented and </a:t>
            </a:r>
          </a:p>
          <a:p>
            <a:pPr algn="ctr"/>
            <a:r>
              <a:rPr lang="en-US" sz="2400" b="1" i="0" dirty="0">
                <a:solidFill>
                  <a:srgbClr val="3A3A3A"/>
                </a:solidFill>
                <a:effectLst/>
              </a:rPr>
              <a:t>recognized letters</a:t>
            </a:r>
          </a:p>
        </p:txBody>
      </p:sp>
      <p:sp>
        <p:nvSpPr>
          <p:cNvPr id="12" name="Right Arrow 11">
            <a:extLst>
              <a:ext uri="{FF2B5EF4-FFF2-40B4-BE49-F238E27FC236}">
                <a16:creationId xmlns:a16="http://schemas.microsoft.com/office/drawing/2014/main" id="{26A60DAA-73EC-2A3D-A284-C2EDB0AA025C}"/>
              </a:ext>
            </a:extLst>
          </p:cNvPr>
          <p:cNvSpPr/>
          <p:nvPr/>
        </p:nvSpPr>
        <p:spPr>
          <a:xfrm>
            <a:off x="5124092" y="2840247"/>
            <a:ext cx="2088892" cy="117750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IL" sz="2000" dirty="0"/>
              <a:t>Energy</a:t>
            </a:r>
          </a:p>
          <a:p>
            <a:pPr algn="ctr"/>
            <a:r>
              <a:rPr lang="en-IL" sz="2000" dirty="0"/>
              <a:t>Minimization</a:t>
            </a:r>
          </a:p>
        </p:txBody>
      </p:sp>
      <p:sp>
        <p:nvSpPr>
          <p:cNvPr id="13" name="Rectangle 12">
            <a:extLst>
              <a:ext uri="{FF2B5EF4-FFF2-40B4-BE49-F238E27FC236}">
                <a16:creationId xmlns:a16="http://schemas.microsoft.com/office/drawing/2014/main" id="{2CB28B59-C2A7-4F0D-C3D2-568478D7FCE9}"/>
              </a:ext>
            </a:extLst>
          </p:cNvPr>
          <p:cNvSpPr/>
          <p:nvPr/>
        </p:nvSpPr>
        <p:spPr>
          <a:xfrm>
            <a:off x="9282023" y="4017753"/>
            <a:ext cx="897147" cy="951062"/>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9" name="Picture 8">
            <a:extLst>
              <a:ext uri="{FF2B5EF4-FFF2-40B4-BE49-F238E27FC236}">
                <a16:creationId xmlns:a16="http://schemas.microsoft.com/office/drawing/2014/main" id="{89B1CB36-6EB6-3724-2571-7B4DB6D3B52B}"/>
              </a:ext>
            </a:extLst>
          </p:cNvPr>
          <p:cNvPicPr>
            <a:picLocks noChangeAspect="1"/>
          </p:cNvPicPr>
          <p:nvPr/>
        </p:nvPicPr>
        <p:blipFill rotWithShape="1">
          <a:blip r:embed="rId3"/>
          <a:srcRect l="42023" t="64867" r="38537" b="11116"/>
          <a:stretch/>
        </p:blipFill>
        <p:spPr>
          <a:xfrm>
            <a:off x="9282023" y="4017752"/>
            <a:ext cx="897147" cy="951063"/>
          </a:xfrm>
          <a:prstGeom prst="rect">
            <a:avLst/>
          </a:prstGeom>
          <a:ln>
            <a:noFill/>
          </a:ln>
        </p:spPr>
      </p:pic>
    </p:spTree>
    <p:extLst>
      <p:ext uri="{BB962C8B-B14F-4D97-AF65-F5344CB8AC3E}">
        <p14:creationId xmlns:p14="http://schemas.microsoft.com/office/powerpoint/2010/main" val="335536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6" presetClass="emph" presetSubtype="0" fill="hold" nodeType="afterEffect">
                                  <p:stCondLst>
                                    <p:cond delay="0"/>
                                  </p:stCondLst>
                                  <p:childTnLst>
                                    <p:animScale>
                                      <p:cBhvr>
                                        <p:cTn id="10" dur="2000" fill="hold"/>
                                        <p:tgtEl>
                                          <p:spTgt spid="9"/>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p:txBody>
          <a:bodyPr/>
          <a:lstStyle/>
          <a:p>
            <a:r>
              <a:rPr lang="en-IL" dirty="0"/>
              <a:t>Letter detection using Faster-RCNN</a:t>
            </a:r>
          </a:p>
        </p:txBody>
      </p:sp>
      <p:pic>
        <p:nvPicPr>
          <p:cNvPr id="5" name="Picture 4">
            <a:extLst>
              <a:ext uri="{FF2B5EF4-FFF2-40B4-BE49-F238E27FC236}">
                <a16:creationId xmlns:a16="http://schemas.microsoft.com/office/drawing/2014/main" id="{158951CB-950D-4D89-D8E7-51BF8FF037A3}"/>
              </a:ext>
            </a:extLst>
          </p:cNvPr>
          <p:cNvPicPr>
            <a:picLocks noChangeAspect="1"/>
          </p:cNvPicPr>
          <p:nvPr/>
        </p:nvPicPr>
        <p:blipFill>
          <a:blip r:embed="rId3"/>
          <a:stretch>
            <a:fillRect/>
          </a:stretch>
        </p:blipFill>
        <p:spPr>
          <a:xfrm>
            <a:off x="1981200" y="1690688"/>
            <a:ext cx="8229600" cy="4800600"/>
          </a:xfrm>
          <a:prstGeom prst="rect">
            <a:avLst/>
          </a:prstGeom>
        </p:spPr>
      </p:pic>
    </p:spTree>
    <p:extLst>
      <p:ext uri="{BB962C8B-B14F-4D97-AF65-F5344CB8AC3E}">
        <p14:creationId xmlns:p14="http://schemas.microsoft.com/office/powerpoint/2010/main" val="758693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p:txBody>
          <a:bodyPr/>
          <a:lstStyle/>
          <a:p>
            <a:r>
              <a:rPr lang="en-IL" dirty="0"/>
              <a:t>Clustering multispectral trends</a:t>
            </a:r>
          </a:p>
        </p:txBody>
      </p:sp>
      <p:pic>
        <p:nvPicPr>
          <p:cNvPr id="3" name="Picture 2">
            <a:extLst>
              <a:ext uri="{FF2B5EF4-FFF2-40B4-BE49-F238E27FC236}">
                <a16:creationId xmlns:a16="http://schemas.microsoft.com/office/drawing/2014/main" id="{3ACF1C29-F3A1-D586-4712-EFBF532C94F4}"/>
              </a:ext>
            </a:extLst>
          </p:cNvPr>
          <p:cNvPicPr>
            <a:picLocks noChangeAspect="1"/>
          </p:cNvPicPr>
          <p:nvPr/>
        </p:nvPicPr>
        <p:blipFill>
          <a:blip r:embed="rId3"/>
          <a:stretch>
            <a:fillRect/>
          </a:stretch>
        </p:blipFill>
        <p:spPr>
          <a:xfrm>
            <a:off x="3043584" y="1519826"/>
            <a:ext cx="6104828" cy="4517126"/>
          </a:xfrm>
          <a:prstGeom prst="rect">
            <a:avLst/>
          </a:prstGeom>
        </p:spPr>
      </p:pic>
      <p:sp>
        <p:nvSpPr>
          <p:cNvPr id="6" name="TextBox 5">
            <a:extLst>
              <a:ext uri="{FF2B5EF4-FFF2-40B4-BE49-F238E27FC236}">
                <a16:creationId xmlns:a16="http://schemas.microsoft.com/office/drawing/2014/main" id="{79AEB2BA-9E84-370C-5F5D-A7AE917D3410}"/>
              </a:ext>
            </a:extLst>
          </p:cNvPr>
          <p:cNvSpPr txBox="1"/>
          <p:nvPr/>
        </p:nvSpPr>
        <p:spPr>
          <a:xfrm>
            <a:off x="2299959" y="6036952"/>
            <a:ext cx="7592078" cy="461665"/>
          </a:xfrm>
          <a:prstGeom prst="rect">
            <a:avLst/>
          </a:prstGeom>
          <a:noFill/>
        </p:spPr>
        <p:txBody>
          <a:bodyPr wrap="none" rtlCol="0">
            <a:spAutoFit/>
          </a:bodyPr>
          <a:lstStyle/>
          <a:p>
            <a:r>
              <a:rPr lang="en-US" sz="2400" b="1" i="0" dirty="0">
                <a:solidFill>
                  <a:srgbClr val="374151"/>
                </a:solidFill>
                <a:effectLst/>
              </a:rPr>
              <a:t>Gray value trend of pixels across multispectral bands</a:t>
            </a:r>
            <a:endParaRPr lang="en-IL" sz="2400" b="1" dirty="0"/>
          </a:p>
        </p:txBody>
      </p:sp>
    </p:spTree>
    <p:extLst>
      <p:ext uri="{BB962C8B-B14F-4D97-AF65-F5344CB8AC3E}">
        <p14:creationId xmlns:p14="http://schemas.microsoft.com/office/powerpoint/2010/main" val="1173316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p:txBody>
          <a:bodyPr/>
          <a:lstStyle/>
          <a:p>
            <a:r>
              <a:rPr lang="en-IL" dirty="0"/>
              <a:t>Clustering multispectral trends</a:t>
            </a:r>
          </a:p>
        </p:txBody>
      </p:sp>
      <p:sp>
        <p:nvSpPr>
          <p:cNvPr id="6" name="TextBox 5">
            <a:extLst>
              <a:ext uri="{FF2B5EF4-FFF2-40B4-BE49-F238E27FC236}">
                <a16:creationId xmlns:a16="http://schemas.microsoft.com/office/drawing/2014/main" id="{79AEB2BA-9E84-370C-5F5D-A7AE917D3410}"/>
              </a:ext>
            </a:extLst>
          </p:cNvPr>
          <p:cNvSpPr txBox="1"/>
          <p:nvPr/>
        </p:nvSpPr>
        <p:spPr>
          <a:xfrm>
            <a:off x="2299959" y="6036952"/>
            <a:ext cx="7592078" cy="461665"/>
          </a:xfrm>
          <a:prstGeom prst="rect">
            <a:avLst/>
          </a:prstGeom>
          <a:noFill/>
        </p:spPr>
        <p:txBody>
          <a:bodyPr wrap="none" rtlCol="0">
            <a:spAutoFit/>
          </a:bodyPr>
          <a:lstStyle/>
          <a:p>
            <a:r>
              <a:rPr lang="en-US" sz="2400" b="1" i="0" dirty="0">
                <a:solidFill>
                  <a:srgbClr val="374151"/>
                </a:solidFill>
                <a:effectLst/>
              </a:rPr>
              <a:t>Gray value trend of pixels across multispectral bands</a:t>
            </a:r>
            <a:endParaRPr lang="en-IL" sz="2400" b="1" dirty="0"/>
          </a:p>
        </p:txBody>
      </p:sp>
      <p:pic>
        <p:nvPicPr>
          <p:cNvPr id="5" name="Picture 4">
            <a:extLst>
              <a:ext uri="{FF2B5EF4-FFF2-40B4-BE49-F238E27FC236}">
                <a16:creationId xmlns:a16="http://schemas.microsoft.com/office/drawing/2014/main" id="{FBE0A1EB-51CC-6B3B-B1F6-EF8BC0115A5A}"/>
              </a:ext>
            </a:extLst>
          </p:cNvPr>
          <p:cNvPicPr>
            <a:picLocks noChangeAspect="1"/>
          </p:cNvPicPr>
          <p:nvPr/>
        </p:nvPicPr>
        <p:blipFill>
          <a:blip r:embed="rId3"/>
          <a:stretch>
            <a:fillRect/>
          </a:stretch>
        </p:blipFill>
        <p:spPr>
          <a:xfrm>
            <a:off x="1149979" y="1490881"/>
            <a:ext cx="9892037" cy="5166749"/>
          </a:xfrm>
          <a:prstGeom prst="rect">
            <a:avLst/>
          </a:prstGeom>
        </p:spPr>
      </p:pic>
    </p:spTree>
    <p:extLst>
      <p:ext uri="{BB962C8B-B14F-4D97-AF65-F5344CB8AC3E}">
        <p14:creationId xmlns:p14="http://schemas.microsoft.com/office/powerpoint/2010/main" val="3595595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46F445-0399-F41E-DC73-B32C76F484DE}"/>
              </a:ext>
            </a:extLst>
          </p:cNvPr>
          <p:cNvPicPr>
            <a:picLocks noChangeAspect="1"/>
          </p:cNvPicPr>
          <p:nvPr/>
        </p:nvPicPr>
        <p:blipFill>
          <a:blip r:embed="rId3"/>
          <a:stretch>
            <a:fillRect/>
          </a:stretch>
        </p:blipFill>
        <p:spPr>
          <a:xfrm>
            <a:off x="2536480" y="1698981"/>
            <a:ext cx="7119040" cy="5159019"/>
          </a:xfrm>
          <a:prstGeom prst="rect">
            <a:avLst/>
          </a:prstGeom>
        </p:spPr>
      </p:pic>
      <p:sp>
        <p:nvSpPr>
          <p:cNvPr id="8" name="Title 1">
            <a:extLst>
              <a:ext uri="{FF2B5EF4-FFF2-40B4-BE49-F238E27FC236}">
                <a16:creationId xmlns:a16="http://schemas.microsoft.com/office/drawing/2014/main" id="{769B9CD3-1088-02DC-5AB9-4DCCC2784D24}"/>
              </a:ext>
            </a:extLst>
          </p:cNvPr>
          <p:cNvSpPr>
            <a:spLocks noGrp="1"/>
          </p:cNvSpPr>
          <p:nvPr>
            <p:ph type="title"/>
          </p:nvPr>
        </p:nvSpPr>
        <p:spPr>
          <a:xfrm>
            <a:off x="200722" y="365125"/>
            <a:ext cx="11797990" cy="1325563"/>
          </a:xfrm>
        </p:spPr>
        <p:txBody>
          <a:bodyPr/>
          <a:lstStyle/>
          <a:p>
            <a:r>
              <a:rPr lang="en-IL" dirty="0"/>
              <a:t>Multispectral thresholding with energy minimization (MSEM)</a:t>
            </a:r>
          </a:p>
        </p:txBody>
      </p:sp>
    </p:spTree>
    <p:extLst>
      <p:ext uri="{BB962C8B-B14F-4D97-AF65-F5344CB8AC3E}">
        <p14:creationId xmlns:p14="http://schemas.microsoft.com/office/powerpoint/2010/main" val="3277195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a:xfrm>
            <a:off x="200722" y="365125"/>
            <a:ext cx="11797990" cy="1325563"/>
          </a:xfrm>
        </p:spPr>
        <p:txBody>
          <a:bodyPr/>
          <a:lstStyle/>
          <a:p>
            <a:r>
              <a:rPr lang="en-IL" dirty="0"/>
              <a:t>Multispectral thresholding with energy minimization (MSEM)</a:t>
            </a:r>
          </a:p>
        </p:txBody>
      </p:sp>
      <p:pic>
        <p:nvPicPr>
          <p:cNvPr id="7" name="Picture 6">
            <a:extLst>
              <a:ext uri="{FF2B5EF4-FFF2-40B4-BE49-F238E27FC236}">
                <a16:creationId xmlns:a16="http://schemas.microsoft.com/office/drawing/2014/main" id="{77CDC769-D1CF-435E-4857-9F3219D6F1D0}"/>
              </a:ext>
            </a:extLst>
          </p:cNvPr>
          <p:cNvPicPr>
            <a:picLocks noChangeAspect="1"/>
          </p:cNvPicPr>
          <p:nvPr/>
        </p:nvPicPr>
        <p:blipFill>
          <a:blip r:embed="rId3"/>
          <a:stretch>
            <a:fillRect/>
          </a:stretch>
        </p:blipFill>
        <p:spPr>
          <a:xfrm>
            <a:off x="200722" y="2635250"/>
            <a:ext cx="2828848" cy="2828848"/>
          </a:xfrm>
          <a:prstGeom prst="rect">
            <a:avLst/>
          </a:prstGeom>
        </p:spPr>
      </p:pic>
      <p:pic>
        <p:nvPicPr>
          <p:cNvPr id="8" name="Picture 7">
            <a:extLst>
              <a:ext uri="{FF2B5EF4-FFF2-40B4-BE49-F238E27FC236}">
                <a16:creationId xmlns:a16="http://schemas.microsoft.com/office/drawing/2014/main" id="{8D169C36-97FB-8D3B-FA3D-3FEB90D342C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6149968" y="2635250"/>
            <a:ext cx="2828848" cy="2828848"/>
          </a:xfrm>
          <a:prstGeom prst="rect">
            <a:avLst/>
          </a:prstGeom>
        </p:spPr>
      </p:pic>
      <p:pic>
        <p:nvPicPr>
          <p:cNvPr id="9" name="Picture 8">
            <a:extLst>
              <a:ext uri="{FF2B5EF4-FFF2-40B4-BE49-F238E27FC236}">
                <a16:creationId xmlns:a16="http://schemas.microsoft.com/office/drawing/2014/main" id="{86D87070-AD2E-1F72-F5BE-8C6822B56C7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3175345" y="2635250"/>
            <a:ext cx="2828848" cy="2828848"/>
          </a:xfrm>
          <a:prstGeom prst="rect">
            <a:avLst/>
          </a:prstGeom>
        </p:spPr>
      </p:pic>
      <p:pic>
        <p:nvPicPr>
          <p:cNvPr id="10" name="Picture 9">
            <a:extLst>
              <a:ext uri="{FF2B5EF4-FFF2-40B4-BE49-F238E27FC236}">
                <a16:creationId xmlns:a16="http://schemas.microsoft.com/office/drawing/2014/main" id="{0DA060A5-D0B4-90F9-C7BD-12EA1EC4D6D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9124590" y="2635250"/>
            <a:ext cx="2828848" cy="2828848"/>
          </a:xfrm>
          <a:prstGeom prst="rect">
            <a:avLst/>
          </a:prstGeom>
        </p:spPr>
      </p:pic>
      <p:sp>
        <p:nvSpPr>
          <p:cNvPr id="11" name="TextBox 10">
            <a:extLst>
              <a:ext uri="{FF2B5EF4-FFF2-40B4-BE49-F238E27FC236}">
                <a16:creationId xmlns:a16="http://schemas.microsoft.com/office/drawing/2014/main" id="{0BE4C338-ABA8-45C7-247B-1F69508135ED}"/>
              </a:ext>
            </a:extLst>
          </p:cNvPr>
          <p:cNvSpPr txBox="1"/>
          <p:nvPr/>
        </p:nvSpPr>
        <p:spPr>
          <a:xfrm>
            <a:off x="4030494" y="2155269"/>
            <a:ext cx="1118550" cy="461665"/>
          </a:xfrm>
          <a:prstGeom prst="rect">
            <a:avLst/>
          </a:prstGeom>
          <a:noFill/>
        </p:spPr>
        <p:txBody>
          <a:bodyPr wrap="square">
            <a:spAutoFit/>
          </a:bodyPr>
          <a:lstStyle/>
          <a:p>
            <a:pPr algn="ctr"/>
            <a:r>
              <a:rPr lang="en-US" sz="2400" b="1">
                <a:solidFill>
                  <a:srgbClr val="3A3A3A"/>
                </a:solidFill>
              </a:rPr>
              <a:t>Otsu</a:t>
            </a:r>
            <a:endParaRPr lang="en-US" sz="2400" b="1" i="0" dirty="0">
              <a:solidFill>
                <a:srgbClr val="3A3A3A"/>
              </a:solidFill>
              <a:effectLst/>
            </a:endParaRPr>
          </a:p>
        </p:txBody>
      </p:sp>
      <p:sp>
        <p:nvSpPr>
          <p:cNvPr id="12" name="TextBox 11">
            <a:extLst>
              <a:ext uri="{FF2B5EF4-FFF2-40B4-BE49-F238E27FC236}">
                <a16:creationId xmlns:a16="http://schemas.microsoft.com/office/drawing/2014/main" id="{1CDE51DD-D2D7-CC78-C6C3-04EB2462B957}"/>
              </a:ext>
            </a:extLst>
          </p:cNvPr>
          <p:cNvSpPr txBox="1"/>
          <p:nvPr/>
        </p:nvSpPr>
        <p:spPr>
          <a:xfrm>
            <a:off x="6842931" y="2155269"/>
            <a:ext cx="1442922" cy="461665"/>
          </a:xfrm>
          <a:prstGeom prst="rect">
            <a:avLst/>
          </a:prstGeom>
          <a:noFill/>
        </p:spPr>
        <p:txBody>
          <a:bodyPr wrap="square">
            <a:spAutoFit/>
          </a:bodyPr>
          <a:lstStyle/>
          <a:p>
            <a:pPr algn="ctr"/>
            <a:r>
              <a:rPr lang="en-US" sz="2400" b="1" dirty="0" err="1">
                <a:solidFill>
                  <a:srgbClr val="3A3A3A"/>
                </a:solidFill>
              </a:rPr>
              <a:t>GrabCut</a:t>
            </a:r>
            <a:endParaRPr lang="en-US" sz="2400" b="1" i="0" dirty="0">
              <a:solidFill>
                <a:srgbClr val="3A3A3A"/>
              </a:solidFill>
              <a:effectLst/>
            </a:endParaRPr>
          </a:p>
        </p:txBody>
      </p:sp>
      <p:sp>
        <p:nvSpPr>
          <p:cNvPr id="13" name="TextBox 12">
            <a:extLst>
              <a:ext uri="{FF2B5EF4-FFF2-40B4-BE49-F238E27FC236}">
                <a16:creationId xmlns:a16="http://schemas.microsoft.com/office/drawing/2014/main" id="{65E94B84-03F6-A96A-A972-B55B6E2E14AA}"/>
              </a:ext>
            </a:extLst>
          </p:cNvPr>
          <p:cNvSpPr txBox="1"/>
          <p:nvPr/>
        </p:nvSpPr>
        <p:spPr>
          <a:xfrm>
            <a:off x="1055871" y="2155269"/>
            <a:ext cx="1118550" cy="461665"/>
          </a:xfrm>
          <a:prstGeom prst="rect">
            <a:avLst/>
          </a:prstGeom>
          <a:noFill/>
        </p:spPr>
        <p:txBody>
          <a:bodyPr wrap="square">
            <a:spAutoFit/>
          </a:bodyPr>
          <a:lstStyle/>
          <a:p>
            <a:pPr algn="ctr"/>
            <a:r>
              <a:rPr lang="en-US" sz="2400" b="1" dirty="0">
                <a:solidFill>
                  <a:srgbClr val="3A3A3A"/>
                </a:solidFill>
              </a:rPr>
              <a:t>Input</a:t>
            </a:r>
            <a:endParaRPr lang="en-US" sz="2400" b="1" i="0" dirty="0">
              <a:solidFill>
                <a:srgbClr val="3A3A3A"/>
              </a:solidFill>
              <a:effectLst/>
            </a:endParaRPr>
          </a:p>
        </p:txBody>
      </p:sp>
      <p:sp>
        <p:nvSpPr>
          <p:cNvPr id="14" name="TextBox 13">
            <a:extLst>
              <a:ext uri="{FF2B5EF4-FFF2-40B4-BE49-F238E27FC236}">
                <a16:creationId xmlns:a16="http://schemas.microsoft.com/office/drawing/2014/main" id="{9E8BFE65-6833-1EEC-85FF-EC3847CA7577}"/>
              </a:ext>
            </a:extLst>
          </p:cNvPr>
          <p:cNvSpPr txBox="1"/>
          <p:nvPr/>
        </p:nvSpPr>
        <p:spPr>
          <a:xfrm>
            <a:off x="9979739" y="2155269"/>
            <a:ext cx="1118550" cy="461665"/>
          </a:xfrm>
          <a:prstGeom prst="rect">
            <a:avLst/>
          </a:prstGeom>
          <a:noFill/>
        </p:spPr>
        <p:txBody>
          <a:bodyPr wrap="square">
            <a:spAutoFit/>
          </a:bodyPr>
          <a:lstStyle/>
          <a:p>
            <a:pPr algn="ctr"/>
            <a:r>
              <a:rPr lang="en-US" sz="2400" b="1">
                <a:solidFill>
                  <a:srgbClr val="3A3A3A"/>
                </a:solidFill>
              </a:rPr>
              <a:t>MSEM</a:t>
            </a:r>
            <a:endParaRPr lang="en-US" sz="2400" b="1" i="0" dirty="0">
              <a:solidFill>
                <a:srgbClr val="3A3A3A"/>
              </a:solidFill>
              <a:effectLst/>
            </a:endParaRPr>
          </a:p>
        </p:txBody>
      </p:sp>
    </p:spTree>
    <p:extLst>
      <p:ext uri="{BB962C8B-B14F-4D97-AF65-F5344CB8AC3E}">
        <p14:creationId xmlns:p14="http://schemas.microsoft.com/office/powerpoint/2010/main" val="550234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a:xfrm>
            <a:off x="200722" y="365125"/>
            <a:ext cx="11797990" cy="1325563"/>
          </a:xfrm>
        </p:spPr>
        <p:txBody>
          <a:bodyPr/>
          <a:lstStyle/>
          <a:p>
            <a:r>
              <a:rPr lang="en-IL"/>
              <a:t>Multispectral thresholding with energy minimization (MSEM)</a:t>
            </a:r>
            <a:endParaRPr lang="en-IL" dirty="0"/>
          </a:p>
        </p:txBody>
      </p:sp>
      <p:sp>
        <p:nvSpPr>
          <p:cNvPr id="11" name="TextBox 10">
            <a:extLst>
              <a:ext uri="{FF2B5EF4-FFF2-40B4-BE49-F238E27FC236}">
                <a16:creationId xmlns:a16="http://schemas.microsoft.com/office/drawing/2014/main" id="{0BE4C338-ABA8-45C7-247B-1F69508135ED}"/>
              </a:ext>
            </a:extLst>
          </p:cNvPr>
          <p:cNvSpPr txBox="1"/>
          <p:nvPr/>
        </p:nvSpPr>
        <p:spPr>
          <a:xfrm>
            <a:off x="4060832" y="2195255"/>
            <a:ext cx="1118550" cy="461665"/>
          </a:xfrm>
          <a:prstGeom prst="rect">
            <a:avLst/>
          </a:prstGeom>
          <a:noFill/>
        </p:spPr>
        <p:txBody>
          <a:bodyPr wrap="square">
            <a:spAutoFit/>
          </a:bodyPr>
          <a:lstStyle/>
          <a:p>
            <a:pPr algn="ctr"/>
            <a:r>
              <a:rPr lang="en-US" sz="2400" b="1" dirty="0">
                <a:solidFill>
                  <a:srgbClr val="3A3A3A"/>
                </a:solidFill>
              </a:rPr>
              <a:t>Otsu</a:t>
            </a:r>
            <a:endParaRPr lang="en-US" sz="2400" b="1" i="0" dirty="0">
              <a:solidFill>
                <a:srgbClr val="3A3A3A"/>
              </a:solidFill>
              <a:effectLst/>
            </a:endParaRPr>
          </a:p>
        </p:txBody>
      </p:sp>
      <p:sp>
        <p:nvSpPr>
          <p:cNvPr id="12" name="TextBox 11">
            <a:extLst>
              <a:ext uri="{FF2B5EF4-FFF2-40B4-BE49-F238E27FC236}">
                <a16:creationId xmlns:a16="http://schemas.microsoft.com/office/drawing/2014/main" id="{1CDE51DD-D2D7-CC78-C6C3-04EB2462B957}"/>
              </a:ext>
            </a:extLst>
          </p:cNvPr>
          <p:cNvSpPr txBox="1"/>
          <p:nvPr/>
        </p:nvSpPr>
        <p:spPr>
          <a:xfrm>
            <a:off x="6903231" y="2195255"/>
            <a:ext cx="1442922" cy="461665"/>
          </a:xfrm>
          <a:prstGeom prst="rect">
            <a:avLst/>
          </a:prstGeom>
          <a:noFill/>
        </p:spPr>
        <p:txBody>
          <a:bodyPr wrap="square">
            <a:spAutoFit/>
          </a:bodyPr>
          <a:lstStyle/>
          <a:p>
            <a:pPr algn="ctr"/>
            <a:r>
              <a:rPr lang="en-US" sz="2400" b="1" dirty="0" err="1">
                <a:solidFill>
                  <a:srgbClr val="3A3A3A"/>
                </a:solidFill>
              </a:rPr>
              <a:t>GrabCut</a:t>
            </a:r>
            <a:endParaRPr lang="en-US" sz="2400" b="1" i="0" dirty="0">
              <a:solidFill>
                <a:srgbClr val="3A3A3A"/>
              </a:solidFill>
              <a:effectLst/>
            </a:endParaRPr>
          </a:p>
        </p:txBody>
      </p:sp>
      <p:sp>
        <p:nvSpPr>
          <p:cNvPr id="13" name="TextBox 12">
            <a:extLst>
              <a:ext uri="{FF2B5EF4-FFF2-40B4-BE49-F238E27FC236}">
                <a16:creationId xmlns:a16="http://schemas.microsoft.com/office/drawing/2014/main" id="{65E94B84-03F6-A96A-A972-B55B6E2E14AA}"/>
              </a:ext>
            </a:extLst>
          </p:cNvPr>
          <p:cNvSpPr txBox="1"/>
          <p:nvPr/>
        </p:nvSpPr>
        <p:spPr>
          <a:xfrm>
            <a:off x="1056247" y="2195255"/>
            <a:ext cx="1118550" cy="461665"/>
          </a:xfrm>
          <a:prstGeom prst="rect">
            <a:avLst/>
          </a:prstGeom>
          <a:noFill/>
        </p:spPr>
        <p:txBody>
          <a:bodyPr wrap="square">
            <a:spAutoFit/>
          </a:bodyPr>
          <a:lstStyle/>
          <a:p>
            <a:pPr algn="ctr"/>
            <a:r>
              <a:rPr lang="en-US" sz="2400" b="1">
                <a:solidFill>
                  <a:srgbClr val="3A3A3A"/>
                </a:solidFill>
              </a:rPr>
              <a:t>Input</a:t>
            </a:r>
            <a:endParaRPr lang="en-US" sz="2400" b="1" i="0" dirty="0">
              <a:solidFill>
                <a:srgbClr val="3A3A3A"/>
              </a:solidFill>
              <a:effectLst/>
            </a:endParaRPr>
          </a:p>
        </p:txBody>
      </p:sp>
      <p:sp>
        <p:nvSpPr>
          <p:cNvPr id="14" name="TextBox 13">
            <a:extLst>
              <a:ext uri="{FF2B5EF4-FFF2-40B4-BE49-F238E27FC236}">
                <a16:creationId xmlns:a16="http://schemas.microsoft.com/office/drawing/2014/main" id="{9E8BFE65-6833-1EEC-85FF-EC3847CA7577}"/>
              </a:ext>
            </a:extLst>
          </p:cNvPr>
          <p:cNvSpPr txBox="1"/>
          <p:nvPr/>
        </p:nvSpPr>
        <p:spPr>
          <a:xfrm>
            <a:off x="10070002" y="2195255"/>
            <a:ext cx="1118550" cy="461665"/>
          </a:xfrm>
          <a:prstGeom prst="rect">
            <a:avLst/>
          </a:prstGeom>
          <a:noFill/>
        </p:spPr>
        <p:txBody>
          <a:bodyPr wrap="square">
            <a:spAutoFit/>
          </a:bodyPr>
          <a:lstStyle/>
          <a:p>
            <a:pPr algn="ctr"/>
            <a:r>
              <a:rPr lang="en-US" sz="2400" b="1" dirty="0">
                <a:solidFill>
                  <a:srgbClr val="3A3A3A"/>
                </a:solidFill>
              </a:rPr>
              <a:t>MSEM</a:t>
            </a:r>
            <a:endParaRPr lang="en-US" sz="2400" b="1" i="0" dirty="0">
              <a:solidFill>
                <a:srgbClr val="3A3A3A"/>
              </a:solidFill>
              <a:effectLst/>
            </a:endParaRPr>
          </a:p>
        </p:txBody>
      </p:sp>
      <p:pic>
        <p:nvPicPr>
          <p:cNvPr id="3" name="Picture 2">
            <a:extLst>
              <a:ext uri="{FF2B5EF4-FFF2-40B4-BE49-F238E27FC236}">
                <a16:creationId xmlns:a16="http://schemas.microsoft.com/office/drawing/2014/main" id="{F3C70072-08F0-231F-8DBF-CB6C52E7788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205307" y="2646673"/>
            <a:ext cx="2829600" cy="2829600"/>
          </a:xfrm>
          <a:prstGeom prst="rect">
            <a:avLst/>
          </a:prstGeom>
        </p:spPr>
      </p:pic>
      <p:pic>
        <p:nvPicPr>
          <p:cNvPr id="5" name="Picture 4">
            <a:extLst>
              <a:ext uri="{FF2B5EF4-FFF2-40B4-BE49-F238E27FC236}">
                <a16:creationId xmlns:a16="http://schemas.microsoft.com/office/drawing/2014/main" id="{8C91BA6E-A85C-9447-1CF4-E7297286228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9214477" y="2646673"/>
            <a:ext cx="2829600" cy="2829600"/>
          </a:xfrm>
          <a:prstGeom prst="rect">
            <a:avLst/>
          </a:prstGeom>
        </p:spPr>
      </p:pic>
      <p:pic>
        <p:nvPicPr>
          <p:cNvPr id="6" name="Picture 5">
            <a:extLst>
              <a:ext uri="{FF2B5EF4-FFF2-40B4-BE49-F238E27FC236}">
                <a16:creationId xmlns:a16="http://schemas.microsoft.com/office/drawing/2014/main" id="{05F55583-CB79-14D0-CC7F-8C582E12368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6209892" y="2646673"/>
            <a:ext cx="2829600" cy="2829600"/>
          </a:xfrm>
          <a:prstGeom prst="rect">
            <a:avLst/>
          </a:prstGeom>
        </p:spPr>
      </p:pic>
      <p:pic>
        <p:nvPicPr>
          <p:cNvPr id="15" name="Picture 14">
            <a:extLst>
              <a:ext uri="{FF2B5EF4-FFF2-40B4-BE49-F238E27FC236}">
                <a16:creationId xmlns:a16="http://schemas.microsoft.com/office/drawing/2014/main" id="{FBAB9872-FF54-093D-9237-90EAFBFF1C23}"/>
              </a:ext>
            </a:extLst>
          </p:cNvPr>
          <p:cNvPicPr>
            <a:picLocks noChangeAspect="1"/>
          </p:cNvPicPr>
          <p:nvPr/>
        </p:nvPicPr>
        <p:blipFill>
          <a:blip r:embed="rId9"/>
          <a:stretch>
            <a:fillRect/>
          </a:stretch>
        </p:blipFill>
        <p:spPr>
          <a:xfrm>
            <a:off x="200722" y="2646673"/>
            <a:ext cx="2829600" cy="2829600"/>
          </a:xfrm>
          <a:prstGeom prst="rect">
            <a:avLst/>
          </a:prstGeom>
        </p:spPr>
      </p:pic>
    </p:spTree>
    <p:extLst>
      <p:ext uri="{BB962C8B-B14F-4D97-AF65-F5344CB8AC3E}">
        <p14:creationId xmlns:p14="http://schemas.microsoft.com/office/powerpoint/2010/main" val="3276556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a:extLst>
              <a:ext uri="{FF2B5EF4-FFF2-40B4-BE49-F238E27FC236}">
                <a16:creationId xmlns:a16="http://schemas.microsoft.com/office/drawing/2014/main" id="{0A4EFAEA-40CB-735E-C4D3-141B0527970C}"/>
              </a:ext>
              <a:ext uri="{C183D7F6-B498-43B3-948B-1728B52AA6E4}">
                <adec:decorative xmlns:adec="http://schemas.microsoft.com/office/drawing/2017/decorative" val="1"/>
              </a:ext>
            </a:extLst>
          </p:cNvPr>
          <p:cNvPicPr>
            <a:picLocks noChangeAspect="1"/>
          </p:cNvPicPr>
          <p:nvPr/>
        </p:nvPicPr>
        <p:blipFill>
          <a:blip r:embed="rId3"/>
          <a:srcRect l="1399" r="2" b="2"/>
          <a:stretch/>
        </p:blipFill>
        <p:spPr>
          <a:xfrm>
            <a:off x="0" y="10"/>
            <a:ext cx="6639340" cy="6857990"/>
          </a:xfrm>
          <a:prstGeom prst="rect">
            <a:avLst/>
          </a:prstGeom>
        </p:spPr>
      </p:pic>
      <p:pic>
        <p:nvPicPr>
          <p:cNvPr id="15" name="Picture 2">
            <a:extLst>
              <a:ext uri="{FF2B5EF4-FFF2-40B4-BE49-F238E27FC236}">
                <a16:creationId xmlns:a16="http://schemas.microsoft.com/office/drawing/2014/main" id="{8D87DDB7-1E08-DA4F-08F6-65011748195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82" r="4" b="4"/>
          <a:stretch/>
        </p:blipFill>
        <p:spPr bwMode="auto">
          <a:xfrm rot="5400000">
            <a:off x="5985048" y="2012759"/>
            <a:ext cx="6813997" cy="55999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10FED3F-B340-EAD3-16E9-97F55331CB7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 b="4820"/>
          <a:stretch/>
        </p:blipFill>
        <p:spPr bwMode="auto">
          <a:xfrm>
            <a:off x="6609360" y="-507787"/>
            <a:ext cx="5601431" cy="36086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a:extLst>
              <a:ext uri="{FF2B5EF4-FFF2-40B4-BE49-F238E27FC236}">
                <a16:creationId xmlns:a16="http://schemas.microsoft.com/office/drawing/2014/main" id="{EE589E27-A1C3-AC7C-F4A8-52DE813C334F}"/>
              </a:ext>
            </a:extLst>
          </p:cNvPr>
          <p:cNvSpPr txBox="1"/>
          <p:nvPr/>
        </p:nvSpPr>
        <p:spPr>
          <a:xfrm>
            <a:off x="6656607" y="0"/>
            <a:ext cx="2940036" cy="584775"/>
          </a:xfrm>
          <a:prstGeom prst="rect">
            <a:avLst/>
          </a:prstGeom>
          <a:noFill/>
        </p:spPr>
        <p:txBody>
          <a:bodyPr wrap="none" rtlCol="0">
            <a:spAutoFit/>
          </a:bodyPr>
          <a:lstStyle/>
          <a:p>
            <a:r>
              <a:rPr lang="en-IL" sz="3200" dirty="0">
                <a:solidFill>
                  <a:schemeClr val="bg1"/>
                </a:solidFill>
                <a:cs typeface="Aharoni" panose="02010803020104030203" pitchFamily="2" charset="-79"/>
              </a:rPr>
              <a:t>A Qumran cave</a:t>
            </a:r>
          </a:p>
        </p:txBody>
      </p:sp>
      <p:sp>
        <p:nvSpPr>
          <p:cNvPr id="25" name="TextBox 24">
            <a:extLst>
              <a:ext uri="{FF2B5EF4-FFF2-40B4-BE49-F238E27FC236}">
                <a16:creationId xmlns:a16="http://schemas.microsoft.com/office/drawing/2014/main" id="{407FFB3C-F892-C911-6417-BFF1A193BD6B}"/>
              </a:ext>
            </a:extLst>
          </p:cNvPr>
          <p:cNvSpPr txBox="1"/>
          <p:nvPr/>
        </p:nvSpPr>
        <p:spPr>
          <a:xfrm>
            <a:off x="9110150" y="6171120"/>
            <a:ext cx="3150991" cy="584775"/>
          </a:xfrm>
          <a:prstGeom prst="rect">
            <a:avLst/>
          </a:prstGeom>
          <a:noFill/>
        </p:spPr>
        <p:txBody>
          <a:bodyPr wrap="none" rtlCol="0">
            <a:spAutoFit/>
          </a:bodyPr>
          <a:lstStyle/>
          <a:p>
            <a:r>
              <a:rPr lang="en-IL" sz="3200" dirty="0">
                <a:solidFill>
                  <a:schemeClr val="bg1"/>
                </a:solidFill>
                <a:cs typeface="Aharoni" panose="02010803020104030203" pitchFamily="2" charset="-79"/>
              </a:rPr>
              <a:t>Dead Sea scrolls</a:t>
            </a:r>
          </a:p>
        </p:txBody>
      </p:sp>
    </p:spTree>
    <p:extLst>
      <p:ext uri="{BB962C8B-B14F-4D97-AF65-F5344CB8AC3E}">
        <p14:creationId xmlns:p14="http://schemas.microsoft.com/office/powerpoint/2010/main" val="386428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a:xfrm>
            <a:off x="200722" y="365125"/>
            <a:ext cx="11797990" cy="1325563"/>
          </a:xfrm>
        </p:spPr>
        <p:txBody>
          <a:bodyPr/>
          <a:lstStyle/>
          <a:p>
            <a:r>
              <a:rPr lang="en-IL"/>
              <a:t>Multispectral thresholding with energy minimization (MSEM)</a:t>
            </a:r>
            <a:endParaRPr lang="en-IL" dirty="0"/>
          </a:p>
        </p:txBody>
      </p:sp>
      <p:sp>
        <p:nvSpPr>
          <p:cNvPr id="11" name="TextBox 10">
            <a:extLst>
              <a:ext uri="{FF2B5EF4-FFF2-40B4-BE49-F238E27FC236}">
                <a16:creationId xmlns:a16="http://schemas.microsoft.com/office/drawing/2014/main" id="{0BE4C338-ABA8-45C7-247B-1F69508135ED}"/>
              </a:ext>
            </a:extLst>
          </p:cNvPr>
          <p:cNvSpPr txBox="1"/>
          <p:nvPr/>
        </p:nvSpPr>
        <p:spPr>
          <a:xfrm>
            <a:off x="4035253" y="2191689"/>
            <a:ext cx="1118550" cy="461665"/>
          </a:xfrm>
          <a:prstGeom prst="rect">
            <a:avLst/>
          </a:prstGeom>
          <a:noFill/>
        </p:spPr>
        <p:txBody>
          <a:bodyPr wrap="square">
            <a:spAutoFit/>
          </a:bodyPr>
          <a:lstStyle/>
          <a:p>
            <a:pPr algn="ctr"/>
            <a:r>
              <a:rPr lang="en-US" sz="2400" b="1">
                <a:solidFill>
                  <a:srgbClr val="3A3A3A"/>
                </a:solidFill>
              </a:rPr>
              <a:t>Otsu</a:t>
            </a:r>
            <a:endParaRPr lang="en-US" sz="2400" b="1" i="0" dirty="0">
              <a:solidFill>
                <a:srgbClr val="3A3A3A"/>
              </a:solidFill>
              <a:effectLst/>
            </a:endParaRPr>
          </a:p>
        </p:txBody>
      </p:sp>
      <p:sp>
        <p:nvSpPr>
          <p:cNvPr id="12" name="TextBox 11">
            <a:extLst>
              <a:ext uri="{FF2B5EF4-FFF2-40B4-BE49-F238E27FC236}">
                <a16:creationId xmlns:a16="http://schemas.microsoft.com/office/drawing/2014/main" id="{1CDE51DD-D2D7-CC78-C6C3-04EB2462B957}"/>
              </a:ext>
            </a:extLst>
          </p:cNvPr>
          <p:cNvSpPr txBox="1"/>
          <p:nvPr/>
        </p:nvSpPr>
        <p:spPr>
          <a:xfrm>
            <a:off x="6867759" y="2191689"/>
            <a:ext cx="1442922" cy="461665"/>
          </a:xfrm>
          <a:prstGeom prst="rect">
            <a:avLst/>
          </a:prstGeom>
          <a:noFill/>
        </p:spPr>
        <p:txBody>
          <a:bodyPr wrap="square">
            <a:spAutoFit/>
          </a:bodyPr>
          <a:lstStyle/>
          <a:p>
            <a:pPr algn="ctr"/>
            <a:r>
              <a:rPr lang="en-US" sz="2400" b="1" dirty="0" err="1">
                <a:solidFill>
                  <a:srgbClr val="3A3A3A"/>
                </a:solidFill>
              </a:rPr>
              <a:t>GrabCut</a:t>
            </a:r>
            <a:endParaRPr lang="en-US" sz="2400" b="1" i="0" dirty="0">
              <a:solidFill>
                <a:srgbClr val="3A3A3A"/>
              </a:solidFill>
              <a:effectLst/>
            </a:endParaRPr>
          </a:p>
        </p:txBody>
      </p:sp>
      <p:sp>
        <p:nvSpPr>
          <p:cNvPr id="13" name="TextBox 12">
            <a:extLst>
              <a:ext uri="{FF2B5EF4-FFF2-40B4-BE49-F238E27FC236}">
                <a16:creationId xmlns:a16="http://schemas.microsoft.com/office/drawing/2014/main" id="{65E94B84-03F6-A96A-A972-B55B6E2E14AA}"/>
              </a:ext>
            </a:extLst>
          </p:cNvPr>
          <p:cNvSpPr txBox="1"/>
          <p:nvPr/>
        </p:nvSpPr>
        <p:spPr>
          <a:xfrm>
            <a:off x="1040561" y="2191689"/>
            <a:ext cx="1118550" cy="461665"/>
          </a:xfrm>
          <a:prstGeom prst="rect">
            <a:avLst/>
          </a:prstGeom>
          <a:noFill/>
        </p:spPr>
        <p:txBody>
          <a:bodyPr wrap="square">
            <a:spAutoFit/>
          </a:bodyPr>
          <a:lstStyle/>
          <a:p>
            <a:pPr algn="ctr"/>
            <a:r>
              <a:rPr lang="en-US" sz="2400" b="1">
                <a:solidFill>
                  <a:srgbClr val="3A3A3A"/>
                </a:solidFill>
              </a:rPr>
              <a:t>Input</a:t>
            </a:r>
            <a:endParaRPr lang="en-US" sz="2400" b="1" i="0" dirty="0">
              <a:solidFill>
                <a:srgbClr val="3A3A3A"/>
              </a:solidFill>
              <a:effectLst/>
            </a:endParaRPr>
          </a:p>
        </p:txBody>
      </p:sp>
      <p:sp>
        <p:nvSpPr>
          <p:cNvPr id="14" name="TextBox 13">
            <a:extLst>
              <a:ext uri="{FF2B5EF4-FFF2-40B4-BE49-F238E27FC236}">
                <a16:creationId xmlns:a16="http://schemas.microsoft.com/office/drawing/2014/main" id="{9E8BFE65-6833-1EEC-85FF-EC3847CA7577}"/>
              </a:ext>
            </a:extLst>
          </p:cNvPr>
          <p:cNvSpPr txBox="1"/>
          <p:nvPr/>
        </p:nvSpPr>
        <p:spPr>
          <a:xfrm>
            <a:off x="10024637" y="2191689"/>
            <a:ext cx="1118550" cy="461665"/>
          </a:xfrm>
          <a:prstGeom prst="rect">
            <a:avLst/>
          </a:prstGeom>
          <a:noFill/>
        </p:spPr>
        <p:txBody>
          <a:bodyPr wrap="square">
            <a:spAutoFit/>
          </a:bodyPr>
          <a:lstStyle/>
          <a:p>
            <a:pPr algn="ctr"/>
            <a:r>
              <a:rPr lang="en-US" sz="2400" b="1">
                <a:solidFill>
                  <a:srgbClr val="3A3A3A"/>
                </a:solidFill>
              </a:rPr>
              <a:t>MSEM</a:t>
            </a:r>
            <a:endParaRPr lang="en-US" sz="2400" b="1" i="0" dirty="0">
              <a:solidFill>
                <a:srgbClr val="3A3A3A"/>
              </a:solidFill>
              <a:effectLst/>
            </a:endParaRPr>
          </a:p>
        </p:txBody>
      </p:sp>
      <p:pic>
        <p:nvPicPr>
          <p:cNvPr id="7" name="Picture 6">
            <a:extLst>
              <a:ext uri="{FF2B5EF4-FFF2-40B4-BE49-F238E27FC236}">
                <a16:creationId xmlns:a16="http://schemas.microsoft.com/office/drawing/2014/main" id="{64740FA1-CF40-4275-AD63-CE906F1B74C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9169112" y="2653354"/>
            <a:ext cx="2829600" cy="2829600"/>
          </a:xfrm>
          <a:prstGeom prst="rect">
            <a:avLst/>
          </a:prstGeom>
        </p:spPr>
      </p:pic>
      <p:pic>
        <p:nvPicPr>
          <p:cNvPr id="9" name="Picture 8">
            <a:extLst>
              <a:ext uri="{FF2B5EF4-FFF2-40B4-BE49-F238E27FC236}">
                <a16:creationId xmlns:a16="http://schemas.microsoft.com/office/drawing/2014/main" id="{D7C85F87-BDFE-FB28-1D21-82BAB61C3424}"/>
              </a:ext>
            </a:extLst>
          </p:cNvPr>
          <p:cNvPicPr>
            <a:picLocks noChangeAspect="1"/>
          </p:cNvPicPr>
          <p:nvPr/>
        </p:nvPicPr>
        <p:blipFill>
          <a:blip r:embed="rId5"/>
          <a:stretch>
            <a:fillRect/>
          </a:stretch>
        </p:blipFill>
        <p:spPr>
          <a:xfrm>
            <a:off x="185036" y="2653354"/>
            <a:ext cx="2829600" cy="2829600"/>
          </a:xfrm>
          <a:prstGeom prst="rect">
            <a:avLst/>
          </a:prstGeom>
        </p:spPr>
      </p:pic>
      <p:pic>
        <p:nvPicPr>
          <p:cNvPr id="10" name="Picture 9">
            <a:extLst>
              <a:ext uri="{FF2B5EF4-FFF2-40B4-BE49-F238E27FC236}">
                <a16:creationId xmlns:a16="http://schemas.microsoft.com/office/drawing/2014/main" id="{5E3FE4E4-6D2A-87CB-88A2-F700575585A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6174420" y="2653354"/>
            <a:ext cx="2829600" cy="2829600"/>
          </a:xfrm>
          <a:prstGeom prst="rect">
            <a:avLst/>
          </a:prstGeom>
        </p:spPr>
      </p:pic>
      <p:pic>
        <p:nvPicPr>
          <p:cNvPr id="16" name="Picture 15">
            <a:extLst>
              <a:ext uri="{FF2B5EF4-FFF2-40B4-BE49-F238E27FC236}">
                <a16:creationId xmlns:a16="http://schemas.microsoft.com/office/drawing/2014/main" id="{0F7A2F91-5486-63F0-9F25-B19B62865D6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3179728" y="2653354"/>
            <a:ext cx="2829600" cy="2829600"/>
          </a:xfrm>
          <a:prstGeom prst="rect">
            <a:avLst/>
          </a:prstGeom>
        </p:spPr>
      </p:pic>
    </p:spTree>
    <p:extLst>
      <p:ext uri="{BB962C8B-B14F-4D97-AF65-F5344CB8AC3E}">
        <p14:creationId xmlns:p14="http://schemas.microsoft.com/office/powerpoint/2010/main" val="4006055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a:xfrm>
            <a:off x="200722" y="365125"/>
            <a:ext cx="11797990" cy="1325563"/>
          </a:xfrm>
        </p:spPr>
        <p:txBody>
          <a:bodyPr/>
          <a:lstStyle/>
          <a:p>
            <a:r>
              <a:rPr lang="en-IL"/>
              <a:t>Multispectral thresholding with energy minimization (MSEM)</a:t>
            </a:r>
            <a:endParaRPr lang="en-IL" dirty="0"/>
          </a:p>
        </p:txBody>
      </p:sp>
      <p:pic>
        <p:nvPicPr>
          <p:cNvPr id="3" name="Picture 2">
            <a:extLst>
              <a:ext uri="{FF2B5EF4-FFF2-40B4-BE49-F238E27FC236}">
                <a16:creationId xmlns:a16="http://schemas.microsoft.com/office/drawing/2014/main" id="{98590750-6074-A75A-0D51-4546A29E3003}"/>
              </a:ext>
            </a:extLst>
          </p:cNvPr>
          <p:cNvPicPr>
            <a:picLocks noChangeAspect="1"/>
          </p:cNvPicPr>
          <p:nvPr/>
        </p:nvPicPr>
        <p:blipFill>
          <a:blip r:embed="rId3"/>
          <a:stretch>
            <a:fillRect/>
          </a:stretch>
        </p:blipFill>
        <p:spPr>
          <a:xfrm>
            <a:off x="946204" y="1690688"/>
            <a:ext cx="10299592" cy="5167312"/>
          </a:xfrm>
          <a:prstGeom prst="rect">
            <a:avLst/>
          </a:prstGeom>
        </p:spPr>
      </p:pic>
    </p:spTree>
    <p:extLst>
      <p:ext uri="{BB962C8B-B14F-4D97-AF65-F5344CB8AC3E}">
        <p14:creationId xmlns:p14="http://schemas.microsoft.com/office/powerpoint/2010/main" val="348245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a:xfrm>
            <a:off x="200722" y="365125"/>
            <a:ext cx="11797990" cy="1325563"/>
          </a:xfrm>
        </p:spPr>
        <p:txBody>
          <a:bodyPr/>
          <a:lstStyle/>
          <a:p>
            <a:r>
              <a:rPr lang="en-IL" dirty="0"/>
              <a:t>Multispectral thresholding with energy minimization (MSEM)</a:t>
            </a:r>
          </a:p>
        </p:txBody>
      </p:sp>
      <p:pic>
        <p:nvPicPr>
          <p:cNvPr id="3" name="Picture 2">
            <a:extLst>
              <a:ext uri="{FF2B5EF4-FFF2-40B4-BE49-F238E27FC236}">
                <a16:creationId xmlns:a16="http://schemas.microsoft.com/office/drawing/2014/main" id="{98590750-6074-A75A-0D51-4546A29E3003}"/>
              </a:ext>
            </a:extLst>
          </p:cNvPr>
          <p:cNvPicPr>
            <a:picLocks noChangeAspect="1"/>
          </p:cNvPicPr>
          <p:nvPr/>
        </p:nvPicPr>
        <p:blipFill rotWithShape="1">
          <a:blip r:embed="rId3"/>
          <a:srcRect l="53768" b="53768"/>
          <a:stretch/>
        </p:blipFill>
        <p:spPr>
          <a:xfrm>
            <a:off x="6288774" y="2551383"/>
            <a:ext cx="5709938" cy="2864679"/>
          </a:xfrm>
          <a:prstGeom prst="rect">
            <a:avLst/>
          </a:prstGeom>
        </p:spPr>
      </p:pic>
      <p:pic>
        <p:nvPicPr>
          <p:cNvPr id="4" name="Picture 3">
            <a:extLst>
              <a:ext uri="{FF2B5EF4-FFF2-40B4-BE49-F238E27FC236}">
                <a16:creationId xmlns:a16="http://schemas.microsoft.com/office/drawing/2014/main" id="{579C9D72-5DE9-D6E2-2849-45E229232240}"/>
              </a:ext>
            </a:extLst>
          </p:cNvPr>
          <p:cNvPicPr>
            <a:picLocks noChangeAspect="1"/>
          </p:cNvPicPr>
          <p:nvPr/>
        </p:nvPicPr>
        <p:blipFill>
          <a:blip r:embed="rId3"/>
          <a:stretch>
            <a:fillRect/>
          </a:stretch>
        </p:blipFill>
        <p:spPr>
          <a:xfrm>
            <a:off x="200722" y="2550502"/>
            <a:ext cx="5711693" cy="2865560"/>
          </a:xfrm>
          <a:prstGeom prst="rect">
            <a:avLst/>
          </a:prstGeom>
        </p:spPr>
      </p:pic>
      <p:sp>
        <p:nvSpPr>
          <p:cNvPr id="5" name="Rectangle 4">
            <a:extLst>
              <a:ext uri="{FF2B5EF4-FFF2-40B4-BE49-F238E27FC236}">
                <a16:creationId xmlns:a16="http://schemas.microsoft.com/office/drawing/2014/main" id="{2ACD6508-FA1D-081E-0672-F3745BC94CA0}"/>
              </a:ext>
            </a:extLst>
          </p:cNvPr>
          <p:cNvSpPr/>
          <p:nvPr/>
        </p:nvSpPr>
        <p:spPr>
          <a:xfrm>
            <a:off x="3270738" y="2550502"/>
            <a:ext cx="2641677" cy="1325563"/>
          </a:xfrm>
          <a:prstGeom prst="rect">
            <a:avLst/>
          </a:prstGeom>
          <a:noFill/>
          <a:ln w="1016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Right Arrow 5">
            <a:extLst>
              <a:ext uri="{FF2B5EF4-FFF2-40B4-BE49-F238E27FC236}">
                <a16:creationId xmlns:a16="http://schemas.microsoft.com/office/drawing/2014/main" id="{7DC804E3-3693-B0CB-6362-E630B25AB9FD}"/>
              </a:ext>
            </a:extLst>
          </p:cNvPr>
          <p:cNvSpPr/>
          <p:nvPr/>
        </p:nvSpPr>
        <p:spPr>
          <a:xfrm>
            <a:off x="5871994" y="3028644"/>
            <a:ext cx="422031" cy="369277"/>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143410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a:xfrm>
            <a:off x="200722" y="365125"/>
            <a:ext cx="11797990" cy="1325563"/>
          </a:xfrm>
        </p:spPr>
        <p:txBody>
          <a:bodyPr/>
          <a:lstStyle/>
          <a:p>
            <a:r>
              <a:rPr lang="en-IL"/>
              <a:t>Multispectral thresholding with energy minimization (MSEM)</a:t>
            </a:r>
            <a:endParaRPr lang="en-IL" dirty="0"/>
          </a:p>
        </p:txBody>
      </p:sp>
      <p:pic>
        <p:nvPicPr>
          <p:cNvPr id="5" name="Picture 4">
            <a:extLst>
              <a:ext uri="{FF2B5EF4-FFF2-40B4-BE49-F238E27FC236}">
                <a16:creationId xmlns:a16="http://schemas.microsoft.com/office/drawing/2014/main" id="{BF011E85-9A97-D633-2F3B-137FF0B50DE8}"/>
              </a:ext>
            </a:extLst>
          </p:cNvPr>
          <p:cNvPicPr>
            <a:picLocks noChangeAspect="1"/>
          </p:cNvPicPr>
          <p:nvPr/>
        </p:nvPicPr>
        <p:blipFill>
          <a:blip r:embed="rId3"/>
          <a:stretch>
            <a:fillRect/>
          </a:stretch>
        </p:blipFill>
        <p:spPr>
          <a:xfrm>
            <a:off x="854616" y="2683416"/>
            <a:ext cx="3063178" cy="3345933"/>
          </a:xfrm>
          <a:prstGeom prst="rect">
            <a:avLst/>
          </a:prstGeom>
        </p:spPr>
      </p:pic>
      <p:pic>
        <p:nvPicPr>
          <p:cNvPr id="6" name="Picture 5">
            <a:extLst>
              <a:ext uri="{FF2B5EF4-FFF2-40B4-BE49-F238E27FC236}">
                <a16:creationId xmlns:a16="http://schemas.microsoft.com/office/drawing/2014/main" id="{60CF59D5-FB93-02AF-8002-3FC878CB28AD}"/>
              </a:ext>
            </a:extLst>
          </p:cNvPr>
          <p:cNvPicPr>
            <a:picLocks noChangeAspect="1"/>
          </p:cNvPicPr>
          <p:nvPr/>
        </p:nvPicPr>
        <p:blipFill>
          <a:blip r:embed="rId4"/>
          <a:stretch>
            <a:fillRect/>
          </a:stretch>
        </p:blipFill>
        <p:spPr>
          <a:xfrm>
            <a:off x="4564411" y="2683416"/>
            <a:ext cx="3063177" cy="3345932"/>
          </a:xfrm>
          <a:prstGeom prst="rect">
            <a:avLst/>
          </a:prstGeom>
        </p:spPr>
      </p:pic>
      <p:pic>
        <p:nvPicPr>
          <p:cNvPr id="7" name="Picture 6">
            <a:extLst>
              <a:ext uri="{FF2B5EF4-FFF2-40B4-BE49-F238E27FC236}">
                <a16:creationId xmlns:a16="http://schemas.microsoft.com/office/drawing/2014/main" id="{1C4863FA-1D12-0DA6-10DB-28D56F6C3803}"/>
              </a:ext>
            </a:extLst>
          </p:cNvPr>
          <p:cNvPicPr>
            <a:picLocks noChangeAspect="1"/>
          </p:cNvPicPr>
          <p:nvPr/>
        </p:nvPicPr>
        <p:blipFill>
          <a:blip r:embed="rId5"/>
          <a:stretch>
            <a:fillRect/>
          </a:stretch>
        </p:blipFill>
        <p:spPr>
          <a:xfrm>
            <a:off x="8274207" y="2683416"/>
            <a:ext cx="3063176" cy="3345931"/>
          </a:xfrm>
          <a:prstGeom prst="rect">
            <a:avLst/>
          </a:prstGeom>
        </p:spPr>
      </p:pic>
    </p:spTree>
    <p:extLst>
      <p:ext uri="{BB962C8B-B14F-4D97-AF65-F5344CB8AC3E}">
        <p14:creationId xmlns:p14="http://schemas.microsoft.com/office/powerpoint/2010/main" val="2609470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934347-7530-370E-402F-3F9A32AF855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dirty="0">
                <a:solidFill>
                  <a:srgbClr val="FFFFFF"/>
                </a:solidFill>
              </a:rPr>
              <a:t>More r</a:t>
            </a:r>
            <a:r>
              <a:rPr lang="en-US" sz="3300" kern="1200" dirty="0">
                <a:solidFill>
                  <a:srgbClr val="FFFFFF"/>
                </a:solidFill>
                <a:latin typeface="+mj-lt"/>
                <a:ea typeface="+mj-ea"/>
                <a:cs typeface="+mj-cs"/>
              </a:rPr>
              <a:t>esults on ink and parchment segmentation using MSEM</a:t>
            </a:r>
          </a:p>
        </p:txBody>
      </p:sp>
      <p:pic>
        <p:nvPicPr>
          <p:cNvPr id="3" name="Picture 2" descr="A qr code on a white background&#10;&#10;Description automatically generated">
            <a:extLst>
              <a:ext uri="{FF2B5EF4-FFF2-40B4-BE49-F238E27FC236}">
                <a16:creationId xmlns:a16="http://schemas.microsoft.com/office/drawing/2014/main" id="{9E0414AD-D049-7322-1557-F325BCAFB4AB}"/>
              </a:ext>
            </a:extLst>
          </p:cNvPr>
          <p:cNvPicPr>
            <a:picLocks noChangeAspect="1"/>
          </p:cNvPicPr>
          <p:nvPr/>
        </p:nvPicPr>
        <p:blipFill>
          <a:blip r:embed="rId3"/>
          <a:stretch>
            <a:fillRect/>
          </a:stretch>
        </p:blipFill>
        <p:spPr>
          <a:xfrm>
            <a:off x="5369304" y="643466"/>
            <a:ext cx="5596723" cy="5568739"/>
          </a:xfrm>
          <a:prstGeom prst="rect">
            <a:avLst/>
          </a:prstGeom>
        </p:spPr>
      </p:pic>
    </p:spTree>
    <p:extLst>
      <p:ext uri="{BB962C8B-B14F-4D97-AF65-F5344CB8AC3E}">
        <p14:creationId xmlns:p14="http://schemas.microsoft.com/office/powerpoint/2010/main" val="1496858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04" name="Picture 12" descr="Dead Sea Scrolls Fragments">
            <a:extLst>
              <a:ext uri="{FF2B5EF4-FFF2-40B4-BE49-F238E27FC236}">
                <a16:creationId xmlns:a16="http://schemas.microsoft.com/office/drawing/2014/main" id="{1B131A0E-E94B-D30F-6DCA-75B8332B2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387" y="0"/>
            <a:ext cx="8710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35597D-5E10-A811-DB17-AAE91EE20D5D}"/>
              </a:ext>
            </a:extLst>
          </p:cNvPr>
          <p:cNvPicPr>
            <a:picLocks noChangeAspect="1"/>
          </p:cNvPicPr>
          <p:nvPr/>
        </p:nvPicPr>
        <p:blipFill>
          <a:blip r:embed="rId4"/>
          <a:stretch>
            <a:fillRect/>
          </a:stretch>
        </p:blipFill>
        <p:spPr>
          <a:xfrm>
            <a:off x="0" y="3098800"/>
            <a:ext cx="6993863" cy="3759200"/>
          </a:xfrm>
          <a:prstGeom prst="rect">
            <a:avLst/>
          </a:prstGeom>
        </p:spPr>
      </p:pic>
      <p:sp>
        <p:nvSpPr>
          <p:cNvPr id="7" name="TextBox 6">
            <a:extLst>
              <a:ext uri="{FF2B5EF4-FFF2-40B4-BE49-F238E27FC236}">
                <a16:creationId xmlns:a16="http://schemas.microsoft.com/office/drawing/2014/main" id="{847F79E7-47DB-4549-42A9-1707041EF749}"/>
              </a:ext>
            </a:extLst>
          </p:cNvPr>
          <p:cNvSpPr txBox="1"/>
          <p:nvPr/>
        </p:nvSpPr>
        <p:spPr>
          <a:xfrm>
            <a:off x="1888080" y="3013501"/>
            <a:ext cx="3217702" cy="830997"/>
          </a:xfrm>
          <a:prstGeom prst="rect">
            <a:avLst/>
          </a:prstGeom>
          <a:noFill/>
        </p:spPr>
        <p:txBody>
          <a:bodyPr wrap="square">
            <a:spAutoFit/>
          </a:bodyPr>
          <a:lstStyle/>
          <a:p>
            <a:pPr algn="ctr"/>
            <a:r>
              <a:rPr lang="en-US" sz="2400" b="1" i="0" dirty="0">
                <a:solidFill>
                  <a:srgbClr val="3A3A3A"/>
                </a:solidFill>
                <a:effectLst/>
              </a:rPr>
              <a:t>Great Isaiah Scroll</a:t>
            </a:r>
          </a:p>
          <a:p>
            <a:pPr algn="ctr"/>
            <a:r>
              <a:rPr lang="en-US" sz="2400" b="1" i="0" dirty="0">
                <a:solidFill>
                  <a:srgbClr val="3A3A3A"/>
                </a:solidFill>
                <a:effectLst/>
              </a:rPr>
              <a:t> 734 cm</a:t>
            </a:r>
            <a:endParaRPr lang="en-IL" sz="2400" dirty="0"/>
          </a:p>
        </p:txBody>
      </p:sp>
      <p:sp>
        <p:nvSpPr>
          <p:cNvPr id="8" name="TextBox 7">
            <a:extLst>
              <a:ext uri="{FF2B5EF4-FFF2-40B4-BE49-F238E27FC236}">
                <a16:creationId xmlns:a16="http://schemas.microsoft.com/office/drawing/2014/main" id="{3670A025-32DE-4D54-489D-F850E4C98A5F}"/>
              </a:ext>
            </a:extLst>
          </p:cNvPr>
          <p:cNvSpPr txBox="1"/>
          <p:nvPr/>
        </p:nvSpPr>
        <p:spPr>
          <a:xfrm>
            <a:off x="9154266" y="3098801"/>
            <a:ext cx="3037734" cy="461665"/>
          </a:xfrm>
          <a:prstGeom prst="rect">
            <a:avLst/>
          </a:prstGeom>
          <a:noFill/>
        </p:spPr>
        <p:txBody>
          <a:bodyPr wrap="square">
            <a:spAutoFit/>
          </a:bodyPr>
          <a:lstStyle/>
          <a:p>
            <a:pPr algn="ctr"/>
            <a:r>
              <a:rPr lang="en-US" sz="2400" b="1" i="0" dirty="0">
                <a:solidFill>
                  <a:srgbClr val="3A3A3A"/>
                </a:solidFill>
                <a:effectLst/>
              </a:rPr>
              <a:t>Isaiah fragments</a:t>
            </a:r>
          </a:p>
        </p:txBody>
      </p:sp>
    </p:spTree>
    <p:extLst>
      <p:ext uri="{BB962C8B-B14F-4D97-AF65-F5344CB8AC3E}">
        <p14:creationId xmlns:p14="http://schemas.microsoft.com/office/powerpoint/2010/main" val="495659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8" name="Picture 28" descr="The eternal disputes of the Dead Sea Scrolls - Los Angeles Times">
            <a:extLst>
              <a:ext uri="{FF2B5EF4-FFF2-40B4-BE49-F238E27FC236}">
                <a16:creationId xmlns:a16="http://schemas.microsoft.com/office/drawing/2014/main" id="{491F21D3-1960-F266-A5EF-B05FA5F77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739" y="3114777"/>
            <a:ext cx="4239581" cy="3725155"/>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The Dead Sea Scrolls Biblical Manuscripts - Accordance">
            <a:extLst>
              <a:ext uri="{FF2B5EF4-FFF2-40B4-BE49-F238E27FC236}">
                <a16:creationId xmlns:a16="http://schemas.microsoft.com/office/drawing/2014/main" id="{41955C5D-0630-B69D-B1E2-EFA526E2A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140" y="153787"/>
            <a:ext cx="45339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4Q249e 2. Courtesy of the Leon Levi Dead Sea Scrolls Digital Library,... |  Download Scientific Diagram">
            <a:extLst>
              <a:ext uri="{FF2B5EF4-FFF2-40B4-BE49-F238E27FC236}">
                <a16:creationId xmlns:a16="http://schemas.microsoft.com/office/drawing/2014/main" id="{141AFA23-06EB-D39D-EA40-9D3D3DC0D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7164" y="3150440"/>
            <a:ext cx="4046278" cy="37344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1CC9792-F762-BFF0-3F27-27605B845B7A}"/>
              </a:ext>
            </a:extLst>
          </p:cNvPr>
          <p:cNvPicPr>
            <a:picLocks noChangeAspect="1"/>
          </p:cNvPicPr>
          <p:nvPr/>
        </p:nvPicPr>
        <p:blipFill>
          <a:blip r:embed="rId6"/>
          <a:stretch>
            <a:fillRect/>
          </a:stretch>
        </p:blipFill>
        <p:spPr>
          <a:xfrm>
            <a:off x="78558" y="2966720"/>
            <a:ext cx="2305841" cy="3813506"/>
          </a:xfrm>
          <a:prstGeom prst="rect">
            <a:avLst/>
          </a:prstGeom>
        </p:spPr>
      </p:pic>
      <p:sp>
        <p:nvSpPr>
          <p:cNvPr id="10" name="TextBox 9">
            <a:extLst>
              <a:ext uri="{FF2B5EF4-FFF2-40B4-BE49-F238E27FC236}">
                <a16:creationId xmlns:a16="http://schemas.microsoft.com/office/drawing/2014/main" id="{13F6E97C-186C-BCA2-C69A-1B928F1E127D}"/>
              </a:ext>
            </a:extLst>
          </p:cNvPr>
          <p:cNvSpPr txBox="1"/>
          <p:nvPr/>
        </p:nvSpPr>
        <p:spPr>
          <a:xfrm>
            <a:off x="1049708" y="2804481"/>
            <a:ext cx="4710327" cy="461665"/>
          </a:xfrm>
          <a:prstGeom prst="rect">
            <a:avLst/>
          </a:prstGeom>
          <a:noFill/>
        </p:spPr>
        <p:txBody>
          <a:bodyPr wrap="square">
            <a:spAutoFit/>
          </a:bodyPr>
          <a:lstStyle/>
          <a:p>
            <a:pPr algn="ctr"/>
            <a:r>
              <a:rPr lang="en-US" sz="2400" b="1" i="0" dirty="0">
                <a:solidFill>
                  <a:srgbClr val="3A3A3A"/>
                </a:solidFill>
                <a:effectLst/>
              </a:rPr>
              <a:t>Parchment fragments</a:t>
            </a:r>
            <a:endParaRPr lang="en-IL" sz="2400" dirty="0"/>
          </a:p>
        </p:txBody>
      </p:sp>
      <p:pic>
        <p:nvPicPr>
          <p:cNvPr id="12" name="Picture 11">
            <a:extLst>
              <a:ext uri="{FF2B5EF4-FFF2-40B4-BE49-F238E27FC236}">
                <a16:creationId xmlns:a16="http://schemas.microsoft.com/office/drawing/2014/main" id="{598A35C5-CB80-772B-A745-372DFD275A4F}"/>
              </a:ext>
            </a:extLst>
          </p:cNvPr>
          <p:cNvPicPr>
            <a:picLocks noChangeAspect="1"/>
          </p:cNvPicPr>
          <p:nvPr/>
        </p:nvPicPr>
        <p:blipFill>
          <a:blip r:embed="rId7"/>
          <a:stretch>
            <a:fillRect/>
          </a:stretch>
        </p:blipFill>
        <p:spPr>
          <a:xfrm>
            <a:off x="7114123" y="0"/>
            <a:ext cx="5077877" cy="3252686"/>
          </a:xfrm>
          <a:prstGeom prst="rect">
            <a:avLst/>
          </a:prstGeom>
        </p:spPr>
      </p:pic>
      <p:sp>
        <p:nvSpPr>
          <p:cNvPr id="11" name="TextBox 10">
            <a:extLst>
              <a:ext uri="{FF2B5EF4-FFF2-40B4-BE49-F238E27FC236}">
                <a16:creationId xmlns:a16="http://schemas.microsoft.com/office/drawing/2014/main" id="{F75E0C7C-239A-34ED-ECB0-3D67A2B9E10F}"/>
              </a:ext>
            </a:extLst>
          </p:cNvPr>
          <p:cNvSpPr txBox="1"/>
          <p:nvPr/>
        </p:nvSpPr>
        <p:spPr>
          <a:xfrm>
            <a:off x="7792462" y="3429000"/>
            <a:ext cx="2297841" cy="830997"/>
          </a:xfrm>
          <a:prstGeom prst="rect">
            <a:avLst/>
          </a:prstGeom>
          <a:noFill/>
        </p:spPr>
        <p:txBody>
          <a:bodyPr wrap="square">
            <a:spAutoFit/>
          </a:bodyPr>
          <a:lstStyle/>
          <a:p>
            <a:pPr algn="ctr"/>
            <a:r>
              <a:rPr lang="en-US" sz="2400" b="1" i="0" dirty="0">
                <a:solidFill>
                  <a:srgbClr val="3A3A3A"/>
                </a:solidFill>
                <a:effectLst/>
              </a:rPr>
              <a:t>Papyrus</a:t>
            </a:r>
          </a:p>
          <a:p>
            <a:pPr algn="ctr"/>
            <a:r>
              <a:rPr lang="en-US" sz="2400" b="1" i="0" dirty="0">
                <a:solidFill>
                  <a:srgbClr val="3A3A3A"/>
                </a:solidFill>
                <a:effectLst/>
              </a:rPr>
              <a:t>fragments</a:t>
            </a:r>
            <a:endParaRPr lang="en-IL" sz="2400" dirty="0"/>
          </a:p>
        </p:txBody>
      </p:sp>
      <p:cxnSp>
        <p:nvCxnSpPr>
          <p:cNvPr id="14" name="Straight Connector 13">
            <a:extLst>
              <a:ext uri="{FF2B5EF4-FFF2-40B4-BE49-F238E27FC236}">
                <a16:creationId xmlns:a16="http://schemas.microsoft.com/office/drawing/2014/main" id="{962DF136-7FD8-6BF6-FA78-6FD568D576A9}"/>
              </a:ext>
            </a:extLst>
          </p:cNvPr>
          <p:cNvCxnSpPr>
            <a:cxnSpLocks/>
          </p:cNvCxnSpPr>
          <p:nvPr/>
        </p:nvCxnSpPr>
        <p:spPr>
          <a:xfrm>
            <a:off x="6278880" y="0"/>
            <a:ext cx="0" cy="6884921"/>
          </a:xfrm>
          <a:prstGeom prst="line">
            <a:avLst/>
          </a:prstGeom>
          <a:ln w="76200"/>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DA74AA97-9EA8-227E-6338-E6F0BDD53B1F}"/>
              </a:ext>
            </a:extLst>
          </p:cNvPr>
          <p:cNvSpPr txBox="1"/>
          <p:nvPr/>
        </p:nvSpPr>
        <p:spPr>
          <a:xfrm>
            <a:off x="8067164" y="110017"/>
            <a:ext cx="2297841" cy="830997"/>
          </a:xfrm>
          <a:prstGeom prst="rect">
            <a:avLst/>
          </a:prstGeom>
          <a:noFill/>
        </p:spPr>
        <p:txBody>
          <a:bodyPr wrap="square">
            <a:spAutoFit/>
          </a:bodyPr>
          <a:lstStyle/>
          <a:p>
            <a:pPr algn="ctr"/>
            <a:r>
              <a:rPr lang="en-US" sz="2400" i="0" dirty="0">
                <a:solidFill>
                  <a:srgbClr val="3A3A3A"/>
                </a:solidFill>
                <a:effectLst/>
              </a:rPr>
              <a:t>Black </a:t>
            </a:r>
            <a:r>
              <a:rPr lang="en-US" sz="2400" dirty="0">
                <a:solidFill>
                  <a:srgbClr val="3A3A3A"/>
                </a:solidFill>
              </a:rPr>
              <a:t>carbon-based</a:t>
            </a:r>
            <a:r>
              <a:rPr lang="en-US" sz="2400" i="0" dirty="0">
                <a:solidFill>
                  <a:srgbClr val="3A3A3A"/>
                </a:solidFill>
                <a:effectLst/>
              </a:rPr>
              <a:t> ink</a:t>
            </a:r>
            <a:endParaRPr lang="en-IL" sz="2400" dirty="0"/>
          </a:p>
        </p:txBody>
      </p:sp>
    </p:spTree>
    <p:extLst>
      <p:ext uri="{BB962C8B-B14F-4D97-AF65-F5344CB8AC3E}">
        <p14:creationId xmlns:p14="http://schemas.microsoft.com/office/powerpoint/2010/main" val="169852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F4410F-48B9-C1E3-194D-7A5AB5056710}"/>
              </a:ext>
            </a:extLst>
          </p:cNvPr>
          <p:cNvSpPr>
            <a:spLocks noGrp="1"/>
          </p:cNvSpPr>
          <p:nvPr>
            <p:ph type="title"/>
          </p:nvPr>
        </p:nvSpPr>
        <p:spPr>
          <a:xfrm>
            <a:off x="698673" y="426611"/>
            <a:ext cx="3616913" cy="1541011"/>
          </a:xfrm>
        </p:spPr>
        <p:txBody>
          <a:bodyPr vert="horz" lIns="91440" tIns="45720" rIns="91440" bIns="45720" rtlCol="0" anchor="b">
            <a:normAutofit/>
          </a:bodyPr>
          <a:lstStyle/>
          <a:p>
            <a:pPr algn="ctr"/>
            <a:r>
              <a:rPr lang="en-US" kern="1200" dirty="0">
                <a:solidFill>
                  <a:schemeClr val="tx1"/>
                </a:solidFill>
                <a:latin typeface="+mj-lt"/>
                <a:ea typeface="+mj-ea"/>
                <a:cs typeface="+mj-cs"/>
              </a:rPr>
              <a:t>Digitization of DSS</a:t>
            </a:r>
          </a:p>
        </p:txBody>
      </p:sp>
      <p:pic>
        <p:nvPicPr>
          <p:cNvPr id="5" name="ms">
            <a:extLst>
              <a:ext uri="{FF2B5EF4-FFF2-40B4-BE49-F238E27FC236}">
                <a16:creationId xmlns:a16="http://schemas.microsoft.com/office/drawing/2014/main" id="{864D0270-9686-5E40-99DE-C7861AA4B0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681306" y="737347"/>
            <a:ext cx="7177741" cy="5383305"/>
          </a:xfrm>
          <a:prstGeom prst="rect">
            <a:avLst/>
          </a:prstGeom>
        </p:spPr>
      </p:pic>
      <p:sp>
        <p:nvSpPr>
          <p:cNvPr id="7" name="TextBox 6">
            <a:extLst>
              <a:ext uri="{FF2B5EF4-FFF2-40B4-BE49-F238E27FC236}">
                <a16:creationId xmlns:a16="http://schemas.microsoft.com/office/drawing/2014/main" id="{CD3B24E2-5565-FC3D-2390-10C91A8366CC}"/>
              </a:ext>
            </a:extLst>
          </p:cNvPr>
          <p:cNvSpPr txBox="1"/>
          <p:nvPr/>
        </p:nvSpPr>
        <p:spPr>
          <a:xfrm>
            <a:off x="4564146" y="6258493"/>
            <a:ext cx="7152661" cy="461665"/>
          </a:xfrm>
          <a:prstGeom prst="rect">
            <a:avLst/>
          </a:prstGeom>
          <a:noFill/>
        </p:spPr>
        <p:txBody>
          <a:bodyPr wrap="square">
            <a:spAutoFit/>
          </a:bodyPr>
          <a:lstStyle/>
          <a:p>
            <a:pPr algn="ctr"/>
            <a:r>
              <a:rPr lang="en-US" sz="2400" b="1" i="0" dirty="0">
                <a:solidFill>
                  <a:srgbClr val="3A3A3A"/>
                </a:solidFill>
                <a:effectLst/>
              </a:rPr>
              <a:t>High resolution color and multispectral images</a:t>
            </a:r>
            <a:endParaRPr lang="en-IL" sz="2400" dirty="0"/>
          </a:p>
        </p:txBody>
      </p:sp>
      <p:sp>
        <p:nvSpPr>
          <p:cNvPr id="8" name="Content Placeholder 2">
            <a:extLst>
              <a:ext uri="{FF2B5EF4-FFF2-40B4-BE49-F238E27FC236}">
                <a16:creationId xmlns:a16="http://schemas.microsoft.com/office/drawing/2014/main" id="{D6757391-F910-A5A5-8FBB-2756BD826B54}"/>
              </a:ext>
            </a:extLst>
          </p:cNvPr>
          <p:cNvSpPr txBox="1">
            <a:spLocks/>
          </p:cNvSpPr>
          <p:nvPr/>
        </p:nvSpPr>
        <p:spPr>
          <a:xfrm>
            <a:off x="358033" y="2237142"/>
            <a:ext cx="4140413" cy="346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1200 mega pixel images</a:t>
            </a:r>
          </a:p>
          <a:p>
            <a:r>
              <a:rPr lang="en-US" dirty="0"/>
              <a:t>Full color images</a:t>
            </a:r>
          </a:p>
          <a:p>
            <a:r>
              <a:rPr lang="en-US" dirty="0"/>
              <a:t>Multi spectral images</a:t>
            </a:r>
          </a:p>
          <a:p>
            <a:r>
              <a:rPr lang="en-US" dirty="0"/>
              <a:t>Publicly available online</a:t>
            </a:r>
          </a:p>
        </p:txBody>
      </p:sp>
    </p:spTree>
    <p:extLst>
      <p:ext uri="{BB962C8B-B14F-4D97-AF65-F5344CB8AC3E}">
        <p14:creationId xmlns:p14="http://schemas.microsoft.com/office/powerpoint/2010/main" val="15116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D2FD491-1B1A-7898-51AC-093DF86C9ED8}"/>
              </a:ext>
            </a:extLst>
          </p:cNvPr>
          <p:cNvSpPr>
            <a:spLocks noGrp="1"/>
          </p:cNvSpPr>
          <p:nvPr>
            <p:ph type="title"/>
          </p:nvPr>
        </p:nvSpPr>
        <p:spPr>
          <a:xfrm>
            <a:off x="698673" y="426611"/>
            <a:ext cx="3616913" cy="1541011"/>
          </a:xfrm>
        </p:spPr>
        <p:txBody>
          <a:bodyPr vert="horz" lIns="91440" tIns="45720" rIns="91440" bIns="45720" rtlCol="0" anchor="b">
            <a:normAutofit/>
          </a:bodyPr>
          <a:lstStyle/>
          <a:p>
            <a:pPr algn="ctr"/>
            <a:r>
              <a:rPr lang="en-US" kern="1200" dirty="0">
                <a:solidFill>
                  <a:schemeClr val="tx1"/>
                </a:solidFill>
                <a:latin typeface="+mj-lt"/>
                <a:ea typeface="+mj-ea"/>
                <a:cs typeface="+mj-cs"/>
              </a:rPr>
              <a:t>Paleographic analysis</a:t>
            </a:r>
          </a:p>
        </p:txBody>
      </p:sp>
      <p:sp>
        <p:nvSpPr>
          <p:cNvPr id="12" name="TextBox 11">
            <a:extLst>
              <a:ext uri="{FF2B5EF4-FFF2-40B4-BE49-F238E27FC236}">
                <a16:creationId xmlns:a16="http://schemas.microsoft.com/office/drawing/2014/main" id="{CAF24B7A-1232-91DC-4371-A057DD1C7906}"/>
              </a:ext>
            </a:extLst>
          </p:cNvPr>
          <p:cNvSpPr txBox="1"/>
          <p:nvPr/>
        </p:nvSpPr>
        <p:spPr>
          <a:xfrm>
            <a:off x="4498446" y="5813574"/>
            <a:ext cx="7140430" cy="830997"/>
          </a:xfrm>
          <a:prstGeom prst="rect">
            <a:avLst/>
          </a:prstGeom>
          <a:noFill/>
        </p:spPr>
        <p:txBody>
          <a:bodyPr wrap="square">
            <a:spAutoFit/>
          </a:bodyPr>
          <a:lstStyle/>
          <a:p>
            <a:pPr algn="ctr"/>
            <a:r>
              <a:rPr lang="en-US" sz="2400" b="1" dirty="0">
                <a:solidFill>
                  <a:srgbClr val="1A1A1A"/>
                </a:solidFill>
              </a:rPr>
              <a:t>C</a:t>
            </a:r>
            <a:r>
              <a:rPr lang="en-US" sz="2400" b="1" i="0" dirty="0">
                <a:solidFill>
                  <a:srgbClr val="1A1A1A"/>
                </a:solidFill>
                <a:effectLst/>
              </a:rPr>
              <a:t>hronologically aligned different scripts of the letter </a:t>
            </a:r>
            <a:r>
              <a:rPr lang="en-US" sz="2400" b="1" i="1" dirty="0">
                <a:solidFill>
                  <a:srgbClr val="1A1A1A"/>
                </a:solidFill>
                <a:effectLst/>
              </a:rPr>
              <a:t>he</a:t>
            </a:r>
            <a:endParaRPr lang="en-IL" sz="2400" b="1" dirty="0"/>
          </a:p>
        </p:txBody>
      </p:sp>
      <p:pic>
        <p:nvPicPr>
          <p:cNvPr id="14" name="Picture 13">
            <a:extLst>
              <a:ext uri="{FF2B5EF4-FFF2-40B4-BE49-F238E27FC236}">
                <a16:creationId xmlns:a16="http://schemas.microsoft.com/office/drawing/2014/main" id="{EABAF946-5D9D-FFA9-0AA1-06C707BA0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446" y="1253331"/>
            <a:ext cx="7140431" cy="43513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E9DA244-571B-02E9-AF79-3D9964F35815}"/>
              </a:ext>
            </a:extLst>
          </p:cNvPr>
          <p:cNvSpPr txBox="1"/>
          <p:nvPr/>
        </p:nvSpPr>
        <p:spPr>
          <a:xfrm>
            <a:off x="6344360" y="0"/>
            <a:ext cx="5802086" cy="646331"/>
          </a:xfrm>
          <a:prstGeom prst="rect">
            <a:avLst/>
          </a:prstGeom>
          <a:noFill/>
        </p:spPr>
        <p:txBody>
          <a:bodyPr wrap="square">
            <a:spAutoFit/>
          </a:bodyPr>
          <a:lstStyle/>
          <a:p>
            <a:r>
              <a:rPr lang="en-US" dirty="0"/>
              <a:t>Cross. “The Oldest Manuscripts from Qumran," </a:t>
            </a:r>
            <a:r>
              <a:rPr lang="en-US" i="1" dirty="0"/>
              <a:t>Journal of Biblical Literature</a:t>
            </a:r>
            <a:r>
              <a:rPr lang="en-US" dirty="0"/>
              <a:t>, 1955</a:t>
            </a:r>
            <a:endParaRPr lang="en-IL" dirty="0"/>
          </a:p>
        </p:txBody>
      </p:sp>
      <p:sp>
        <p:nvSpPr>
          <p:cNvPr id="16" name="Content Placeholder 2">
            <a:extLst>
              <a:ext uri="{FF2B5EF4-FFF2-40B4-BE49-F238E27FC236}">
                <a16:creationId xmlns:a16="http://schemas.microsoft.com/office/drawing/2014/main" id="{C6B56434-5BB4-57DE-4B1B-DC1E35F19426}"/>
              </a:ext>
            </a:extLst>
          </p:cNvPr>
          <p:cNvSpPr txBox="1">
            <a:spLocks/>
          </p:cNvSpPr>
          <p:nvPr/>
        </p:nvSpPr>
        <p:spPr>
          <a:xfrm>
            <a:off x="358033" y="2237142"/>
            <a:ext cx="4140413" cy="346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dating manuscripts</a:t>
            </a:r>
          </a:p>
          <a:p>
            <a:pPr lvl="1"/>
            <a:r>
              <a:rPr lang="en-US" dirty="0"/>
              <a:t>Estimate age of scrolls by comparing handwriting style with style of dated manuscripts</a:t>
            </a:r>
          </a:p>
        </p:txBody>
      </p:sp>
      <p:pic>
        <p:nvPicPr>
          <p:cNvPr id="2" name="Picture 1">
            <a:extLst>
              <a:ext uri="{FF2B5EF4-FFF2-40B4-BE49-F238E27FC236}">
                <a16:creationId xmlns:a16="http://schemas.microsoft.com/office/drawing/2014/main" id="{D6EC39F5-AD96-1026-CDB5-924DB0140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48" t="58979" r="81234" b="36887"/>
          <a:stretch/>
        </p:blipFill>
        <p:spPr bwMode="auto">
          <a:xfrm>
            <a:off x="6587120" y="5210874"/>
            <a:ext cx="479686" cy="1798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2BD26D3-5118-5B47-7687-CB64694E8C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25" t="58980" r="79377" b="36908"/>
          <a:stretch/>
        </p:blipFill>
        <p:spPr bwMode="auto">
          <a:xfrm>
            <a:off x="11049821" y="1388359"/>
            <a:ext cx="449703" cy="1790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440DA2C-1D4B-1057-7634-2C40B91DB0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48" t="58979" r="81234" b="36887"/>
          <a:stretch/>
        </p:blipFill>
        <p:spPr bwMode="auto">
          <a:xfrm>
            <a:off x="5069007" y="5207480"/>
            <a:ext cx="479686" cy="1798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41704C6-9D52-7277-E77B-35D2CB1C3E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48" t="58979" r="81234" b="36887"/>
          <a:stretch/>
        </p:blipFill>
        <p:spPr bwMode="auto">
          <a:xfrm>
            <a:off x="5621145" y="1387486"/>
            <a:ext cx="479686" cy="1798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42A020C-1FF6-43C8-65E9-38C7693993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48" t="58979" r="81234" b="36887"/>
          <a:stretch/>
        </p:blipFill>
        <p:spPr bwMode="auto">
          <a:xfrm>
            <a:off x="7558995" y="5218369"/>
            <a:ext cx="479686" cy="179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85DE97-0168-D98C-5428-CEE438831C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48" t="58979" r="81234" b="36887"/>
          <a:stretch/>
        </p:blipFill>
        <p:spPr bwMode="auto">
          <a:xfrm>
            <a:off x="7319152" y="1387486"/>
            <a:ext cx="479686" cy="1798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FC1ED45-5A22-8C6B-BF2F-4188064A24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24" t="58980" r="79377" b="36908"/>
          <a:stretch/>
        </p:blipFill>
        <p:spPr bwMode="auto">
          <a:xfrm>
            <a:off x="9791540" y="1388359"/>
            <a:ext cx="449704" cy="1790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9A12E38-1421-FDEC-D2D1-D4BB2038BF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24" t="58980" r="80007" b="35550"/>
          <a:stretch/>
        </p:blipFill>
        <p:spPr bwMode="auto">
          <a:xfrm>
            <a:off x="9704096" y="5199757"/>
            <a:ext cx="404734" cy="2380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78B01EB-4121-4D67-D42A-BF0F96D78B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24" t="58980" r="80007" b="35550"/>
          <a:stretch/>
        </p:blipFill>
        <p:spPr bwMode="auto">
          <a:xfrm>
            <a:off x="10832465" y="5207480"/>
            <a:ext cx="404734" cy="23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61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D2FD491-1B1A-7898-51AC-093DF86C9ED8}"/>
              </a:ext>
            </a:extLst>
          </p:cNvPr>
          <p:cNvSpPr>
            <a:spLocks noGrp="1"/>
          </p:cNvSpPr>
          <p:nvPr>
            <p:ph type="title"/>
          </p:nvPr>
        </p:nvSpPr>
        <p:spPr>
          <a:xfrm>
            <a:off x="698673" y="426611"/>
            <a:ext cx="3616913" cy="1541011"/>
          </a:xfrm>
        </p:spPr>
        <p:txBody>
          <a:bodyPr vert="horz" lIns="91440" tIns="45720" rIns="91440" bIns="45720" rtlCol="0" anchor="b">
            <a:normAutofit/>
          </a:bodyPr>
          <a:lstStyle/>
          <a:p>
            <a:pPr algn="ctr"/>
            <a:r>
              <a:rPr lang="en-US" kern="1200" dirty="0">
                <a:solidFill>
                  <a:schemeClr val="tx1"/>
                </a:solidFill>
                <a:latin typeface="+mj-lt"/>
                <a:ea typeface="+mj-ea"/>
                <a:cs typeface="+mj-cs"/>
              </a:rPr>
              <a:t>Paleographic analysis</a:t>
            </a:r>
          </a:p>
        </p:txBody>
      </p:sp>
      <p:sp>
        <p:nvSpPr>
          <p:cNvPr id="12" name="TextBox 11">
            <a:extLst>
              <a:ext uri="{FF2B5EF4-FFF2-40B4-BE49-F238E27FC236}">
                <a16:creationId xmlns:a16="http://schemas.microsoft.com/office/drawing/2014/main" id="{CAF24B7A-1232-91DC-4371-A057DD1C7906}"/>
              </a:ext>
            </a:extLst>
          </p:cNvPr>
          <p:cNvSpPr txBox="1"/>
          <p:nvPr/>
        </p:nvSpPr>
        <p:spPr>
          <a:xfrm>
            <a:off x="4893803" y="5103842"/>
            <a:ext cx="7140430" cy="830997"/>
          </a:xfrm>
          <a:prstGeom prst="rect">
            <a:avLst/>
          </a:prstGeom>
          <a:noFill/>
        </p:spPr>
        <p:txBody>
          <a:bodyPr wrap="square">
            <a:spAutoFit/>
          </a:bodyPr>
          <a:lstStyle/>
          <a:p>
            <a:pPr algn="ctr"/>
            <a:r>
              <a:rPr lang="en-US" sz="2400" b="1" dirty="0">
                <a:solidFill>
                  <a:srgbClr val="1A1A1A"/>
                </a:solidFill>
              </a:rPr>
              <a:t>Different </a:t>
            </a:r>
            <a:r>
              <a:rPr lang="en-US" sz="2400" b="1" dirty="0" err="1">
                <a:solidFill>
                  <a:srgbClr val="1A1A1A"/>
                </a:solidFill>
              </a:rPr>
              <a:t>resh</a:t>
            </a:r>
            <a:r>
              <a:rPr lang="en-US" sz="2400" b="1" dirty="0">
                <a:solidFill>
                  <a:srgbClr val="1A1A1A"/>
                </a:solidFill>
              </a:rPr>
              <a:t> letters from the two halves of the Great Isaiah Scroll</a:t>
            </a:r>
            <a:endParaRPr lang="en-IL" sz="2400" b="1" dirty="0"/>
          </a:p>
        </p:txBody>
      </p:sp>
      <p:sp>
        <p:nvSpPr>
          <p:cNvPr id="15" name="TextBox 14">
            <a:extLst>
              <a:ext uri="{FF2B5EF4-FFF2-40B4-BE49-F238E27FC236}">
                <a16:creationId xmlns:a16="http://schemas.microsoft.com/office/drawing/2014/main" id="{4E9DA244-571B-02E9-AF79-3D9964F35815}"/>
              </a:ext>
            </a:extLst>
          </p:cNvPr>
          <p:cNvSpPr txBox="1"/>
          <p:nvPr/>
        </p:nvSpPr>
        <p:spPr>
          <a:xfrm>
            <a:off x="5606321" y="0"/>
            <a:ext cx="6540125" cy="923330"/>
          </a:xfrm>
          <a:prstGeom prst="rect">
            <a:avLst/>
          </a:prstGeom>
          <a:noFill/>
        </p:spPr>
        <p:txBody>
          <a:bodyPr wrap="square">
            <a:spAutoFit/>
          </a:bodyPr>
          <a:lstStyle/>
          <a:p>
            <a:r>
              <a:rPr lang="en-US" dirty="0" err="1"/>
              <a:t>Popović</a:t>
            </a:r>
            <a:r>
              <a:rPr lang="en-US" dirty="0"/>
              <a:t> et al. “Artificial intelligence based writer identification generates new evidence for the unknown scribes of the Dead Sea Scrolls exemplified by the Great Isaiah Scroll (1QIsaa),” 2021</a:t>
            </a:r>
            <a:endParaRPr lang="en-IL" dirty="0"/>
          </a:p>
        </p:txBody>
      </p:sp>
      <p:sp>
        <p:nvSpPr>
          <p:cNvPr id="16" name="Content Placeholder 2">
            <a:extLst>
              <a:ext uri="{FF2B5EF4-FFF2-40B4-BE49-F238E27FC236}">
                <a16:creationId xmlns:a16="http://schemas.microsoft.com/office/drawing/2014/main" id="{C6B56434-5BB4-57DE-4B1B-DC1E35F19426}"/>
              </a:ext>
            </a:extLst>
          </p:cNvPr>
          <p:cNvSpPr txBox="1">
            <a:spLocks/>
          </p:cNvSpPr>
          <p:nvPr/>
        </p:nvSpPr>
        <p:spPr>
          <a:xfrm>
            <a:off x="358033" y="2237142"/>
            <a:ext cx="4140413" cy="346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identifying scribes</a:t>
            </a:r>
          </a:p>
          <a:p>
            <a:pPr lvl="1"/>
            <a:r>
              <a:rPr lang="en-US" dirty="0"/>
              <a:t>Identify different scribes who may have written various parts by comparing handwriting styles throughout scroll</a:t>
            </a:r>
          </a:p>
        </p:txBody>
      </p:sp>
      <p:pic>
        <p:nvPicPr>
          <p:cNvPr id="5" name="Picture 4">
            <a:extLst>
              <a:ext uri="{FF2B5EF4-FFF2-40B4-BE49-F238E27FC236}">
                <a16:creationId xmlns:a16="http://schemas.microsoft.com/office/drawing/2014/main" id="{2BAFA638-4122-F0F7-561B-F8494F5A51B2}"/>
              </a:ext>
            </a:extLst>
          </p:cNvPr>
          <p:cNvPicPr>
            <a:picLocks noChangeAspect="1"/>
          </p:cNvPicPr>
          <p:nvPr/>
        </p:nvPicPr>
        <p:blipFill>
          <a:blip r:embed="rId3"/>
          <a:stretch>
            <a:fillRect/>
          </a:stretch>
        </p:blipFill>
        <p:spPr>
          <a:xfrm>
            <a:off x="5362741" y="1727415"/>
            <a:ext cx="6202554" cy="3060737"/>
          </a:xfrm>
          <a:prstGeom prst="rect">
            <a:avLst/>
          </a:prstGeom>
        </p:spPr>
      </p:pic>
      <p:sp>
        <p:nvSpPr>
          <p:cNvPr id="6" name="TextBox 5">
            <a:extLst>
              <a:ext uri="{FF2B5EF4-FFF2-40B4-BE49-F238E27FC236}">
                <a16:creationId xmlns:a16="http://schemas.microsoft.com/office/drawing/2014/main" id="{EC9017B0-C2DD-2C86-2E71-71DEB60EC112}"/>
              </a:ext>
            </a:extLst>
          </p:cNvPr>
          <p:cNvSpPr txBox="1"/>
          <p:nvPr/>
        </p:nvSpPr>
        <p:spPr>
          <a:xfrm>
            <a:off x="5949647" y="4328764"/>
            <a:ext cx="2013399" cy="461665"/>
          </a:xfrm>
          <a:prstGeom prst="rect">
            <a:avLst/>
          </a:prstGeom>
          <a:noFill/>
        </p:spPr>
        <p:txBody>
          <a:bodyPr wrap="square">
            <a:spAutoFit/>
          </a:bodyPr>
          <a:lstStyle/>
          <a:p>
            <a:pPr algn="ctr"/>
            <a:r>
              <a:rPr lang="en-US" sz="2400" b="1" i="0" dirty="0">
                <a:solidFill>
                  <a:srgbClr val="3A3A3A"/>
                </a:solidFill>
                <a:effectLst/>
              </a:rPr>
              <a:t>First scribe</a:t>
            </a:r>
          </a:p>
        </p:txBody>
      </p:sp>
      <p:sp>
        <p:nvSpPr>
          <p:cNvPr id="7" name="TextBox 6">
            <a:extLst>
              <a:ext uri="{FF2B5EF4-FFF2-40B4-BE49-F238E27FC236}">
                <a16:creationId xmlns:a16="http://schemas.microsoft.com/office/drawing/2014/main" id="{6FCEEFB8-1B88-FE0F-011D-D69D116A42F4}"/>
              </a:ext>
            </a:extLst>
          </p:cNvPr>
          <p:cNvSpPr txBox="1"/>
          <p:nvPr/>
        </p:nvSpPr>
        <p:spPr>
          <a:xfrm>
            <a:off x="8827341" y="4328764"/>
            <a:ext cx="2368999" cy="461665"/>
          </a:xfrm>
          <a:prstGeom prst="rect">
            <a:avLst/>
          </a:prstGeom>
          <a:noFill/>
        </p:spPr>
        <p:txBody>
          <a:bodyPr wrap="square">
            <a:spAutoFit/>
          </a:bodyPr>
          <a:lstStyle/>
          <a:p>
            <a:pPr algn="ctr"/>
            <a:r>
              <a:rPr lang="en-US" sz="2400" b="1" i="0" dirty="0">
                <a:solidFill>
                  <a:srgbClr val="3A3A3A"/>
                </a:solidFill>
                <a:effectLst/>
              </a:rPr>
              <a:t>Second scribe</a:t>
            </a:r>
          </a:p>
        </p:txBody>
      </p:sp>
    </p:spTree>
    <p:extLst>
      <p:ext uri="{BB962C8B-B14F-4D97-AF65-F5344CB8AC3E}">
        <p14:creationId xmlns:p14="http://schemas.microsoft.com/office/powerpoint/2010/main" val="3653894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BDFE0D-4220-06D3-E1CF-00D441F41ADC}"/>
              </a:ext>
            </a:extLst>
          </p:cNvPr>
          <p:cNvPicPr>
            <a:picLocks noChangeAspect="1"/>
          </p:cNvPicPr>
          <p:nvPr/>
        </p:nvPicPr>
        <p:blipFill>
          <a:blip r:embed="rId3"/>
          <a:stretch>
            <a:fillRect/>
          </a:stretch>
        </p:blipFill>
        <p:spPr>
          <a:xfrm>
            <a:off x="5949647" y="1513742"/>
            <a:ext cx="5312325" cy="2945648"/>
          </a:xfrm>
          <a:prstGeom prst="rect">
            <a:avLst/>
          </a:prstGeom>
        </p:spPr>
      </p:pic>
      <p:sp>
        <p:nvSpPr>
          <p:cNvPr id="10" name="Title 1">
            <a:extLst>
              <a:ext uri="{FF2B5EF4-FFF2-40B4-BE49-F238E27FC236}">
                <a16:creationId xmlns:a16="http://schemas.microsoft.com/office/drawing/2014/main" id="{BD2FD491-1B1A-7898-51AC-093DF86C9ED8}"/>
              </a:ext>
            </a:extLst>
          </p:cNvPr>
          <p:cNvSpPr>
            <a:spLocks noGrp="1"/>
          </p:cNvSpPr>
          <p:nvPr>
            <p:ph type="title"/>
          </p:nvPr>
        </p:nvSpPr>
        <p:spPr>
          <a:xfrm>
            <a:off x="698673" y="426611"/>
            <a:ext cx="3616913" cy="1541011"/>
          </a:xfrm>
        </p:spPr>
        <p:txBody>
          <a:bodyPr vert="horz" lIns="91440" tIns="45720" rIns="91440" bIns="45720" rtlCol="0" anchor="b">
            <a:normAutofit/>
          </a:bodyPr>
          <a:lstStyle/>
          <a:p>
            <a:pPr algn="ctr"/>
            <a:r>
              <a:rPr lang="en-US" kern="1200" dirty="0">
                <a:solidFill>
                  <a:schemeClr val="tx1"/>
                </a:solidFill>
                <a:latin typeface="+mj-lt"/>
                <a:ea typeface="+mj-ea"/>
                <a:cs typeface="+mj-cs"/>
              </a:rPr>
              <a:t>Paleographic analysis</a:t>
            </a:r>
          </a:p>
        </p:txBody>
      </p:sp>
      <p:sp>
        <p:nvSpPr>
          <p:cNvPr id="12" name="TextBox 11">
            <a:extLst>
              <a:ext uri="{FF2B5EF4-FFF2-40B4-BE49-F238E27FC236}">
                <a16:creationId xmlns:a16="http://schemas.microsoft.com/office/drawing/2014/main" id="{CAF24B7A-1232-91DC-4371-A057DD1C7906}"/>
              </a:ext>
            </a:extLst>
          </p:cNvPr>
          <p:cNvSpPr txBox="1"/>
          <p:nvPr/>
        </p:nvSpPr>
        <p:spPr>
          <a:xfrm>
            <a:off x="4893803" y="5103842"/>
            <a:ext cx="7140430" cy="461665"/>
          </a:xfrm>
          <a:prstGeom prst="rect">
            <a:avLst/>
          </a:prstGeom>
          <a:noFill/>
        </p:spPr>
        <p:txBody>
          <a:bodyPr wrap="square">
            <a:spAutoFit/>
          </a:bodyPr>
          <a:lstStyle/>
          <a:p>
            <a:pPr algn="ctr"/>
            <a:r>
              <a:rPr lang="en-US" sz="2400" b="1" dirty="0">
                <a:solidFill>
                  <a:srgbClr val="1A1A1A"/>
                </a:solidFill>
              </a:rPr>
              <a:t>Matched old and new images of a fragment</a:t>
            </a:r>
            <a:endParaRPr lang="en-IL" sz="2400" b="1" dirty="0"/>
          </a:p>
        </p:txBody>
      </p:sp>
      <p:sp>
        <p:nvSpPr>
          <p:cNvPr id="15" name="TextBox 14">
            <a:extLst>
              <a:ext uri="{FF2B5EF4-FFF2-40B4-BE49-F238E27FC236}">
                <a16:creationId xmlns:a16="http://schemas.microsoft.com/office/drawing/2014/main" id="{4E9DA244-571B-02E9-AF79-3D9964F35815}"/>
              </a:ext>
            </a:extLst>
          </p:cNvPr>
          <p:cNvSpPr txBox="1"/>
          <p:nvPr/>
        </p:nvSpPr>
        <p:spPr>
          <a:xfrm>
            <a:off x="5766767" y="0"/>
            <a:ext cx="6379679" cy="646331"/>
          </a:xfrm>
          <a:prstGeom prst="rect">
            <a:avLst/>
          </a:prstGeom>
          <a:noFill/>
        </p:spPr>
        <p:txBody>
          <a:bodyPr wrap="square">
            <a:spAutoFit/>
          </a:bodyPr>
          <a:lstStyle/>
          <a:p>
            <a:r>
              <a:rPr lang="en-US" dirty="0"/>
              <a:t>Levi et al. “A Method for Segmentation, Matching and Alignment of Dead Sea Scrolls,” 2021</a:t>
            </a:r>
            <a:endParaRPr lang="en-IL" dirty="0"/>
          </a:p>
        </p:txBody>
      </p:sp>
      <p:sp>
        <p:nvSpPr>
          <p:cNvPr id="16" name="Content Placeholder 2">
            <a:extLst>
              <a:ext uri="{FF2B5EF4-FFF2-40B4-BE49-F238E27FC236}">
                <a16:creationId xmlns:a16="http://schemas.microsoft.com/office/drawing/2014/main" id="{C6B56434-5BB4-57DE-4B1B-DC1E35F19426}"/>
              </a:ext>
            </a:extLst>
          </p:cNvPr>
          <p:cNvSpPr txBox="1">
            <a:spLocks/>
          </p:cNvSpPr>
          <p:nvPr/>
        </p:nvSpPr>
        <p:spPr>
          <a:xfrm>
            <a:off x="358033" y="2237142"/>
            <a:ext cx="4140413" cy="346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matching new and old images</a:t>
            </a:r>
          </a:p>
          <a:p>
            <a:pPr lvl="1"/>
            <a:r>
              <a:rPr lang="en-US" dirty="0"/>
              <a:t>Match new and old images of a fragment by matching handwriting styles</a:t>
            </a:r>
          </a:p>
        </p:txBody>
      </p:sp>
      <p:sp>
        <p:nvSpPr>
          <p:cNvPr id="6" name="TextBox 5">
            <a:extLst>
              <a:ext uri="{FF2B5EF4-FFF2-40B4-BE49-F238E27FC236}">
                <a16:creationId xmlns:a16="http://schemas.microsoft.com/office/drawing/2014/main" id="{EC9017B0-C2DD-2C86-2E71-71DEB60EC112}"/>
              </a:ext>
            </a:extLst>
          </p:cNvPr>
          <p:cNvSpPr txBox="1"/>
          <p:nvPr/>
        </p:nvSpPr>
        <p:spPr>
          <a:xfrm>
            <a:off x="5949647" y="4328764"/>
            <a:ext cx="2013399" cy="461665"/>
          </a:xfrm>
          <a:prstGeom prst="rect">
            <a:avLst/>
          </a:prstGeom>
          <a:noFill/>
        </p:spPr>
        <p:txBody>
          <a:bodyPr wrap="square">
            <a:spAutoFit/>
          </a:bodyPr>
          <a:lstStyle/>
          <a:p>
            <a:pPr algn="ctr"/>
            <a:r>
              <a:rPr lang="en-US" sz="2400" b="1" dirty="0">
                <a:solidFill>
                  <a:srgbClr val="3A3A3A"/>
                </a:solidFill>
              </a:rPr>
              <a:t>New image</a:t>
            </a:r>
            <a:endParaRPr lang="en-US" sz="2400" b="1" i="0" dirty="0">
              <a:solidFill>
                <a:srgbClr val="3A3A3A"/>
              </a:solidFill>
              <a:effectLst/>
            </a:endParaRPr>
          </a:p>
        </p:txBody>
      </p:sp>
      <p:sp>
        <p:nvSpPr>
          <p:cNvPr id="7" name="TextBox 6">
            <a:extLst>
              <a:ext uri="{FF2B5EF4-FFF2-40B4-BE49-F238E27FC236}">
                <a16:creationId xmlns:a16="http://schemas.microsoft.com/office/drawing/2014/main" id="{6FCEEFB8-1B88-FE0F-011D-D69D116A42F4}"/>
              </a:ext>
            </a:extLst>
          </p:cNvPr>
          <p:cNvSpPr txBox="1"/>
          <p:nvPr/>
        </p:nvSpPr>
        <p:spPr>
          <a:xfrm>
            <a:off x="8827341" y="4328764"/>
            <a:ext cx="2368999" cy="461665"/>
          </a:xfrm>
          <a:prstGeom prst="rect">
            <a:avLst/>
          </a:prstGeom>
          <a:noFill/>
        </p:spPr>
        <p:txBody>
          <a:bodyPr wrap="square">
            <a:spAutoFit/>
          </a:bodyPr>
          <a:lstStyle/>
          <a:p>
            <a:pPr algn="ctr"/>
            <a:r>
              <a:rPr lang="en-US" sz="2400" b="1" dirty="0">
                <a:solidFill>
                  <a:srgbClr val="3A3A3A"/>
                </a:solidFill>
              </a:rPr>
              <a:t>Old image</a:t>
            </a:r>
            <a:endParaRPr lang="en-US" sz="2400" b="1" i="0" dirty="0">
              <a:solidFill>
                <a:srgbClr val="3A3A3A"/>
              </a:solidFill>
              <a:effectLst/>
            </a:endParaRPr>
          </a:p>
        </p:txBody>
      </p:sp>
    </p:spTree>
    <p:extLst>
      <p:ext uri="{BB962C8B-B14F-4D97-AF65-F5344CB8AC3E}">
        <p14:creationId xmlns:p14="http://schemas.microsoft.com/office/powerpoint/2010/main" val="15032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D2FD491-1B1A-7898-51AC-093DF86C9ED8}"/>
              </a:ext>
            </a:extLst>
          </p:cNvPr>
          <p:cNvSpPr>
            <a:spLocks noGrp="1"/>
          </p:cNvSpPr>
          <p:nvPr>
            <p:ph type="title"/>
          </p:nvPr>
        </p:nvSpPr>
        <p:spPr>
          <a:xfrm>
            <a:off x="698673" y="426611"/>
            <a:ext cx="3616913" cy="1541011"/>
          </a:xfrm>
        </p:spPr>
        <p:txBody>
          <a:bodyPr vert="horz" lIns="91440" tIns="45720" rIns="91440" bIns="45720" rtlCol="0" anchor="b">
            <a:normAutofit/>
          </a:bodyPr>
          <a:lstStyle/>
          <a:p>
            <a:pPr algn="ctr"/>
            <a:r>
              <a:rPr lang="en-US" kern="1200" dirty="0">
                <a:solidFill>
                  <a:schemeClr val="tx1"/>
                </a:solidFill>
                <a:latin typeface="+mj-lt"/>
                <a:ea typeface="+mj-ea"/>
                <a:cs typeface="+mj-cs"/>
              </a:rPr>
              <a:t>Paleographic analysis</a:t>
            </a:r>
          </a:p>
        </p:txBody>
      </p:sp>
      <p:sp>
        <p:nvSpPr>
          <p:cNvPr id="15" name="TextBox 14">
            <a:extLst>
              <a:ext uri="{FF2B5EF4-FFF2-40B4-BE49-F238E27FC236}">
                <a16:creationId xmlns:a16="http://schemas.microsoft.com/office/drawing/2014/main" id="{4E9DA244-571B-02E9-AF79-3D9964F35815}"/>
              </a:ext>
            </a:extLst>
          </p:cNvPr>
          <p:cNvSpPr txBox="1"/>
          <p:nvPr/>
        </p:nvSpPr>
        <p:spPr>
          <a:xfrm>
            <a:off x="5766767" y="0"/>
            <a:ext cx="6379679" cy="369332"/>
          </a:xfrm>
          <a:prstGeom prst="rect">
            <a:avLst/>
          </a:prstGeom>
          <a:noFill/>
        </p:spPr>
        <p:txBody>
          <a:bodyPr wrap="square">
            <a:spAutoFit/>
          </a:bodyPr>
          <a:lstStyle/>
          <a:p>
            <a:r>
              <a:rPr lang="en-US" dirty="0"/>
              <a:t>Ben-Shalom et al. “Where is my Other Half?,” 2014</a:t>
            </a:r>
            <a:endParaRPr lang="en-IL" dirty="0"/>
          </a:p>
        </p:txBody>
      </p:sp>
      <p:sp>
        <p:nvSpPr>
          <p:cNvPr id="16" name="Content Placeholder 2">
            <a:extLst>
              <a:ext uri="{FF2B5EF4-FFF2-40B4-BE49-F238E27FC236}">
                <a16:creationId xmlns:a16="http://schemas.microsoft.com/office/drawing/2014/main" id="{C6B56434-5BB4-57DE-4B1B-DC1E35F19426}"/>
              </a:ext>
            </a:extLst>
          </p:cNvPr>
          <p:cNvSpPr txBox="1">
            <a:spLocks/>
          </p:cNvSpPr>
          <p:nvPr/>
        </p:nvSpPr>
        <p:spPr>
          <a:xfrm>
            <a:off x="358033" y="2237142"/>
            <a:ext cx="3661047" cy="346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pairing fragments of a scroll</a:t>
            </a:r>
          </a:p>
          <a:p>
            <a:pPr lvl="1"/>
            <a:r>
              <a:rPr lang="en-US" dirty="0"/>
              <a:t>Pair fragments by comparing their handwriting styles</a:t>
            </a:r>
          </a:p>
        </p:txBody>
      </p:sp>
      <p:pic>
        <p:nvPicPr>
          <p:cNvPr id="4" name="Picture 3" descr="A piece of paper with writing on it&#10;&#10;Description automatically generated">
            <a:extLst>
              <a:ext uri="{FF2B5EF4-FFF2-40B4-BE49-F238E27FC236}">
                <a16:creationId xmlns:a16="http://schemas.microsoft.com/office/drawing/2014/main" id="{C07CFD54-365A-0FCD-AC59-F52959546DA1}"/>
              </a:ext>
            </a:extLst>
          </p:cNvPr>
          <p:cNvPicPr>
            <a:picLocks noChangeAspect="1"/>
          </p:cNvPicPr>
          <p:nvPr/>
        </p:nvPicPr>
        <p:blipFill>
          <a:blip r:embed="rId3"/>
          <a:stretch>
            <a:fillRect/>
          </a:stretch>
        </p:blipFill>
        <p:spPr>
          <a:xfrm>
            <a:off x="4019080" y="1152340"/>
            <a:ext cx="6379679" cy="5076958"/>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F8E54DC0-8150-358C-26C4-FDDCD61180E2}"/>
              </a:ext>
            </a:extLst>
          </p:cNvPr>
          <p:cNvPicPr>
            <a:picLocks noChangeAspect="1"/>
          </p:cNvPicPr>
          <p:nvPr/>
        </p:nvPicPr>
        <p:blipFill>
          <a:blip r:embed="rId4"/>
          <a:stretch>
            <a:fillRect/>
          </a:stretch>
        </p:blipFill>
        <p:spPr>
          <a:xfrm>
            <a:off x="8013700" y="2435040"/>
            <a:ext cx="3950351" cy="3794258"/>
          </a:xfrm>
          <a:prstGeom prst="rect">
            <a:avLst/>
          </a:prstGeom>
        </p:spPr>
      </p:pic>
    </p:spTree>
    <p:extLst>
      <p:ext uri="{BB962C8B-B14F-4D97-AF65-F5344CB8AC3E}">
        <p14:creationId xmlns:p14="http://schemas.microsoft.com/office/powerpoint/2010/main" val="8302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66993 -0.64004 L 3.95833E-6 -4.44444E-6 " pathEditMode="relative" rAng="0" ptsTypes="AA">
                                      <p:cBhvr>
                                        <p:cTn id="6" dur="2000" fill="hold"/>
                                        <p:tgtEl>
                                          <p:spTgt spid="4"/>
                                        </p:tgtEl>
                                        <p:attrNameLst>
                                          <p:attrName>ppt_x</p:attrName>
                                          <p:attrName>ppt_y</p:attrName>
                                        </p:attrNameLst>
                                      </p:cBhvr>
                                      <p:rCtr x="33490" y="31991"/>
                                    </p:animMotion>
                                  </p:childTnLst>
                                </p:cTn>
                              </p:par>
                              <p:par>
                                <p:cTn id="7" presetID="0" presetClass="path" presetSubtype="0" accel="50000" decel="50000" fill="hold" nodeType="withEffect">
                                  <p:stCondLst>
                                    <p:cond delay="0"/>
                                  </p:stCondLst>
                                  <p:childTnLst>
                                    <p:animMotion origin="layout" path="M 0.22969 0.45162 L -8.33333E-7 -2.96296E-6 " pathEditMode="relative" rAng="0" ptsTypes="AA">
                                      <p:cBhvr>
                                        <p:cTn id="8" dur="2000" fill="hold"/>
                                        <p:tgtEl>
                                          <p:spTgt spid="8"/>
                                        </p:tgtEl>
                                        <p:attrNameLst>
                                          <p:attrName>ppt_x</p:attrName>
                                          <p:attrName>ppt_y</p:attrName>
                                        </p:attrNameLst>
                                      </p:cBhvr>
                                      <p:rCtr x="-11484" y="-2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17141</TotalTime>
  <Words>1401</Words>
  <Application>Microsoft Macintosh PowerPoint</Application>
  <PresentationFormat>Widescreen</PresentationFormat>
  <Paragraphs>180</Paragraphs>
  <Slides>24</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Aptos Display</vt:lpstr>
      <vt:lpstr>Arial</vt:lpstr>
      <vt:lpstr>Bradley Hand ITC</vt:lpstr>
      <vt:lpstr>Office Theme</vt:lpstr>
      <vt:lpstr>COMPUTATIONAL QUMRANIC PALEOGRAPHY</vt:lpstr>
      <vt:lpstr>PowerPoint Presentation</vt:lpstr>
      <vt:lpstr>PowerPoint Presentation</vt:lpstr>
      <vt:lpstr>PowerPoint Presentation</vt:lpstr>
      <vt:lpstr>Digitization of DSS</vt:lpstr>
      <vt:lpstr>Paleographic analysis</vt:lpstr>
      <vt:lpstr>Paleographic analysis</vt:lpstr>
      <vt:lpstr>Paleographic analysis</vt:lpstr>
      <vt:lpstr>Paleographic analysis</vt:lpstr>
      <vt:lpstr>Previous works</vt:lpstr>
      <vt:lpstr>Letter-level paleography</vt:lpstr>
      <vt:lpstr>Letter detection and  recognition</vt:lpstr>
      <vt:lpstr>Letter detection to letter segmentation</vt:lpstr>
      <vt:lpstr>Letter detection using Faster-RCNN</vt:lpstr>
      <vt:lpstr>Clustering multispectral trends</vt:lpstr>
      <vt:lpstr>Clustering multispectral trends</vt:lpstr>
      <vt:lpstr>Multispectral thresholding with energy minimization (MSEM)</vt:lpstr>
      <vt:lpstr>Multispectral thresholding with energy minimization (MSEM)</vt:lpstr>
      <vt:lpstr>Multispectral thresholding with energy minimization (MSEM)</vt:lpstr>
      <vt:lpstr>Multispectral thresholding with energy minimization (MSEM)</vt:lpstr>
      <vt:lpstr>Multispectral thresholding with energy minimization (MSEM)</vt:lpstr>
      <vt:lpstr>Multispectral thresholding with energy minimization (MSEM)</vt:lpstr>
      <vt:lpstr>Multispectral thresholding with energy minimization (MSEM)</vt:lpstr>
      <vt:lpstr>More results on ink and parchment segmentation using MSEM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QUMRANIC PALEOGRAPHY</dc:title>
  <dc:creator>Berat Barakat</dc:creator>
  <cp:lastModifiedBy>Berat Barakat</cp:lastModifiedBy>
  <cp:revision>39</cp:revision>
  <cp:lastPrinted>2024-08-30T05:34:52Z</cp:lastPrinted>
  <dcterms:created xsi:type="dcterms:W3CDTF">2024-08-08T20:48:58Z</dcterms:created>
  <dcterms:modified xsi:type="dcterms:W3CDTF">2024-08-31T02:12:49Z</dcterms:modified>
</cp:coreProperties>
</file>