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64" r:id="rId3"/>
    <p:sldId id="266" r:id="rId4"/>
    <p:sldId id="265" r:id="rId5"/>
    <p:sldId id="269" r:id="rId6"/>
    <p:sldId id="293" r:id="rId7"/>
    <p:sldId id="288" r:id="rId8"/>
    <p:sldId id="290" r:id="rId9"/>
    <p:sldId id="291" r:id="rId10"/>
    <p:sldId id="294" r:id="rId11"/>
    <p:sldId id="287" r:id="rId12"/>
    <p:sldId id="296" r:id="rId13"/>
    <p:sldId id="295" r:id="rId14"/>
    <p:sldId id="271" r:id="rId15"/>
    <p:sldId id="273" r:id="rId16"/>
    <p:sldId id="297" r:id="rId17"/>
    <p:sldId id="299" r:id="rId18"/>
    <p:sldId id="320" r:id="rId19"/>
    <p:sldId id="321" r:id="rId20"/>
    <p:sldId id="322" r:id="rId21"/>
    <p:sldId id="324" r:id="rId22"/>
    <p:sldId id="298" r:id="rId23"/>
    <p:sldId id="300" r:id="rId24"/>
    <p:sldId id="325" r:id="rId25"/>
    <p:sldId id="304" r:id="rId26"/>
    <p:sldId id="326" r:id="rId27"/>
    <p:sldId id="327" r:id="rId28"/>
    <p:sldId id="306" r:id="rId29"/>
    <p:sldId id="301" r:id="rId30"/>
    <p:sldId id="302" r:id="rId31"/>
    <p:sldId id="307" r:id="rId32"/>
    <p:sldId id="308" r:id="rId33"/>
    <p:sldId id="328" r:id="rId34"/>
    <p:sldId id="303" r:id="rId35"/>
    <p:sldId id="329" r:id="rId36"/>
    <p:sldId id="318" r:id="rId37"/>
    <p:sldId id="330" r:id="rId38"/>
    <p:sldId id="311" r:id="rId39"/>
    <p:sldId id="317" r:id="rId40"/>
    <p:sldId id="277" r:id="rId41"/>
    <p:sldId id="280" r:id="rId42"/>
    <p:sldId id="281" r:id="rId43"/>
    <p:sldId id="282" r:id="rId44"/>
    <p:sldId id="283" r:id="rId45"/>
    <p:sldId id="333" r:id="rId46"/>
    <p:sldId id="286" r:id="rId47"/>
    <p:sldId id="313" r:id="rId48"/>
    <p:sldId id="332" r:id="rId49"/>
    <p:sldId id="331" r:id="rId50"/>
    <p:sldId id="285" r:id="rId51"/>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C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3"/>
    <p:restoredTop sz="95574"/>
  </p:normalViewPr>
  <p:slideViewPr>
    <p:cSldViewPr snapToGrid="0">
      <p:cViewPr varScale="1">
        <p:scale>
          <a:sx n="105" d="100"/>
          <a:sy n="105" d="100"/>
        </p:scale>
        <p:origin x="3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36BFD-447C-844F-BBC3-97E06E6E715C}" type="datetimeFigureOut">
              <a:rPr lang="en-IL" smtClean="0"/>
              <a:t>11/08/2025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B665D-4723-9A49-888B-D8D9CF28862E}" type="slidenum">
              <a:rPr lang="en-IL" smtClean="0"/>
              <a:t>‹#›</a:t>
            </a:fld>
            <a:endParaRPr lang="en-IL"/>
          </a:p>
        </p:txBody>
      </p:sp>
    </p:spTree>
    <p:extLst>
      <p:ext uri="{BB962C8B-B14F-4D97-AF65-F5344CB8AC3E}">
        <p14:creationId xmlns:p14="http://schemas.microsoft.com/office/powerpoint/2010/main" val="83458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everyone. My name is </a:t>
            </a:r>
            <a:r>
              <a:rPr lang="en-US" dirty="0" err="1"/>
              <a:t>Berat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a postdoctoral researcher at Tel Aviv University. My advisor is Professor Nachum Dershowitz.</a:t>
            </a:r>
          </a:p>
          <a:p>
            <a:endParaRPr lang="en-US" dirty="0"/>
          </a:p>
          <a:p>
            <a:r>
              <a:rPr lang="en-US" dirty="0"/>
              <a:t>I am going to talk about "Revealing ink and parchment in Dead Sea Scrolls images"</a:t>
            </a:r>
          </a:p>
        </p:txBody>
      </p:sp>
      <p:sp>
        <p:nvSpPr>
          <p:cNvPr id="4" name="Slide Number Placeholder 3"/>
          <p:cNvSpPr>
            <a:spLocks noGrp="1"/>
          </p:cNvSpPr>
          <p:nvPr>
            <p:ph type="sldNum" sz="quarter" idx="5"/>
          </p:nvPr>
        </p:nvSpPr>
        <p:spPr/>
        <p:txBody>
          <a:bodyPr/>
          <a:lstStyle/>
          <a:p>
            <a:fld id="{634B665D-4723-9A49-888B-D8D9CF28862E}" type="slidenum">
              <a:rPr lang="en-IL" smtClean="0"/>
              <a:t>1</a:t>
            </a:fld>
            <a:endParaRPr lang="en-IL"/>
          </a:p>
        </p:txBody>
      </p:sp>
    </p:spTree>
    <p:extLst>
      <p:ext uri="{BB962C8B-B14F-4D97-AF65-F5344CB8AC3E}">
        <p14:creationId xmlns:p14="http://schemas.microsoft.com/office/powerpoint/2010/main" val="3497668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Why do we need ink and parchment segmentation? Because </a:t>
            </a:r>
          </a:p>
        </p:txBody>
      </p:sp>
      <p:sp>
        <p:nvSpPr>
          <p:cNvPr id="4" name="Slide Number Placeholder 3"/>
          <p:cNvSpPr>
            <a:spLocks noGrp="1"/>
          </p:cNvSpPr>
          <p:nvPr>
            <p:ph type="sldNum" sz="quarter" idx="5"/>
          </p:nvPr>
        </p:nvSpPr>
        <p:spPr/>
        <p:txBody>
          <a:bodyPr/>
          <a:lstStyle/>
          <a:p>
            <a:fld id="{634B665D-4723-9A49-888B-D8D9CF28862E}" type="slidenum">
              <a:rPr lang="en-IL" smtClean="0"/>
              <a:t>10</a:t>
            </a:fld>
            <a:endParaRPr lang="en-IL"/>
          </a:p>
        </p:txBody>
      </p:sp>
    </p:spTree>
    <p:extLst>
      <p:ext uri="{BB962C8B-B14F-4D97-AF65-F5344CB8AC3E}">
        <p14:creationId xmlns:p14="http://schemas.microsoft.com/office/powerpoint/2010/main" val="3694197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availability of high-resolution digital images shifted traditional humanities to digital humanities, which is using off-the-shelf digital tools for solving humanities research problems like material reconstruction using paleographical pairing, geometrical joining and font generation.</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11</a:t>
            </a:fld>
            <a:endParaRPr lang="en-IL"/>
          </a:p>
        </p:txBody>
      </p:sp>
    </p:spTree>
    <p:extLst>
      <p:ext uri="{BB962C8B-B14F-4D97-AF65-F5344CB8AC3E}">
        <p14:creationId xmlns:p14="http://schemas.microsoft.com/office/powerpoint/2010/main" val="83143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 turn lead to advances in computational humanities that is developing these digital tools for solving humanities research problems like matching old and new images of a fragment, </a:t>
            </a:r>
            <a:r>
              <a:rPr lang="en-US" dirty="0" err="1"/>
              <a:t>analysing</a:t>
            </a:r>
            <a:r>
              <a:rPr lang="en-US" dirty="0"/>
              <a:t> the writing materials, or restoring the broken letters.</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12</a:t>
            </a:fld>
            <a:endParaRPr lang="en-IL"/>
          </a:p>
        </p:txBody>
      </p:sp>
    </p:spTree>
    <p:extLst>
      <p:ext uri="{BB962C8B-B14F-4D97-AF65-F5344CB8AC3E}">
        <p14:creationId xmlns:p14="http://schemas.microsoft.com/office/powerpoint/2010/main" val="161167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like computational paleography that helps to estimate the date of the scrolls by comparing their handwriting style with the handwriting style of the other dated manuscripts.</a:t>
            </a:r>
          </a:p>
        </p:txBody>
      </p:sp>
      <p:sp>
        <p:nvSpPr>
          <p:cNvPr id="4" name="Slide Number Placeholder 3"/>
          <p:cNvSpPr>
            <a:spLocks noGrp="1"/>
          </p:cNvSpPr>
          <p:nvPr>
            <p:ph type="sldNum" sz="quarter" idx="5"/>
          </p:nvPr>
        </p:nvSpPr>
        <p:spPr/>
        <p:txBody>
          <a:bodyPr/>
          <a:lstStyle/>
          <a:p>
            <a:fld id="{634B665D-4723-9A49-888B-D8D9CF28862E}" type="slidenum">
              <a:rPr lang="en-IL" smtClean="0"/>
              <a:t>13</a:t>
            </a:fld>
            <a:endParaRPr lang="en-IL"/>
          </a:p>
        </p:txBody>
      </p:sp>
    </p:spTree>
    <p:extLst>
      <p:ext uri="{BB962C8B-B14F-4D97-AF65-F5344CB8AC3E}">
        <p14:creationId xmlns:p14="http://schemas.microsoft.com/office/powerpoint/2010/main" val="1075773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like the computational paleography that helps to identify different scribes who may have written various parts of the scrolls.</a:t>
            </a:r>
          </a:p>
        </p:txBody>
      </p:sp>
      <p:sp>
        <p:nvSpPr>
          <p:cNvPr id="4" name="Slide Number Placeholder 3"/>
          <p:cNvSpPr>
            <a:spLocks noGrp="1"/>
          </p:cNvSpPr>
          <p:nvPr>
            <p:ph type="sldNum" sz="quarter" idx="5"/>
          </p:nvPr>
        </p:nvSpPr>
        <p:spPr/>
        <p:txBody>
          <a:bodyPr/>
          <a:lstStyle/>
          <a:p>
            <a:fld id="{634B665D-4723-9A49-888B-D8D9CF28862E}" type="slidenum">
              <a:rPr lang="en-IL" smtClean="0"/>
              <a:t>14</a:t>
            </a:fld>
            <a:endParaRPr lang="en-IL"/>
          </a:p>
        </p:txBody>
      </p:sp>
    </p:spTree>
    <p:extLst>
      <p:ext uri="{BB962C8B-B14F-4D97-AF65-F5344CB8AC3E}">
        <p14:creationId xmlns:p14="http://schemas.microsoft.com/office/powerpoint/2010/main" val="266748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like the computational paleography that helps to pair the fragments of a scroll by comparing their handwriting styles.</a:t>
            </a:r>
          </a:p>
        </p:txBody>
      </p:sp>
      <p:sp>
        <p:nvSpPr>
          <p:cNvPr id="4" name="Slide Number Placeholder 3"/>
          <p:cNvSpPr>
            <a:spLocks noGrp="1"/>
          </p:cNvSpPr>
          <p:nvPr>
            <p:ph type="sldNum" sz="quarter" idx="5"/>
          </p:nvPr>
        </p:nvSpPr>
        <p:spPr/>
        <p:txBody>
          <a:bodyPr/>
          <a:lstStyle/>
          <a:p>
            <a:fld id="{634B665D-4723-9A49-888B-D8D9CF28862E}" type="slidenum">
              <a:rPr lang="en-IL" smtClean="0"/>
              <a:t>15</a:t>
            </a:fld>
            <a:endParaRPr lang="en-IL"/>
          </a:p>
        </p:txBody>
      </p:sp>
    </p:spTree>
    <p:extLst>
      <p:ext uri="{BB962C8B-B14F-4D97-AF65-F5344CB8AC3E}">
        <p14:creationId xmlns:p14="http://schemas.microsoft.com/office/powerpoint/2010/main" val="1398764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developing these digital and computational methods heavily depends on ink and parchment segmentation.</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16</a:t>
            </a:fld>
            <a:endParaRPr lang="en-IL"/>
          </a:p>
        </p:txBody>
      </p:sp>
    </p:spTree>
    <p:extLst>
      <p:ext uri="{BB962C8B-B14F-4D97-AF65-F5344CB8AC3E}">
        <p14:creationId xmlns:p14="http://schemas.microsoft.com/office/powerpoint/2010/main" val="1672512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are some challenges for segmenting the ink and parchment regions in the dead sea scroll images.</a:t>
            </a:r>
          </a:p>
          <a:p>
            <a:endParaRPr lang="en-US" dirty="0"/>
          </a:p>
          <a:p>
            <a:r>
              <a:rPr lang="en-US" dirty="0"/>
              <a:t>For example, there can be deformed parchment edges which complicate their separation from the neighboring regions and increase the manual annotation time.</a:t>
            </a:r>
          </a:p>
        </p:txBody>
      </p:sp>
      <p:sp>
        <p:nvSpPr>
          <p:cNvPr id="4" name="Slide Number Placeholder 3"/>
          <p:cNvSpPr>
            <a:spLocks noGrp="1"/>
          </p:cNvSpPr>
          <p:nvPr>
            <p:ph type="sldNum" sz="quarter" idx="5"/>
          </p:nvPr>
        </p:nvSpPr>
        <p:spPr/>
        <p:txBody>
          <a:bodyPr/>
          <a:lstStyle/>
          <a:p>
            <a:fld id="{634B665D-4723-9A49-888B-D8D9CF28862E}" type="slidenum">
              <a:rPr lang="en-IL" smtClean="0"/>
              <a:t>17</a:t>
            </a:fld>
            <a:endParaRPr lang="en-IL"/>
          </a:p>
        </p:txBody>
      </p:sp>
    </p:spTree>
    <p:extLst>
      <p:ext uri="{BB962C8B-B14F-4D97-AF65-F5344CB8AC3E}">
        <p14:creationId xmlns:p14="http://schemas.microsoft.com/office/powerpoint/2010/main" val="3503115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can be fragmented ink regions  which increase the manual annotation time.</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18</a:t>
            </a:fld>
            <a:endParaRPr lang="en-IL"/>
          </a:p>
        </p:txBody>
      </p:sp>
    </p:spTree>
    <p:extLst>
      <p:ext uri="{BB962C8B-B14F-4D97-AF65-F5344CB8AC3E}">
        <p14:creationId xmlns:p14="http://schemas.microsoft.com/office/powerpoint/2010/main" val="3561169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can be darkened parchment regions which are hard to distinguish from the ink regions and background regions, so they require annotation by experts.</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19</a:t>
            </a:fld>
            <a:endParaRPr lang="en-IL"/>
          </a:p>
        </p:txBody>
      </p:sp>
    </p:spTree>
    <p:extLst>
      <p:ext uri="{BB962C8B-B14F-4D97-AF65-F5344CB8AC3E}">
        <p14:creationId xmlns:p14="http://schemas.microsoft.com/office/powerpoint/2010/main" val="199111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Dead Sea Scrolls are ancient manuscripts that are about 2,000 years old.</a:t>
            </a:r>
          </a:p>
          <a:p>
            <a:endParaRPr lang="en-US" dirty="0"/>
          </a:p>
          <a:p>
            <a:r>
              <a:rPr lang="en-US" dirty="0"/>
              <a:t>They were one of the greatest archaeological discoveries of the 20th century.</a:t>
            </a:r>
          </a:p>
          <a:p>
            <a:endParaRPr lang="en-US" dirty="0"/>
          </a:p>
          <a:p>
            <a:r>
              <a:rPr lang="en-US" dirty="0"/>
              <a:t>The scrolls were discovered in a period of 10 years, between 1946 and 1956, on the northwestern shore of the Dead Sea, in the Qumran Caves, so that we also call them Qumran scrolls.</a:t>
            </a:r>
          </a:p>
        </p:txBody>
      </p:sp>
      <p:sp>
        <p:nvSpPr>
          <p:cNvPr id="4" name="Slide Number Placeholder 3"/>
          <p:cNvSpPr>
            <a:spLocks noGrp="1"/>
          </p:cNvSpPr>
          <p:nvPr>
            <p:ph type="sldNum" sz="quarter" idx="5"/>
          </p:nvPr>
        </p:nvSpPr>
        <p:spPr/>
        <p:txBody>
          <a:bodyPr/>
          <a:lstStyle/>
          <a:p>
            <a:fld id="{634B665D-4723-9A49-888B-D8D9CF28862E}" type="slidenum">
              <a:rPr lang="en-IL" smtClean="0"/>
              <a:t>2</a:t>
            </a:fld>
            <a:endParaRPr lang="en-IL"/>
          </a:p>
        </p:txBody>
      </p:sp>
    </p:spTree>
    <p:extLst>
      <p:ext uri="{BB962C8B-B14F-4D97-AF65-F5344CB8AC3E}">
        <p14:creationId xmlns:p14="http://schemas.microsoft.com/office/powerpoint/2010/main" val="299659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can be holes on the parchment which are  indistinguishable from the ink regions and again require annotation by experts.</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20</a:t>
            </a:fld>
            <a:endParaRPr lang="en-IL"/>
          </a:p>
        </p:txBody>
      </p:sp>
    </p:spTree>
    <p:extLst>
      <p:ext uri="{BB962C8B-B14F-4D97-AF65-F5344CB8AC3E}">
        <p14:creationId xmlns:p14="http://schemas.microsoft.com/office/powerpoint/2010/main" val="1817503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 very important challenge is that there can be ink regions near the parchment edges whose borders are indistinguishable from the background regions.</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21</a:t>
            </a:fld>
            <a:endParaRPr lang="en-IL"/>
          </a:p>
        </p:txBody>
      </p:sp>
    </p:spTree>
    <p:extLst>
      <p:ext uri="{BB962C8B-B14F-4D97-AF65-F5344CB8AC3E}">
        <p14:creationId xmlns:p14="http://schemas.microsoft.com/office/powerpoint/2010/main" val="3321888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So what are the current solutions.</a:t>
            </a:r>
          </a:p>
          <a:p>
            <a:endParaRPr lang="en-IL" dirty="0"/>
          </a:p>
          <a:p>
            <a:r>
              <a:rPr lang="en-IL" dirty="0"/>
              <a:t>First solution is manual segmentation using an image editing tool. Of course this is very time consuming specially because an IAA image has a high resolution of around 5000 by 7000 pixels.</a:t>
            </a:r>
          </a:p>
          <a:p>
            <a:endParaRPr lang="en-IL" dirty="0"/>
          </a:p>
          <a:p>
            <a:r>
              <a:rPr lang="en-US" dirty="0"/>
              <a:t>Second solution is using a binarization algorithm like </a:t>
            </a:r>
            <a:r>
              <a:rPr lang="en-US" dirty="0" err="1"/>
              <a:t>otsu</a:t>
            </a:r>
            <a:r>
              <a:rPr lang="en-US" dirty="0"/>
              <a:t> or </a:t>
            </a:r>
            <a:r>
              <a:rPr lang="en-US" dirty="0" err="1"/>
              <a:t>sauvola</a:t>
            </a:r>
            <a:r>
              <a:rPr lang="en-US" dirty="0"/>
              <a:t>. But a binarization algorithm segments an image only into two regions therefore it does not provide ink and parchment regions separately. Other problem is they cannot discriminate low contrast ink regions from the low contrast hole and background regions. Additionally, they cannot segment  the darkened parchment regions from the ink, hole and background regions.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 and best existing solution is using a deep learning-based pixel-level classifier, but its annotation process is very time consuming again </a:t>
            </a:r>
            <a:r>
              <a:rPr lang="en-IL" dirty="0"/>
              <a:t>because an IAA image has a </a:t>
            </a:r>
            <a:r>
              <a:rPr lang="en-US" dirty="0"/>
              <a:t>resolution of around 5000 by 7000 pixels.</a:t>
            </a:r>
          </a:p>
          <a:p>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22</a:t>
            </a:fld>
            <a:endParaRPr lang="en-IL"/>
          </a:p>
        </p:txBody>
      </p:sp>
    </p:spTree>
    <p:extLst>
      <p:ext uri="{BB962C8B-B14F-4D97-AF65-F5344CB8AC3E}">
        <p14:creationId xmlns:p14="http://schemas.microsoft.com/office/powerpoint/2010/main" val="287030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Multispectral Thresholding with Energy Minimization (MTEM) for segmenting dead sea scroll images into ink, parchment and background regions. </a:t>
            </a:r>
          </a:p>
          <a:p>
            <a:r>
              <a:rPr lang="en-US" dirty="0"/>
              <a:t>It can discriminate the low contrast ink regions from the low contrast hole regions and background regions.</a:t>
            </a:r>
          </a:p>
          <a:p>
            <a:r>
              <a:rPr lang="en-US" dirty="0"/>
              <a:t>It can delineate the ink regions at the parchment edges from the background regions</a:t>
            </a:r>
          </a:p>
          <a:p>
            <a:r>
              <a:rPr lang="en-US" dirty="0"/>
              <a:t>The method is not learning based therefore it does not rely on time consuming manual annotation.</a:t>
            </a:r>
          </a:p>
          <a:p>
            <a:r>
              <a:rPr lang="en-US" dirty="0"/>
              <a:t>It uses multispectral thresholding for parchment segmentation</a:t>
            </a:r>
          </a:p>
          <a:p>
            <a:r>
              <a:rPr lang="en-US" dirty="0"/>
              <a:t>and energy minimization for ink segmentation.</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23</a:t>
            </a:fld>
            <a:endParaRPr lang="en-IL"/>
          </a:p>
        </p:txBody>
      </p:sp>
    </p:spTree>
    <p:extLst>
      <p:ext uri="{BB962C8B-B14F-4D97-AF65-F5344CB8AC3E}">
        <p14:creationId xmlns:p14="http://schemas.microsoft.com/office/powerpoint/2010/main" val="965665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develop this solution, we first created Qumran Segmentation Dataset (QSD) which is publicly available online.</a:t>
            </a:r>
          </a:p>
          <a:p>
            <a:r>
              <a:rPr lang="en-US" dirty="0"/>
              <a:t>The QSD dataset consists of 20 fragments.</a:t>
            </a:r>
          </a:p>
          <a:p>
            <a:r>
              <a:rPr lang="en-US" dirty="0"/>
              <a:t>We cropped the fragment image to exclude the color bar, ruler bar, and plate-number bar for reducing the dataset size and to keep the focus only on the ink and parchment segmentation problem.</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24</a:t>
            </a:fld>
            <a:endParaRPr lang="en-IL"/>
          </a:p>
        </p:txBody>
      </p:sp>
    </p:spTree>
    <p:extLst>
      <p:ext uri="{BB962C8B-B14F-4D97-AF65-F5344CB8AC3E}">
        <p14:creationId xmlns:p14="http://schemas.microsoft.com/office/powerpoint/2010/main" val="177288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fragment we included its full-color image, first-band image, last-band image and normalized last-band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included a pixel level annotation for ink, parchment and background regions.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full-color image shows the natural view of the fragment.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raw form  of the first-band and last-band images are visible only as black. </a:t>
            </a:r>
          </a:p>
        </p:txBody>
      </p:sp>
      <p:sp>
        <p:nvSpPr>
          <p:cNvPr id="4" name="Slide Number Placeholder 3"/>
          <p:cNvSpPr>
            <a:spLocks noGrp="1"/>
          </p:cNvSpPr>
          <p:nvPr>
            <p:ph type="sldNum" sz="quarter" idx="5"/>
          </p:nvPr>
        </p:nvSpPr>
        <p:spPr/>
        <p:txBody>
          <a:bodyPr/>
          <a:lstStyle/>
          <a:p>
            <a:fld id="{634B665D-4723-9A49-888B-D8D9CF28862E}" type="slidenum">
              <a:rPr lang="en-IL" smtClean="0"/>
              <a:t>25</a:t>
            </a:fld>
            <a:endParaRPr lang="en-IL"/>
          </a:p>
        </p:txBody>
      </p:sp>
    </p:spTree>
    <p:extLst>
      <p:ext uri="{BB962C8B-B14F-4D97-AF65-F5344CB8AC3E}">
        <p14:creationId xmlns:p14="http://schemas.microsoft.com/office/powerpoint/2010/main" val="2195173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because the actual pixel values span a narrow range in relative to the 16-bit format as we can see in the histogram of the raw last-band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for qualitative evaluation we normalized last-band images by rescaling their pixel values to the range of 16-bit format.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selected the last band image for normalization because it contains the maximum contrast difference between the ink and the parchment regions because the parchment is highly reflective of near infrared light.</a:t>
            </a:r>
          </a:p>
        </p:txBody>
      </p:sp>
      <p:sp>
        <p:nvSpPr>
          <p:cNvPr id="4" name="Slide Number Placeholder 3"/>
          <p:cNvSpPr>
            <a:spLocks noGrp="1"/>
          </p:cNvSpPr>
          <p:nvPr>
            <p:ph type="sldNum" sz="quarter" idx="5"/>
          </p:nvPr>
        </p:nvSpPr>
        <p:spPr/>
        <p:txBody>
          <a:bodyPr/>
          <a:lstStyle/>
          <a:p>
            <a:fld id="{634B665D-4723-9A49-888B-D8D9CF28862E}" type="slidenum">
              <a:rPr lang="en-IL" smtClean="0"/>
              <a:t>26</a:t>
            </a:fld>
            <a:endParaRPr lang="en-IL"/>
          </a:p>
        </p:txBody>
      </p:sp>
    </p:spTree>
    <p:extLst>
      <p:ext uri="{BB962C8B-B14F-4D97-AF65-F5344CB8AC3E}">
        <p14:creationId xmlns:p14="http://schemas.microsoft.com/office/powerpoint/2010/main" val="367380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here we can see a normalized first band image. The ink is not visible because parchment has the lowest reflection under the first band light. So, it is as dark as the ink and all are visible dark.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27</a:t>
            </a:fld>
            <a:endParaRPr lang="en-IL"/>
          </a:p>
        </p:txBody>
      </p:sp>
    </p:spTree>
    <p:extLst>
      <p:ext uri="{BB962C8B-B14F-4D97-AF65-F5344CB8AC3E}">
        <p14:creationId xmlns:p14="http://schemas.microsoft.com/office/powerpoint/2010/main" val="4008272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After we create the dataset we studied the contents of a fragment image. A fragment image typicaly contains ink regions signed by red color, hole regions signed by purple color, background regions signed by blue color and rice paper regions signed by pink color.</a:t>
            </a:r>
          </a:p>
        </p:txBody>
      </p:sp>
      <p:sp>
        <p:nvSpPr>
          <p:cNvPr id="4" name="Slide Number Placeholder 3"/>
          <p:cNvSpPr>
            <a:spLocks noGrp="1"/>
          </p:cNvSpPr>
          <p:nvPr>
            <p:ph type="sldNum" sz="quarter" idx="5"/>
          </p:nvPr>
        </p:nvSpPr>
        <p:spPr/>
        <p:txBody>
          <a:bodyPr/>
          <a:lstStyle/>
          <a:p>
            <a:fld id="{634B665D-4723-9A49-888B-D8D9CF28862E}" type="slidenum">
              <a:rPr lang="en-IL" smtClean="0"/>
              <a:t>28</a:t>
            </a:fld>
            <a:endParaRPr lang="en-IL"/>
          </a:p>
        </p:txBody>
      </p:sp>
    </p:spTree>
    <p:extLst>
      <p:ext uri="{BB962C8B-B14F-4D97-AF65-F5344CB8AC3E}">
        <p14:creationId xmlns:p14="http://schemas.microsoft.com/office/powerpoint/2010/main" val="1063028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computed the spectral trends of ink, hole, background, parchment and rice paper pixels across the 12 bands.  </a:t>
            </a:r>
          </a:p>
          <a:p>
            <a:r>
              <a:rPr lang="en-US" dirty="0"/>
              <a:t>If we look at the parchment trend in green color, we see that its values at the last band and its slope between the first band and last band discriminates it from all the other regions.</a:t>
            </a:r>
          </a:p>
          <a:p>
            <a:r>
              <a:rPr lang="en-US" dirty="0"/>
              <a:t>And if we look at the ink trend in red color, we see that it has a slight slope through the last bands.</a:t>
            </a:r>
          </a:p>
          <a:p>
            <a:r>
              <a:rPr lang="en-US" dirty="0"/>
              <a:t>This slight slope of ink trend seems to distinguish it from the background trend in blue color because it has not slope through the last bands.</a:t>
            </a:r>
          </a:p>
          <a:p>
            <a:r>
              <a:rPr lang="en-US" dirty="0"/>
              <a:t>But this is not the case for the hole trend in purple color. The hole trend is very similar to the ink trend. they both have a slope through the last bands.</a:t>
            </a:r>
          </a:p>
          <a:p>
            <a:r>
              <a:rPr lang="en-US" dirty="0"/>
              <a:t>So here the question arises why the holes are different than the background although they are part of the same material.</a:t>
            </a:r>
          </a:p>
          <a:p>
            <a:endParaRPr lang="en-US" dirty="0"/>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29</a:t>
            </a:fld>
            <a:endParaRPr lang="en-IL"/>
          </a:p>
        </p:txBody>
      </p:sp>
    </p:spTree>
    <p:extLst>
      <p:ext uri="{BB962C8B-B14F-4D97-AF65-F5344CB8AC3E}">
        <p14:creationId xmlns:p14="http://schemas.microsoft.com/office/powerpoint/2010/main" val="1112771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scrolls include around 950 different manuscripts.</a:t>
            </a:r>
          </a:p>
          <a:p>
            <a:endParaRPr lang="en-US" dirty="0"/>
          </a:p>
          <a:p>
            <a:r>
              <a:rPr lang="en-US" dirty="0"/>
              <a:t>Some of them are well preserved entire scrolls and others are fragmented due to natural causes or human interference.</a:t>
            </a:r>
          </a:p>
        </p:txBody>
      </p:sp>
      <p:sp>
        <p:nvSpPr>
          <p:cNvPr id="4" name="Slide Number Placeholder 3"/>
          <p:cNvSpPr>
            <a:spLocks noGrp="1"/>
          </p:cNvSpPr>
          <p:nvPr>
            <p:ph type="sldNum" sz="quarter" idx="5"/>
          </p:nvPr>
        </p:nvSpPr>
        <p:spPr/>
        <p:txBody>
          <a:bodyPr/>
          <a:lstStyle/>
          <a:p>
            <a:fld id="{634B665D-4723-9A49-888B-D8D9CF28862E}" type="slidenum">
              <a:rPr lang="en-IL" smtClean="0"/>
              <a:t>3</a:t>
            </a:fld>
            <a:endParaRPr lang="en-IL"/>
          </a:p>
        </p:txBody>
      </p:sp>
    </p:spTree>
    <p:extLst>
      <p:ext uri="{BB962C8B-B14F-4D97-AF65-F5344CB8AC3E}">
        <p14:creationId xmlns:p14="http://schemas.microsoft.com/office/powerpoint/2010/main" val="1340614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We think that this is because the infrared light penetrates into the parchment and causes diffusive reflections in addition to the specular reflections. </a:t>
            </a:r>
          </a:p>
          <a:p>
            <a:r>
              <a:rPr lang="en-IL" dirty="0"/>
              <a:t>These diffusive reflections at the last band image brightens the regions neighbouring the parchment edges or the ink regions that lay over the parchment and cause them to have a slight slope at the end of their multispectral trend. </a:t>
            </a:r>
          </a:p>
          <a:p>
            <a:r>
              <a:rPr lang="en-IL" dirty="0"/>
              <a:t>That means, the holes which are totally surrounded by parchement edges are brigtened by the diffusive reflections.</a:t>
            </a:r>
          </a:p>
          <a:p>
            <a:r>
              <a:rPr lang="en-IL" dirty="0"/>
              <a:t>And the ink which are totally laying over parchment are brightened by diffusive reflections.</a:t>
            </a:r>
          </a:p>
          <a:p>
            <a:r>
              <a:rPr lang="en-IL" dirty="0"/>
              <a:t>As a result the ink and the hole regions have similar spectral trends.</a:t>
            </a:r>
          </a:p>
        </p:txBody>
      </p:sp>
      <p:sp>
        <p:nvSpPr>
          <p:cNvPr id="4" name="Slide Number Placeholder 3"/>
          <p:cNvSpPr>
            <a:spLocks noGrp="1"/>
          </p:cNvSpPr>
          <p:nvPr>
            <p:ph type="sldNum" sz="quarter" idx="5"/>
          </p:nvPr>
        </p:nvSpPr>
        <p:spPr/>
        <p:txBody>
          <a:bodyPr/>
          <a:lstStyle/>
          <a:p>
            <a:fld id="{634B665D-4723-9A49-888B-D8D9CF28862E}" type="slidenum">
              <a:rPr lang="en-IL" smtClean="0"/>
              <a:t>30</a:t>
            </a:fld>
            <a:endParaRPr lang="en-IL"/>
          </a:p>
        </p:txBody>
      </p:sp>
    </p:spTree>
    <p:extLst>
      <p:ext uri="{BB962C8B-B14F-4D97-AF65-F5344CB8AC3E}">
        <p14:creationId xmlns:p14="http://schemas.microsoft.com/office/powerpoint/2010/main" val="199541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really if we look at the equalized last band images, we can observe that all the background regions neighboring parchment edges and the ink regions laying over the parchment are shining. We call the shining background region surrounded by the parchment a hole and the shining background region around the parchment a halo. Both have the same spectral signature which are similar to the ink’s spectral signature. At this point  we can observe how difficult to distinguish the ink from the holes and the halos.</a:t>
            </a:r>
          </a:p>
          <a:p>
            <a:r>
              <a:rPr lang="en-US" dirty="0"/>
              <a:t>But now let’s keep this challenge aside and look at how to segment the parchment regions.</a:t>
            </a:r>
          </a:p>
          <a:p>
            <a:endParaRPr lang="en-US" dirty="0"/>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31</a:t>
            </a:fld>
            <a:endParaRPr lang="en-IL"/>
          </a:p>
        </p:txBody>
      </p:sp>
    </p:spTree>
    <p:extLst>
      <p:ext uri="{BB962C8B-B14F-4D97-AF65-F5344CB8AC3E}">
        <p14:creationId xmlns:p14="http://schemas.microsoft.com/office/powerpoint/2010/main" val="3993292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intensity distribution of the difference of last band and first band values.</a:t>
            </a:r>
          </a:p>
          <a:p>
            <a:r>
              <a:rPr lang="en-US" dirty="0"/>
              <a:t>We can observe that parchment pixels shown in green color, are easily separable from all the other regions only by thresholding the difference of last band and first band values.</a:t>
            </a:r>
          </a:p>
          <a:p>
            <a:r>
              <a:rPr lang="en-US" dirty="0"/>
              <a:t>But the ink pixels shown in red color are not separable using the difference of last band and first band values. As we expected ink values are overlapping with the hole values.</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32</a:t>
            </a:fld>
            <a:endParaRPr lang="en-IL"/>
          </a:p>
        </p:txBody>
      </p:sp>
    </p:spTree>
    <p:extLst>
      <p:ext uri="{BB962C8B-B14F-4D97-AF65-F5344CB8AC3E}">
        <p14:creationId xmlns:p14="http://schemas.microsoft.com/office/powerpoint/2010/main" val="3175059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image that shows the parchment segmentation we get by thresholding the difference of last band and first band values.</a:t>
            </a:r>
          </a:p>
          <a:p>
            <a:r>
              <a:rPr lang="en-US" dirty="0"/>
              <a:t>It is quite well.</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33</a:t>
            </a:fld>
            <a:endParaRPr lang="en-IL"/>
          </a:p>
        </p:txBody>
      </p:sp>
    </p:spTree>
    <p:extLst>
      <p:ext uri="{BB962C8B-B14F-4D97-AF65-F5344CB8AC3E}">
        <p14:creationId xmlns:p14="http://schemas.microsoft.com/office/powerpoint/2010/main" val="3331608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separability of the ink pixels.</a:t>
            </a:r>
          </a:p>
          <a:p>
            <a:r>
              <a:rPr lang="en-US" dirty="0"/>
              <a:t>We can get the maximum possible separability for the ink pixels using the plot of  first band values versus the difference of last band and first band values.</a:t>
            </a:r>
          </a:p>
          <a:p>
            <a:r>
              <a:rPr lang="en-US" dirty="0"/>
              <a:t>But still, their separability is not as good as the parchment.</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34</a:t>
            </a:fld>
            <a:endParaRPr lang="en-IL"/>
          </a:p>
        </p:txBody>
      </p:sp>
    </p:spTree>
    <p:extLst>
      <p:ext uri="{BB962C8B-B14F-4D97-AF65-F5344CB8AC3E}">
        <p14:creationId xmlns:p14="http://schemas.microsoft.com/office/powerpoint/2010/main" val="596830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image that shows the ink segmentation that we get by thresholding the first band values and thresholding the difference of last band and first band values.</a:t>
            </a:r>
          </a:p>
          <a:p>
            <a:r>
              <a:rPr lang="en-US" dirty="0"/>
              <a:t>As we expected it is not a good enough segmentation. It does not contain all the pixels of the ink regions as it contains some pixels from other regions specially from holes and halos regions.</a:t>
            </a:r>
          </a:p>
          <a:p>
            <a:r>
              <a:rPr lang="en-US" dirty="0"/>
              <a:t>So, we need to look for another solution</a:t>
            </a:r>
          </a:p>
        </p:txBody>
      </p:sp>
      <p:sp>
        <p:nvSpPr>
          <p:cNvPr id="4" name="Slide Number Placeholder 3"/>
          <p:cNvSpPr>
            <a:spLocks noGrp="1"/>
          </p:cNvSpPr>
          <p:nvPr>
            <p:ph type="sldNum" sz="quarter" idx="5"/>
          </p:nvPr>
        </p:nvSpPr>
        <p:spPr/>
        <p:txBody>
          <a:bodyPr/>
          <a:lstStyle/>
          <a:p>
            <a:fld id="{634B665D-4723-9A49-888B-D8D9CF28862E}" type="slidenum">
              <a:rPr lang="en-IL" smtClean="0"/>
              <a:t>35</a:t>
            </a:fld>
            <a:endParaRPr lang="en-IL"/>
          </a:p>
        </p:txBody>
      </p:sp>
    </p:spTree>
    <p:extLst>
      <p:ext uri="{BB962C8B-B14F-4D97-AF65-F5344CB8AC3E}">
        <p14:creationId xmlns:p14="http://schemas.microsoft.com/office/powerpoint/2010/main" val="410245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We observed that the </a:t>
            </a:r>
            <a:r>
              <a:rPr lang="en-US" dirty="0"/>
              <a:t>ink contours are more distinguishable than ink regions due to their thinner ink layer. Because this allows greater diffusive reflection from the underlying parchment.</a:t>
            </a:r>
          </a:p>
          <a:p>
            <a:r>
              <a:rPr lang="en-US" dirty="0"/>
              <a:t>At the left  plot we can see that ink contour trend in brown color is different than the background trend in blue color and different than the hole trend in purple color, more than the difference of the ink trend from them. So, we decided to threshold the ink contours.</a:t>
            </a:r>
          </a:p>
          <a:p>
            <a:r>
              <a:rPr lang="en-US" dirty="0"/>
              <a:t>The right image shows the ink contour segmentation we get by thresholding the difference of last band and first band values.</a:t>
            </a:r>
          </a:p>
          <a:p>
            <a:r>
              <a:rPr lang="en-US" dirty="0"/>
              <a:t>We need to keep in mind that the ink contour segmentation is not perfect, because it contains some pixels that are not from ink contour regions.</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36</a:t>
            </a:fld>
            <a:endParaRPr lang="en-IL"/>
          </a:p>
        </p:txBody>
      </p:sp>
    </p:spTree>
    <p:extLst>
      <p:ext uri="{BB962C8B-B14F-4D97-AF65-F5344CB8AC3E}">
        <p14:creationId xmlns:p14="http://schemas.microsoft.com/office/powerpoint/2010/main" val="4284626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So now, we have the parchment segmentation and a non-perfect ink contour segmentation using multispectral thresholding.</a:t>
            </a:r>
          </a:p>
          <a:p>
            <a:r>
              <a:rPr lang="en-IL" dirty="0"/>
              <a:t>What to do next to get the ink segmentation?</a:t>
            </a:r>
          </a:p>
        </p:txBody>
      </p:sp>
      <p:sp>
        <p:nvSpPr>
          <p:cNvPr id="4" name="Slide Number Placeholder 3"/>
          <p:cNvSpPr>
            <a:spLocks noGrp="1"/>
          </p:cNvSpPr>
          <p:nvPr>
            <p:ph type="sldNum" sz="quarter" idx="5"/>
          </p:nvPr>
        </p:nvSpPr>
        <p:spPr/>
        <p:txBody>
          <a:bodyPr/>
          <a:lstStyle/>
          <a:p>
            <a:fld id="{634B665D-4723-9A49-888B-D8D9CF28862E}" type="slidenum">
              <a:rPr lang="en-IL" smtClean="0"/>
              <a:t>37</a:t>
            </a:fld>
            <a:endParaRPr lang="en-IL"/>
          </a:p>
        </p:txBody>
      </p:sp>
    </p:spTree>
    <p:extLst>
      <p:ext uri="{BB962C8B-B14F-4D97-AF65-F5344CB8AC3E}">
        <p14:creationId xmlns:p14="http://schemas.microsoft.com/office/powerpoint/2010/main" val="305532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We used energy minimization algorithm with a data cost that encourages each pixel to have the label of the nearest region and with a smoothness cost that encourages neighboring pixels to have the same label.</a:t>
            </a:r>
          </a:p>
          <a:p>
            <a:r>
              <a:rPr lang="en-IL" dirty="0"/>
              <a:t>Here the smoothness cost can handle the problem of non-perfect ink contour segmentation.</a:t>
            </a:r>
          </a:p>
          <a:p>
            <a:r>
              <a:rPr lang="en-IL" dirty="0"/>
              <a:t>It can also deal with  the problem of ink regions neighboring the background regions and can delineate the border between an ink and a background region.</a:t>
            </a:r>
          </a:p>
        </p:txBody>
      </p:sp>
      <p:sp>
        <p:nvSpPr>
          <p:cNvPr id="4" name="Slide Number Placeholder 3"/>
          <p:cNvSpPr>
            <a:spLocks noGrp="1"/>
          </p:cNvSpPr>
          <p:nvPr>
            <p:ph type="sldNum" sz="quarter" idx="5"/>
          </p:nvPr>
        </p:nvSpPr>
        <p:spPr/>
        <p:txBody>
          <a:bodyPr/>
          <a:lstStyle/>
          <a:p>
            <a:fld id="{634B665D-4723-9A49-888B-D8D9CF28862E}" type="slidenum">
              <a:rPr lang="en-IL" smtClean="0"/>
              <a:t>38</a:t>
            </a:fld>
            <a:endParaRPr lang="en-IL"/>
          </a:p>
        </p:txBody>
      </p:sp>
    </p:spTree>
    <p:extLst>
      <p:ext uri="{BB962C8B-B14F-4D97-AF65-F5344CB8AC3E}">
        <p14:creationId xmlns:p14="http://schemas.microsoft.com/office/powerpoint/2010/main" val="3655638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Here is  what happens actually.</a:t>
            </a:r>
          </a:p>
          <a:p>
            <a:r>
              <a:rPr lang="en-IL" dirty="0"/>
              <a:t>At left we have the ink and background regions together, that is simply the inverse of the parchment segmentation. </a:t>
            </a:r>
          </a:p>
          <a:p>
            <a:r>
              <a:rPr lang="en-IL" dirty="0"/>
              <a:t>Our task is to get the ink segmentation and the background segmentation separately from this segmentation.</a:t>
            </a:r>
          </a:p>
          <a:p>
            <a:r>
              <a:rPr lang="en-IL" dirty="0"/>
              <a:t>We use parchment segmentation to pull the background pixels because the parchment is closer to the background pixels more than the ink contours are</a:t>
            </a:r>
          </a:p>
          <a:p>
            <a:r>
              <a:rPr lang="en-IL" dirty="0"/>
              <a:t>And we use ink contour segmentation to pull the ink pixels, because the ink contours are closer to the ink pixels more than the parchment is</a:t>
            </a:r>
          </a:p>
          <a:p>
            <a:r>
              <a:rPr lang="en-IL" dirty="0"/>
              <a:t>Finally we have the ink segmentation and background segmentation separately.</a:t>
            </a:r>
          </a:p>
        </p:txBody>
      </p:sp>
      <p:sp>
        <p:nvSpPr>
          <p:cNvPr id="4" name="Slide Number Placeholder 3"/>
          <p:cNvSpPr>
            <a:spLocks noGrp="1"/>
          </p:cNvSpPr>
          <p:nvPr>
            <p:ph type="sldNum" sz="quarter" idx="5"/>
          </p:nvPr>
        </p:nvSpPr>
        <p:spPr/>
        <p:txBody>
          <a:bodyPr/>
          <a:lstStyle/>
          <a:p>
            <a:fld id="{634B665D-4723-9A49-888B-D8D9CF28862E}" type="slidenum">
              <a:rPr lang="en-IL" smtClean="0"/>
              <a:t>39</a:t>
            </a:fld>
            <a:endParaRPr lang="en-IL"/>
          </a:p>
        </p:txBody>
      </p:sp>
    </p:spTree>
    <p:extLst>
      <p:ext uri="{BB962C8B-B14F-4D97-AF65-F5344CB8AC3E}">
        <p14:creationId xmlns:p14="http://schemas.microsoft.com/office/powerpoint/2010/main" val="177361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a:t>
            </a:r>
            <a:r>
              <a:rPr lang="en-US" dirty="0" err="1"/>
              <a:t>qumran</a:t>
            </a:r>
            <a:r>
              <a:rPr lang="en-US" dirty="0"/>
              <a:t> scrolls are made of parchment, and only  a few of them are made of papyrus, </a:t>
            </a:r>
          </a:p>
          <a:p>
            <a:endParaRPr lang="en-US" dirty="0"/>
          </a:p>
          <a:p>
            <a:r>
              <a:rPr lang="en-US" dirty="0"/>
              <a:t>The handwriting on them is written with black carbon-based ink.</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4</a:t>
            </a:fld>
            <a:endParaRPr lang="en-IL"/>
          </a:p>
        </p:txBody>
      </p:sp>
    </p:spTree>
    <p:extLst>
      <p:ext uri="{BB962C8B-B14F-4D97-AF65-F5344CB8AC3E}">
        <p14:creationId xmlns:p14="http://schemas.microsoft.com/office/powerpoint/2010/main" val="2334522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Here is the resulting ink and parchment segmentation on the whole fragment image. </a:t>
            </a:r>
          </a:p>
          <a:p>
            <a:r>
              <a:rPr lang="en-IL" dirty="0"/>
              <a:t>We can see that in can segment the low contrast ink regions from the low contrast background and holes regions.</a:t>
            </a:r>
          </a:p>
          <a:p>
            <a:r>
              <a:rPr lang="en-IL" dirty="0"/>
              <a:t>And it can delineate the ink regions neighboring the background regions.</a:t>
            </a:r>
          </a:p>
          <a:p>
            <a:r>
              <a:rPr lang="en-IL" dirty="0"/>
              <a:t>Now let’s have a close look at the results</a:t>
            </a:r>
          </a:p>
        </p:txBody>
      </p:sp>
      <p:sp>
        <p:nvSpPr>
          <p:cNvPr id="4" name="Slide Number Placeholder 3"/>
          <p:cNvSpPr>
            <a:spLocks noGrp="1"/>
          </p:cNvSpPr>
          <p:nvPr>
            <p:ph type="sldNum" sz="quarter" idx="5"/>
          </p:nvPr>
        </p:nvSpPr>
        <p:spPr/>
        <p:txBody>
          <a:bodyPr/>
          <a:lstStyle/>
          <a:p>
            <a:fld id="{634B665D-4723-9A49-888B-D8D9CF28862E}" type="slidenum">
              <a:rPr lang="en-IL" smtClean="0"/>
              <a:t>40</a:t>
            </a:fld>
            <a:endParaRPr lang="en-IL"/>
          </a:p>
        </p:txBody>
      </p:sp>
    </p:spTree>
    <p:extLst>
      <p:ext uri="{BB962C8B-B14F-4D97-AF65-F5344CB8AC3E}">
        <p14:creationId xmlns:p14="http://schemas.microsoft.com/office/powerpoint/2010/main" val="280378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method can distinguish the ink regions from the hole regions unlike the conventional binarization methods.</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41</a:t>
            </a:fld>
            <a:endParaRPr lang="en-IL"/>
          </a:p>
        </p:txBody>
      </p:sp>
    </p:spTree>
    <p:extLst>
      <p:ext uri="{BB962C8B-B14F-4D97-AF65-F5344CB8AC3E}">
        <p14:creationId xmlns:p14="http://schemas.microsoft.com/office/powerpoint/2010/main" val="2354418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distinguish the ink regions from the rice paper regions. But the binarization algorithms cannot distinguish the rice paper regions because of its holed structure contains dark regions.</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42</a:t>
            </a:fld>
            <a:endParaRPr lang="en-IL"/>
          </a:p>
        </p:txBody>
      </p:sp>
    </p:spTree>
    <p:extLst>
      <p:ext uri="{BB962C8B-B14F-4D97-AF65-F5344CB8AC3E}">
        <p14:creationId xmlns:p14="http://schemas.microsoft.com/office/powerpoint/2010/main" val="2541623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method can delineate the ink boundaries that are neighboring the background regions. Of course, this is not the case for the binarization algorithms because they are not designed to discriminate between the low contrast ink regions from and the low contrast background regions.</a:t>
            </a:r>
          </a:p>
        </p:txBody>
      </p:sp>
      <p:sp>
        <p:nvSpPr>
          <p:cNvPr id="4" name="Slide Number Placeholder 3"/>
          <p:cNvSpPr>
            <a:spLocks noGrp="1"/>
          </p:cNvSpPr>
          <p:nvPr>
            <p:ph type="sldNum" sz="quarter" idx="5"/>
          </p:nvPr>
        </p:nvSpPr>
        <p:spPr/>
        <p:txBody>
          <a:bodyPr/>
          <a:lstStyle/>
          <a:p>
            <a:fld id="{634B665D-4723-9A49-888B-D8D9CF28862E}" type="slidenum">
              <a:rPr lang="en-IL" smtClean="0"/>
              <a:t>43</a:t>
            </a:fld>
            <a:endParaRPr lang="en-IL"/>
          </a:p>
        </p:txBody>
      </p:sp>
    </p:spTree>
    <p:extLst>
      <p:ext uri="{BB962C8B-B14F-4D97-AF65-F5344CB8AC3E}">
        <p14:creationId xmlns:p14="http://schemas.microsoft.com/office/powerpoint/2010/main" val="1416969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parchment with some darkened regions.</a:t>
            </a:r>
          </a:p>
          <a:p>
            <a:r>
              <a:rPr lang="en-US" dirty="0"/>
              <a:t>The ink regions on the darkened parchment were abele to be revealed.</a:t>
            </a:r>
          </a:p>
        </p:txBody>
      </p:sp>
      <p:sp>
        <p:nvSpPr>
          <p:cNvPr id="4" name="Slide Number Placeholder 3"/>
          <p:cNvSpPr>
            <a:spLocks noGrp="1"/>
          </p:cNvSpPr>
          <p:nvPr>
            <p:ph type="sldNum" sz="quarter" idx="5"/>
          </p:nvPr>
        </p:nvSpPr>
        <p:spPr/>
        <p:txBody>
          <a:bodyPr/>
          <a:lstStyle/>
          <a:p>
            <a:fld id="{634B665D-4723-9A49-888B-D8D9CF28862E}" type="slidenum">
              <a:rPr lang="en-IL" smtClean="0"/>
              <a:t>44</a:t>
            </a:fld>
            <a:endParaRPr lang="en-IL"/>
          </a:p>
        </p:txBody>
      </p:sp>
    </p:spTree>
    <p:extLst>
      <p:ext uri="{BB962C8B-B14F-4D97-AF65-F5344CB8AC3E}">
        <p14:creationId xmlns:p14="http://schemas.microsoft.com/office/powerpoint/2010/main" val="3207494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parchment with quite amount of script with many holes and rice paper regions among them.</a:t>
            </a:r>
          </a:p>
          <a:p>
            <a:r>
              <a:rPr lang="en-US" dirty="0"/>
              <a:t>Here an important thing to mention is that</a:t>
            </a:r>
          </a:p>
        </p:txBody>
      </p:sp>
      <p:sp>
        <p:nvSpPr>
          <p:cNvPr id="4" name="Slide Number Placeholder 3"/>
          <p:cNvSpPr>
            <a:spLocks noGrp="1"/>
          </p:cNvSpPr>
          <p:nvPr>
            <p:ph type="sldNum" sz="quarter" idx="5"/>
          </p:nvPr>
        </p:nvSpPr>
        <p:spPr/>
        <p:txBody>
          <a:bodyPr/>
          <a:lstStyle/>
          <a:p>
            <a:fld id="{634B665D-4723-9A49-888B-D8D9CF28862E}" type="slidenum">
              <a:rPr lang="en-IL" smtClean="0"/>
              <a:t>45</a:t>
            </a:fld>
            <a:endParaRPr lang="en-IL"/>
          </a:p>
        </p:txBody>
      </p:sp>
    </p:spTree>
    <p:extLst>
      <p:ext uri="{BB962C8B-B14F-4D97-AF65-F5344CB8AC3E}">
        <p14:creationId xmlns:p14="http://schemas.microsoft.com/office/powerpoint/2010/main" val="3405720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multispectral thresholding with energy minimization method does not rely on any morphological or edge detection operations and makes no assumptions about the component size. </a:t>
            </a:r>
          </a:p>
          <a:p>
            <a:r>
              <a:rPr lang="en-US" dirty="0"/>
              <a:t>That’s why, the segmentation of a part of an image is consistent with its segmentation as part of the entire image.</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46</a:t>
            </a:fld>
            <a:endParaRPr lang="en-IL"/>
          </a:p>
        </p:txBody>
      </p:sp>
    </p:spTree>
    <p:extLst>
      <p:ext uri="{BB962C8B-B14F-4D97-AF65-F5344CB8AC3E}">
        <p14:creationId xmlns:p14="http://schemas.microsoft.com/office/powerpoint/2010/main" val="3359653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Of course it does not always work perfectly.</a:t>
            </a:r>
          </a:p>
          <a:p>
            <a:r>
              <a:rPr lang="en-IL" dirty="0"/>
              <a:t>Now let’s look at some error cases.</a:t>
            </a:r>
          </a:p>
          <a:p>
            <a:r>
              <a:rPr lang="en-IL" dirty="0"/>
              <a:t>The proposed method cannot properly segment the parchment regions whose reflection is reduced because of contaminants like salt and soil  or external factors like humidity and temperature.</a:t>
            </a:r>
          </a:p>
        </p:txBody>
      </p:sp>
      <p:sp>
        <p:nvSpPr>
          <p:cNvPr id="4" name="Slide Number Placeholder 3"/>
          <p:cNvSpPr>
            <a:spLocks noGrp="1"/>
          </p:cNvSpPr>
          <p:nvPr>
            <p:ph type="sldNum" sz="quarter" idx="5"/>
          </p:nvPr>
        </p:nvSpPr>
        <p:spPr/>
        <p:txBody>
          <a:bodyPr/>
          <a:lstStyle/>
          <a:p>
            <a:fld id="{634B665D-4723-9A49-888B-D8D9CF28862E}" type="slidenum">
              <a:rPr lang="en-IL" smtClean="0"/>
              <a:t>47</a:t>
            </a:fld>
            <a:endParaRPr lang="en-IL"/>
          </a:p>
        </p:txBody>
      </p:sp>
    </p:spTree>
    <p:extLst>
      <p:ext uri="{BB962C8B-B14F-4D97-AF65-F5344CB8AC3E}">
        <p14:creationId xmlns:p14="http://schemas.microsoft.com/office/powerpoint/2010/main" val="4293561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Also it cannot segment the ink regions who does not have contours again because of contaminants or external factors.</a:t>
            </a:r>
          </a:p>
        </p:txBody>
      </p:sp>
      <p:sp>
        <p:nvSpPr>
          <p:cNvPr id="4" name="Slide Number Placeholder 3"/>
          <p:cNvSpPr>
            <a:spLocks noGrp="1"/>
          </p:cNvSpPr>
          <p:nvPr>
            <p:ph type="sldNum" sz="quarter" idx="5"/>
          </p:nvPr>
        </p:nvSpPr>
        <p:spPr/>
        <p:txBody>
          <a:bodyPr/>
          <a:lstStyle/>
          <a:p>
            <a:fld id="{634B665D-4723-9A49-888B-D8D9CF28862E}" type="slidenum">
              <a:rPr lang="en-IL" smtClean="0"/>
              <a:t>48</a:t>
            </a:fld>
            <a:endParaRPr lang="en-IL"/>
          </a:p>
        </p:txBody>
      </p:sp>
    </p:spTree>
    <p:extLst>
      <p:ext uri="{BB962C8B-B14F-4D97-AF65-F5344CB8AC3E}">
        <p14:creationId xmlns:p14="http://schemas.microsoft.com/office/powerpoint/2010/main" val="25927415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This table shows the quantitative evaluation results.</a:t>
            </a:r>
          </a:p>
          <a:p>
            <a:r>
              <a:rPr lang="en-IL" dirty="0"/>
              <a:t>To the best of our knowledge there isn’t any pervious method for segmenting ink and parchment of dead sea scrolls.</a:t>
            </a:r>
          </a:p>
          <a:p>
            <a:r>
              <a:rPr lang="en-IL" dirty="0"/>
              <a:t>And there isn’t any previous method for segmenting dark ink regions from dark background regions except a deep learning method that is based on manual annotation.</a:t>
            </a:r>
          </a:p>
          <a:p>
            <a:r>
              <a:rPr lang="en-IL" dirty="0"/>
              <a:t>Therefore we compared our parchment segmentation with conventional binarization methods Otsu and Sauvola.</a:t>
            </a:r>
          </a:p>
          <a:p>
            <a:r>
              <a:rPr lang="en-IL" dirty="0"/>
              <a:t>For the parchment segmentation, the proposed method overperform the binarization methods by a margin of around 30 percent.</a:t>
            </a:r>
          </a:p>
          <a:p>
            <a:r>
              <a:rPr lang="en-IL" dirty="0"/>
              <a:t>As for the ink segmentation, the proposed method achieves an accuracy of 75 percent.</a:t>
            </a:r>
          </a:p>
          <a:p>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49</a:t>
            </a:fld>
            <a:endParaRPr lang="en-IL"/>
          </a:p>
        </p:txBody>
      </p:sp>
    </p:spTree>
    <p:extLst>
      <p:ext uri="{BB962C8B-B14F-4D97-AF65-F5344CB8AC3E}">
        <p14:creationId xmlns:p14="http://schemas.microsoft.com/office/powerpoint/2010/main" val="351315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Recently,  Israel Antiquities Authority digitized the Dead Sea Scrolls and made them publicly available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allows anyone to view and study the scrolls from anywhere in the world.</a:t>
            </a:r>
          </a:p>
          <a:p>
            <a:r>
              <a:rPr lang="en-US" dirty="0"/>
              <a:t>They provide high resolution full color images and high resolution multispectral images at a range between the blue band and the near infrared band.</a:t>
            </a:r>
          </a:p>
          <a:p>
            <a:r>
              <a:rPr lang="en-US" dirty="0"/>
              <a:t>These high resolution images give us the chance to develop computational tools for automating their analysis.</a:t>
            </a:r>
            <a:endParaRPr lang="en-IL" dirty="0"/>
          </a:p>
          <a:p>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5</a:t>
            </a:fld>
            <a:endParaRPr lang="en-IL"/>
          </a:p>
        </p:txBody>
      </p:sp>
    </p:spTree>
    <p:extLst>
      <p:ext uri="{BB962C8B-B14F-4D97-AF65-F5344CB8AC3E}">
        <p14:creationId xmlns:p14="http://schemas.microsoft.com/office/powerpoint/2010/main" val="2179790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time and attention. I look forward to your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also have a question that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IAA images background is selected as black in order to eliminate the noisy reflections. This may be valid for the full color images, but it does seem so for the near infrared light images. What could be the solution to be considered for the next digitization projects, do you think?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50</a:t>
            </a:fld>
            <a:endParaRPr lang="en-IL"/>
          </a:p>
        </p:txBody>
      </p:sp>
    </p:spTree>
    <p:extLst>
      <p:ext uri="{BB962C8B-B14F-4D97-AF65-F5344CB8AC3E}">
        <p14:creationId xmlns:p14="http://schemas.microsoft.com/office/powerpoint/2010/main" val="3584324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An important step for automating the analysis of dead sea scrolls is to segment the ink and parchment regions on them.</a:t>
            </a:r>
          </a:p>
          <a:p>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6</a:t>
            </a:fld>
            <a:endParaRPr lang="en-IL"/>
          </a:p>
        </p:txBody>
      </p:sp>
    </p:spTree>
    <p:extLst>
      <p:ext uri="{BB962C8B-B14F-4D97-AF65-F5344CB8AC3E}">
        <p14:creationId xmlns:p14="http://schemas.microsoft.com/office/powerpoint/2010/main" val="3116899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Ink segmentation is finding the pixels that are from the ink regions</a:t>
            </a:r>
          </a:p>
        </p:txBody>
      </p:sp>
      <p:sp>
        <p:nvSpPr>
          <p:cNvPr id="4" name="Slide Number Placeholder 3"/>
          <p:cNvSpPr>
            <a:spLocks noGrp="1"/>
          </p:cNvSpPr>
          <p:nvPr>
            <p:ph type="sldNum" sz="quarter" idx="5"/>
          </p:nvPr>
        </p:nvSpPr>
        <p:spPr/>
        <p:txBody>
          <a:bodyPr/>
          <a:lstStyle/>
          <a:p>
            <a:fld id="{634B665D-4723-9A49-888B-D8D9CF28862E}" type="slidenum">
              <a:rPr lang="en-IL" smtClean="0"/>
              <a:t>7</a:t>
            </a:fld>
            <a:endParaRPr lang="en-IL"/>
          </a:p>
        </p:txBody>
      </p:sp>
    </p:spTree>
    <p:extLst>
      <p:ext uri="{BB962C8B-B14F-4D97-AF65-F5344CB8AC3E}">
        <p14:creationId xmlns:p14="http://schemas.microsoft.com/office/powerpoint/2010/main" val="346030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and parchment segmentation is finding the pixels that are from the parchment regions.</a:t>
            </a:r>
          </a:p>
        </p:txBody>
      </p:sp>
      <p:sp>
        <p:nvSpPr>
          <p:cNvPr id="4" name="Slide Number Placeholder 3"/>
          <p:cNvSpPr>
            <a:spLocks noGrp="1"/>
          </p:cNvSpPr>
          <p:nvPr>
            <p:ph type="sldNum" sz="quarter" idx="5"/>
          </p:nvPr>
        </p:nvSpPr>
        <p:spPr/>
        <p:txBody>
          <a:bodyPr/>
          <a:lstStyle/>
          <a:p>
            <a:fld id="{634B665D-4723-9A49-888B-D8D9CF28862E}" type="slidenum">
              <a:rPr lang="en-IL" smtClean="0"/>
              <a:t>8</a:t>
            </a:fld>
            <a:endParaRPr lang="en-IL"/>
          </a:p>
        </p:txBody>
      </p:sp>
    </p:spTree>
    <p:extLst>
      <p:ext uri="{BB962C8B-B14F-4D97-AF65-F5344CB8AC3E}">
        <p14:creationId xmlns:p14="http://schemas.microsoft.com/office/powerpoint/2010/main" val="74388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So ideally we want to reach a result something like this where we can know if a pixel belongs to an ink region or a parchment region or a background region.</a:t>
            </a:r>
          </a:p>
        </p:txBody>
      </p:sp>
      <p:sp>
        <p:nvSpPr>
          <p:cNvPr id="4" name="Slide Number Placeholder 3"/>
          <p:cNvSpPr>
            <a:spLocks noGrp="1"/>
          </p:cNvSpPr>
          <p:nvPr>
            <p:ph type="sldNum" sz="quarter" idx="5"/>
          </p:nvPr>
        </p:nvSpPr>
        <p:spPr/>
        <p:txBody>
          <a:bodyPr/>
          <a:lstStyle/>
          <a:p>
            <a:fld id="{634B665D-4723-9A49-888B-D8D9CF28862E}" type="slidenum">
              <a:rPr lang="en-IL" smtClean="0"/>
              <a:t>9</a:t>
            </a:fld>
            <a:endParaRPr lang="en-IL"/>
          </a:p>
        </p:txBody>
      </p:sp>
    </p:spTree>
    <p:extLst>
      <p:ext uri="{BB962C8B-B14F-4D97-AF65-F5344CB8AC3E}">
        <p14:creationId xmlns:p14="http://schemas.microsoft.com/office/powerpoint/2010/main" val="164043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7821-DB7D-D2F9-EDB7-8FA154E71B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98B810DC-C11C-919F-D846-08D128361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E79E2888-F1C7-FBDD-9A6D-6D144D3F78B1}"/>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5" name="Footer Placeholder 4">
            <a:extLst>
              <a:ext uri="{FF2B5EF4-FFF2-40B4-BE49-F238E27FC236}">
                <a16:creationId xmlns:a16="http://schemas.microsoft.com/office/drawing/2014/main" id="{6391DD33-C8DB-721E-FF01-4CFB3C0CC8B1}"/>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314ECF8A-83CF-215E-5CD1-03779030F413}"/>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233334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961B-9D53-60E7-BB2C-17635D7392D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B80CE4C5-6CD4-4D36-5AB4-BBF6E3667F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50D4EC88-6347-F968-89DA-BEB92872BEB0}"/>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5" name="Footer Placeholder 4">
            <a:extLst>
              <a:ext uri="{FF2B5EF4-FFF2-40B4-BE49-F238E27FC236}">
                <a16:creationId xmlns:a16="http://schemas.microsoft.com/office/drawing/2014/main" id="{EE494E97-D486-EA94-38F7-32048D0B40AF}"/>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568D7141-11D2-E6E1-AC0F-76A80F251F64}"/>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406997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CFCEE-63BD-D8E1-3CE4-E5DCEAEF50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EC108846-89C6-E3B6-15C7-F02409454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ACB23376-253B-2186-27E0-100AAB810964}"/>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5" name="Footer Placeholder 4">
            <a:extLst>
              <a:ext uri="{FF2B5EF4-FFF2-40B4-BE49-F238E27FC236}">
                <a16:creationId xmlns:a16="http://schemas.microsoft.com/office/drawing/2014/main" id="{86CA122C-6450-93D7-A7BB-FDE9D7F2835E}"/>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1B41E04-C2B7-BC4F-EB6B-915DDD7B41C1}"/>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40119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F2AF-F843-F383-739E-FA633B13B2F6}"/>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B648E5FF-126C-2013-87C1-30F6BADD83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2F294E66-9B4B-6721-7AE2-06CDE64D122E}"/>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5" name="Footer Placeholder 4">
            <a:extLst>
              <a:ext uri="{FF2B5EF4-FFF2-40B4-BE49-F238E27FC236}">
                <a16:creationId xmlns:a16="http://schemas.microsoft.com/office/drawing/2014/main" id="{CD6894F1-36CB-583C-E211-BC3F7ADBEFE2}"/>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09A3EF2C-18C0-E053-3D4F-251FE3DA4C17}"/>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157699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3F81-5C98-B564-15BF-09A4AEB12B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D50885C4-676A-AE2A-A28B-F54FD75BB5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72785B-35E5-6677-6093-09DA84D01B96}"/>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5" name="Footer Placeholder 4">
            <a:extLst>
              <a:ext uri="{FF2B5EF4-FFF2-40B4-BE49-F238E27FC236}">
                <a16:creationId xmlns:a16="http://schemas.microsoft.com/office/drawing/2014/main" id="{AB4B1BA0-370B-252B-0E71-F1A20B499ACB}"/>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F684B69-A492-9276-426D-3CFD9BB62600}"/>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394170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87D1-D920-8CC9-AB0F-86BA520FEB06}"/>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D1D8C410-CC13-82B7-C3DC-2546DE644F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9A3E9C1F-8DA0-6598-E83D-9CCE698174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6E05E84E-45C7-FA51-8458-DF08338BB19C}"/>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6" name="Footer Placeholder 5">
            <a:extLst>
              <a:ext uri="{FF2B5EF4-FFF2-40B4-BE49-F238E27FC236}">
                <a16:creationId xmlns:a16="http://schemas.microsoft.com/office/drawing/2014/main" id="{E00C2C85-4A88-616C-201C-48700B940998}"/>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1CB224A7-DF99-CA7B-682F-77E13A576D1C}"/>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401467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D2FC-2C87-44B9-D7F2-B54CA536E95A}"/>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65C21060-AB33-C535-B8BE-3D5FE9BCD6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B65CB-CB92-23A6-8A50-A9D82DC53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A662C2C1-5555-4CBE-D853-EF712BFED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F9007D-B377-830F-15C2-79E80E571F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B4CE1BD-E28C-3F9F-A83D-35D0064467DC}"/>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8" name="Footer Placeholder 7">
            <a:extLst>
              <a:ext uri="{FF2B5EF4-FFF2-40B4-BE49-F238E27FC236}">
                <a16:creationId xmlns:a16="http://schemas.microsoft.com/office/drawing/2014/main" id="{6AE1E31E-7C24-A251-D9D8-5ED29197CAA8}"/>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9D49D9DF-535B-E3EA-0822-B9B47B1ADAE9}"/>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95216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E0B2-128E-DCE0-4AC8-07CB7C692491}"/>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8E2B9A23-0D2C-957C-A2E7-CB731619A1B6}"/>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4" name="Footer Placeholder 3">
            <a:extLst>
              <a:ext uri="{FF2B5EF4-FFF2-40B4-BE49-F238E27FC236}">
                <a16:creationId xmlns:a16="http://schemas.microsoft.com/office/drawing/2014/main" id="{E1D6E68A-24C5-2378-F3FD-1EA78DA71335}"/>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3A89EB6C-3A29-26B6-4A95-596B8331F4E7}"/>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339226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C9F22-68C9-ABE3-EBD2-2ADA37CEE3DC}"/>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3" name="Footer Placeholder 2">
            <a:extLst>
              <a:ext uri="{FF2B5EF4-FFF2-40B4-BE49-F238E27FC236}">
                <a16:creationId xmlns:a16="http://schemas.microsoft.com/office/drawing/2014/main" id="{C2BC1623-07BD-DC77-8419-8A51990B1E25}"/>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466A3F8D-274C-9939-485A-860A77A3DFCA}"/>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166999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6D59-988A-BF2A-C7D6-7B3E54135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7AC5CD7C-063B-1869-A5F8-0BEBCE76D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368F698F-FDA9-7273-FBA1-4E0CFC0C9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3590A-0B46-9738-69A1-DFAF92948E4B}"/>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6" name="Footer Placeholder 5">
            <a:extLst>
              <a:ext uri="{FF2B5EF4-FFF2-40B4-BE49-F238E27FC236}">
                <a16:creationId xmlns:a16="http://schemas.microsoft.com/office/drawing/2014/main" id="{C2011396-7E29-CB08-E7BA-E1B4216B2366}"/>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F63FB7E4-3BDE-3EB5-196B-9EA4DECFD26A}"/>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59049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8C0F-F639-061B-2F94-4149BDCBC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95226E1E-C682-A2AC-01C6-F24B46E96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4863B285-121D-E164-5A9A-657065430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B036B-0881-DF16-BB0C-B9A4495C962F}"/>
              </a:ext>
            </a:extLst>
          </p:cNvPr>
          <p:cNvSpPr>
            <a:spLocks noGrp="1"/>
          </p:cNvSpPr>
          <p:nvPr>
            <p:ph type="dt" sz="half" idx="10"/>
          </p:nvPr>
        </p:nvSpPr>
        <p:spPr/>
        <p:txBody>
          <a:bodyPr/>
          <a:lstStyle/>
          <a:p>
            <a:fld id="{12968D88-0E87-144E-959C-BFF6A9AA3E5A}" type="datetimeFigureOut">
              <a:rPr lang="en-IL" smtClean="0"/>
              <a:t>11/08/2025</a:t>
            </a:fld>
            <a:endParaRPr lang="en-IL"/>
          </a:p>
        </p:txBody>
      </p:sp>
      <p:sp>
        <p:nvSpPr>
          <p:cNvPr id="6" name="Footer Placeholder 5">
            <a:extLst>
              <a:ext uri="{FF2B5EF4-FFF2-40B4-BE49-F238E27FC236}">
                <a16:creationId xmlns:a16="http://schemas.microsoft.com/office/drawing/2014/main" id="{BFC6D3BC-986B-0DCC-E1C4-3DAD99819993}"/>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89FD16-C5CD-B3B9-750C-A8CC3BC7A3EE}"/>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384984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16D07-B768-CEA5-997A-6F31EA9DB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AC045F4-86E2-CEBA-A3F5-9F3D954161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FEA7C843-65AF-E627-19E8-CD414BE1A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968D88-0E87-144E-959C-BFF6A9AA3E5A}" type="datetimeFigureOut">
              <a:rPr lang="en-IL" smtClean="0"/>
              <a:t>11/08/2025</a:t>
            </a:fld>
            <a:endParaRPr lang="en-IL"/>
          </a:p>
        </p:txBody>
      </p:sp>
      <p:sp>
        <p:nvSpPr>
          <p:cNvPr id="5" name="Footer Placeholder 4">
            <a:extLst>
              <a:ext uri="{FF2B5EF4-FFF2-40B4-BE49-F238E27FC236}">
                <a16:creationId xmlns:a16="http://schemas.microsoft.com/office/drawing/2014/main" id="{71AB1F9A-63A3-C458-96D3-C7C763F9FF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L"/>
          </a:p>
        </p:txBody>
      </p:sp>
      <p:sp>
        <p:nvSpPr>
          <p:cNvPr id="6" name="Slide Number Placeholder 5">
            <a:extLst>
              <a:ext uri="{FF2B5EF4-FFF2-40B4-BE49-F238E27FC236}">
                <a16:creationId xmlns:a16="http://schemas.microsoft.com/office/drawing/2014/main" id="{CED452E6-CA58-2038-6F08-DAA20AE4D0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90A6D9-8495-1C4D-9271-DA8E72D4E7CF}" type="slidenum">
              <a:rPr lang="en-IL" smtClean="0"/>
              <a:t>‹#›</a:t>
            </a:fld>
            <a:endParaRPr lang="en-IL"/>
          </a:p>
        </p:txBody>
      </p:sp>
    </p:spTree>
    <p:extLst>
      <p:ext uri="{BB962C8B-B14F-4D97-AF65-F5344CB8AC3E}">
        <p14:creationId xmlns:p14="http://schemas.microsoft.com/office/powerpoint/2010/main" val="1824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cs.tau.ac.il/~bera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www.cs.tau.ac.il/~bera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microsoft.com/office/2007/relationships/hdphoto" Target="../media/hdphoto7.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6.wdp"/><Relationship Id="rId4" Type="http://schemas.openxmlformats.org/officeDocument/2006/relationships/image" Target="../media/image74.png"/><Relationship Id="rId9" Type="http://schemas.microsoft.com/office/2007/relationships/hdphoto" Target="../media/hdphoto8.wdp"/></Relationships>
</file>

<file path=ppt/slides/_rels/slide4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78.png"/><Relationship Id="rId4" Type="http://schemas.microsoft.com/office/2007/relationships/hdphoto" Target="../media/hdphoto9.wdp"/><Relationship Id="rId9"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microsoft.com/office/2007/relationships/hdphoto" Target="../media/hdphoto13.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12.wdp"/><Relationship Id="rId9"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document&#10;&#10;Description automatically generated">
            <a:extLst>
              <a:ext uri="{FF2B5EF4-FFF2-40B4-BE49-F238E27FC236}">
                <a16:creationId xmlns:a16="http://schemas.microsoft.com/office/drawing/2014/main" id="{C6371B26-AA06-5AE8-AC6C-264A6B1AB62B}"/>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l="4890" r="4000" b="1"/>
          <a:stretch/>
        </p:blipFill>
        <p:spPr>
          <a:xfrm>
            <a:off x="20" y="1"/>
            <a:ext cx="12191980" cy="6857999"/>
          </a:xfrm>
          <a:prstGeom prst="rect">
            <a:avLst/>
          </a:prstGeom>
        </p:spPr>
      </p:pic>
      <p:sp>
        <p:nvSpPr>
          <p:cNvPr id="2" name="Title 1">
            <a:extLst>
              <a:ext uri="{FF2B5EF4-FFF2-40B4-BE49-F238E27FC236}">
                <a16:creationId xmlns:a16="http://schemas.microsoft.com/office/drawing/2014/main" id="{C09F8F01-6913-591F-0D43-9E717DCB552E}"/>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Revealing ink and parchment in Dead Sea Scrolls images</a:t>
            </a:r>
            <a:endParaRPr lang="en-IL" dirty="0">
              <a:solidFill>
                <a:srgbClr val="FFFFFF"/>
              </a:solidFill>
            </a:endParaRPr>
          </a:p>
        </p:txBody>
      </p:sp>
      <p:sp>
        <p:nvSpPr>
          <p:cNvPr id="3" name="Subtitle 2">
            <a:extLst>
              <a:ext uri="{FF2B5EF4-FFF2-40B4-BE49-F238E27FC236}">
                <a16:creationId xmlns:a16="http://schemas.microsoft.com/office/drawing/2014/main" id="{2284D5C1-06C1-27CA-AEF7-694DACEDD9C6}"/>
              </a:ext>
            </a:extLst>
          </p:cNvPr>
          <p:cNvSpPr>
            <a:spLocks noGrp="1"/>
          </p:cNvSpPr>
          <p:nvPr>
            <p:ph type="subTitle" idx="1"/>
          </p:nvPr>
        </p:nvSpPr>
        <p:spPr>
          <a:xfrm>
            <a:off x="1524000" y="4159404"/>
            <a:ext cx="9144000" cy="1098395"/>
          </a:xfrm>
        </p:spPr>
        <p:txBody>
          <a:bodyPr>
            <a:normAutofit/>
          </a:bodyPr>
          <a:lstStyle/>
          <a:p>
            <a:r>
              <a:rPr lang="en-IL">
                <a:solidFill>
                  <a:srgbClr val="FFFFFF"/>
                </a:solidFill>
              </a:rPr>
              <a:t>Berat Kurar-Barakat and Nachum Dershowitz</a:t>
            </a:r>
          </a:p>
          <a:p>
            <a:endParaRPr lang="en-IL">
              <a:solidFill>
                <a:srgbClr val="FFFFFF"/>
              </a:solidFill>
            </a:endParaRPr>
          </a:p>
        </p:txBody>
      </p:sp>
      <p:sp>
        <p:nvSpPr>
          <p:cNvPr id="14" name="TextBox 13">
            <a:extLst>
              <a:ext uri="{FF2B5EF4-FFF2-40B4-BE49-F238E27FC236}">
                <a16:creationId xmlns:a16="http://schemas.microsoft.com/office/drawing/2014/main" id="{3EFF067D-E112-16D3-2114-FAB7532900C7}"/>
              </a:ext>
            </a:extLst>
          </p:cNvPr>
          <p:cNvSpPr txBox="1"/>
          <p:nvPr/>
        </p:nvSpPr>
        <p:spPr>
          <a:xfrm>
            <a:off x="8757919" y="5776278"/>
            <a:ext cx="3251179" cy="923330"/>
          </a:xfrm>
          <a:prstGeom prst="rect">
            <a:avLst/>
          </a:prstGeom>
          <a:noFill/>
        </p:spPr>
        <p:txBody>
          <a:bodyPr wrap="square">
            <a:spAutoFit/>
          </a:bodyPr>
          <a:lstStyle/>
          <a:p>
            <a:pPr algn="r"/>
            <a:r>
              <a:rPr lang="en-US" dirty="0">
                <a:solidFill>
                  <a:schemeClr val="tx2"/>
                </a:solidFill>
                <a:latin typeface="Bradley Hand ITC" panose="03070402050302030203" pitchFamily="66" charset="77"/>
                <a:cs typeface="Baguet Script" panose="020F0502020204030204" pitchFamily="34" charset="0"/>
              </a:rPr>
              <a:t>I</a:t>
            </a:r>
            <a:r>
              <a:rPr lang="en-US" i="0" dirty="0">
                <a:solidFill>
                  <a:schemeClr val="tx2"/>
                </a:solidFill>
                <a:effectLst/>
                <a:latin typeface="Bradley Hand ITC" panose="03070402050302030203" pitchFamily="66" charset="77"/>
                <a:cs typeface="Baguet Script" panose="020F0502020204030204" pitchFamily="34" charset="0"/>
              </a:rPr>
              <a:t>mages courtesy</a:t>
            </a:r>
          </a:p>
          <a:p>
            <a:pPr algn="r"/>
            <a:r>
              <a:rPr lang="en-US" i="0" dirty="0">
                <a:solidFill>
                  <a:schemeClr val="tx2"/>
                </a:solidFill>
                <a:effectLst/>
                <a:latin typeface="Bradley Hand ITC" panose="03070402050302030203" pitchFamily="66" charset="77"/>
                <a:cs typeface="Baguet Script" panose="020F0502020204030204" pitchFamily="34" charset="0"/>
              </a:rPr>
              <a:t>Israel Antiquities Authority</a:t>
            </a:r>
            <a:r>
              <a:rPr lang="en-US" dirty="0">
                <a:solidFill>
                  <a:schemeClr val="tx2"/>
                </a:solidFill>
                <a:latin typeface="Bradley Hand ITC" panose="03070402050302030203" pitchFamily="66" charset="77"/>
                <a:cs typeface="Baguet Script" panose="020F0502020204030204" pitchFamily="34" charset="0"/>
              </a:rPr>
              <a:t> </a:t>
            </a:r>
          </a:p>
          <a:p>
            <a:pPr algn="r"/>
            <a:r>
              <a:rPr lang="en-US" i="0" dirty="0">
                <a:solidFill>
                  <a:schemeClr val="tx2"/>
                </a:solidFill>
                <a:effectLst/>
                <a:latin typeface="Bradley Hand ITC" panose="03070402050302030203" pitchFamily="66" charset="77"/>
                <a:cs typeface="Baguet Script" panose="020F0502020204030204" pitchFamily="34" charset="0"/>
              </a:rPr>
              <a:t>photographer Shai Halevi</a:t>
            </a:r>
            <a:endParaRPr lang="en-IL" dirty="0">
              <a:solidFill>
                <a:schemeClr val="tx2"/>
              </a:solidFill>
              <a:latin typeface="Bradley Hand ITC" panose="03070402050302030203" pitchFamily="66" charset="77"/>
              <a:cs typeface="Baguet Script" panose="020F0502020204030204" pitchFamily="34" charset="0"/>
            </a:endParaRPr>
          </a:p>
        </p:txBody>
      </p:sp>
    </p:spTree>
    <p:extLst>
      <p:ext uri="{BB962C8B-B14F-4D97-AF65-F5344CB8AC3E}">
        <p14:creationId xmlns:p14="http://schemas.microsoft.com/office/powerpoint/2010/main" val="5806682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Why ink and parchment segmentation?</a:t>
            </a:r>
          </a:p>
        </p:txBody>
      </p:sp>
    </p:spTree>
    <p:extLst>
      <p:ext uri="{BB962C8B-B14F-4D97-AF65-F5344CB8AC3E}">
        <p14:creationId xmlns:p14="http://schemas.microsoft.com/office/powerpoint/2010/main" val="2170015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2FD491-1B1A-7898-51AC-093DF86C9ED8}"/>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kern="1200" dirty="0">
                <a:solidFill>
                  <a:schemeClr val="tx1"/>
                </a:solidFill>
                <a:latin typeface="+mj-lt"/>
                <a:ea typeface="+mj-ea"/>
                <a:cs typeface="+mj-cs"/>
              </a:rPr>
              <a:t>Digital humanities</a:t>
            </a:r>
          </a:p>
        </p:txBody>
      </p:sp>
      <p:pic>
        <p:nvPicPr>
          <p:cNvPr id="8" name="Picture 7">
            <a:extLst>
              <a:ext uri="{FF2B5EF4-FFF2-40B4-BE49-F238E27FC236}">
                <a16:creationId xmlns:a16="http://schemas.microsoft.com/office/drawing/2014/main" id="{42161755-A446-095D-EAF4-C9746F347F0A}"/>
              </a:ext>
            </a:extLst>
          </p:cNvPr>
          <p:cNvPicPr>
            <a:picLocks noChangeAspect="1"/>
          </p:cNvPicPr>
          <p:nvPr/>
        </p:nvPicPr>
        <p:blipFill>
          <a:blip r:embed="rId3"/>
          <a:stretch>
            <a:fillRect/>
          </a:stretch>
        </p:blipFill>
        <p:spPr>
          <a:xfrm>
            <a:off x="5169877" y="0"/>
            <a:ext cx="6883400" cy="6197600"/>
          </a:xfrm>
          <a:prstGeom prst="rect">
            <a:avLst/>
          </a:prstGeom>
        </p:spPr>
      </p:pic>
      <p:sp>
        <p:nvSpPr>
          <p:cNvPr id="9" name="Content Placeholder 2">
            <a:extLst>
              <a:ext uri="{FF2B5EF4-FFF2-40B4-BE49-F238E27FC236}">
                <a16:creationId xmlns:a16="http://schemas.microsoft.com/office/drawing/2014/main" id="{92D043CA-4080-4491-DB98-7229C52581F6}"/>
              </a:ext>
            </a:extLst>
          </p:cNvPr>
          <p:cNvSpPr txBox="1">
            <a:spLocks/>
          </p:cNvSpPr>
          <p:nvPr/>
        </p:nvSpPr>
        <p:spPr>
          <a:xfrm>
            <a:off x="358033" y="2237142"/>
            <a:ext cx="4811844" cy="1445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Using</a:t>
            </a:r>
            <a:r>
              <a:rPr lang="en-US" dirty="0"/>
              <a:t> digital tools for solving humanities research problems.</a:t>
            </a:r>
          </a:p>
        </p:txBody>
      </p:sp>
      <p:sp>
        <p:nvSpPr>
          <p:cNvPr id="2" name="TextBox 1">
            <a:extLst>
              <a:ext uri="{FF2B5EF4-FFF2-40B4-BE49-F238E27FC236}">
                <a16:creationId xmlns:a16="http://schemas.microsoft.com/office/drawing/2014/main" id="{346F7313-3382-7714-B41D-C774636E78F8}"/>
              </a:ext>
            </a:extLst>
          </p:cNvPr>
          <p:cNvSpPr txBox="1"/>
          <p:nvPr/>
        </p:nvSpPr>
        <p:spPr>
          <a:xfrm>
            <a:off x="6725392" y="6071309"/>
            <a:ext cx="3772369" cy="461665"/>
          </a:xfrm>
          <a:prstGeom prst="rect">
            <a:avLst/>
          </a:prstGeom>
          <a:noFill/>
        </p:spPr>
        <p:txBody>
          <a:bodyPr wrap="square">
            <a:spAutoFit/>
          </a:bodyPr>
          <a:lstStyle/>
          <a:p>
            <a:pPr algn="ctr"/>
            <a:r>
              <a:rPr lang="en-US" sz="2400" b="1" i="0" dirty="0">
                <a:solidFill>
                  <a:srgbClr val="3A3A3A"/>
                </a:solidFill>
                <a:effectLst/>
              </a:rPr>
              <a:t>Material reconstruction</a:t>
            </a:r>
          </a:p>
        </p:txBody>
      </p:sp>
      <p:sp>
        <p:nvSpPr>
          <p:cNvPr id="3" name="TextBox 2">
            <a:extLst>
              <a:ext uri="{FF2B5EF4-FFF2-40B4-BE49-F238E27FC236}">
                <a16:creationId xmlns:a16="http://schemas.microsoft.com/office/drawing/2014/main" id="{218DAFFA-3B9B-EC93-9CF4-A135FF732FA8}"/>
              </a:ext>
            </a:extLst>
          </p:cNvPr>
          <p:cNvSpPr txBox="1"/>
          <p:nvPr/>
        </p:nvSpPr>
        <p:spPr>
          <a:xfrm>
            <a:off x="9824193" y="6519446"/>
            <a:ext cx="2367807" cy="338554"/>
          </a:xfrm>
          <a:prstGeom prst="rect">
            <a:avLst/>
          </a:prstGeom>
          <a:noFill/>
        </p:spPr>
        <p:txBody>
          <a:bodyPr wrap="square">
            <a:spAutoFit/>
          </a:bodyPr>
          <a:lstStyle/>
          <a:p>
            <a:pPr algn="r"/>
            <a:r>
              <a:rPr lang="en-US" sz="1600" i="0" dirty="0">
                <a:solidFill>
                  <a:srgbClr val="3A3A3A"/>
                </a:solidFill>
                <a:effectLst/>
              </a:rPr>
              <a:t>Ben-</a:t>
            </a:r>
            <a:r>
              <a:rPr lang="en-US" sz="1600" i="0" dirty="0" err="1">
                <a:solidFill>
                  <a:srgbClr val="3A3A3A"/>
                </a:solidFill>
                <a:effectLst/>
              </a:rPr>
              <a:t>Dov</a:t>
            </a:r>
            <a:r>
              <a:rPr lang="en-US" sz="1600" i="0" dirty="0">
                <a:solidFill>
                  <a:srgbClr val="3A3A3A"/>
                </a:solidFill>
                <a:effectLst/>
              </a:rPr>
              <a:t> et al. 2022</a:t>
            </a:r>
          </a:p>
        </p:txBody>
      </p:sp>
      <p:pic>
        <p:nvPicPr>
          <p:cNvPr id="4" name="Picture 3">
            <a:extLst>
              <a:ext uri="{FF2B5EF4-FFF2-40B4-BE49-F238E27FC236}">
                <a16:creationId xmlns:a16="http://schemas.microsoft.com/office/drawing/2014/main" id="{1D790B24-5EA4-51ED-455C-6AE330EAEE0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858955" y="3683000"/>
            <a:ext cx="3810000" cy="2514600"/>
          </a:xfrm>
          <a:prstGeom prst="rect">
            <a:avLst/>
          </a:prstGeom>
          <a:ln w="9525">
            <a:solidFill>
              <a:schemeClr val="tx1"/>
            </a:solidFill>
          </a:ln>
        </p:spPr>
      </p:pic>
      <p:sp>
        <p:nvSpPr>
          <p:cNvPr id="5" name="TextBox 4">
            <a:extLst>
              <a:ext uri="{FF2B5EF4-FFF2-40B4-BE49-F238E27FC236}">
                <a16:creationId xmlns:a16="http://schemas.microsoft.com/office/drawing/2014/main" id="{DB416185-F7B4-510D-064A-8C77F616C588}"/>
              </a:ext>
            </a:extLst>
          </p:cNvPr>
          <p:cNvSpPr txBox="1"/>
          <p:nvPr/>
        </p:nvSpPr>
        <p:spPr>
          <a:xfrm>
            <a:off x="1025895" y="6114295"/>
            <a:ext cx="3772369" cy="461665"/>
          </a:xfrm>
          <a:prstGeom prst="rect">
            <a:avLst/>
          </a:prstGeom>
          <a:noFill/>
        </p:spPr>
        <p:txBody>
          <a:bodyPr wrap="square">
            <a:spAutoFit/>
          </a:bodyPr>
          <a:lstStyle/>
          <a:p>
            <a:pPr algn="ctr"/>
            <a:r>
              <a:rPr lang="en-US" sz="2400" b="1" i="0" dirty="0">
                <a:solidFill>
                  <a:srgbClr val="3A3A3A"/>
                </a:solidFill>
                <a:effectLst/>
              </a:rPr>
              <a:t>Font generation</a:t>
            </a:r>
          </a:p>
        </p:txBody>
      </p:sp>
      <p:sp>
        <p:nvSpPr>
          <p:cNvPr id="6" name="TextBox 5">
            <a:extLst>
              <a:ext uri="{FF2B5EF4-FFF2-40B4-BE49-F238E27FC236}">
                <a16:creationId xmlns:a16="http://schemas.microsoft.com/office/drawing/2014/main" id="{6AADF2D6-6B0B-6D6D-1A40-69D6042128F6}"/>
              </a:ext>
            </a:extLst>
          </p:cNvPr>
          <p:cNvSpPr txBox="1"/>
          <p:nvPr/>
        </p:nvSpPr>
        <p:spPr>
          <a:xfrm>
            <a:off x="0" y="6519446"/>
            <a:ext cx="2367807" cy="338554"/>
          </a:xfrm>
          <a:prstGeom prst="rect">
            <a:avLst/>
          </a:prstGeom>
          <a:noFill/>
        </p:spPr>
        <p:txBody>
          <a:bodyPr wrap="square">
            <a:spAutoFit/>
          </a:bodyPr>
          <a:lstStyle/>
          <a:p>
            <a:r>
              <a:rPr lang="en-US" sz="1600" i="0" dirty="0">
                <a:solidFill>
                  <a:srgbClr val="3A3A3A"/>
                </a:solidFill>
                <a:effectLst/>
              </a:rPr>
              <a:t>Ben-</a:t>
            </a:r>
            <a:r>
              <a:rPr lang="en-US" sz="1600" i="0" dirty="0" err="1">
                <a:solidFill>
                  <a:srgbClr val="3A3A3A"/>
                </a:solidFill>
                <a:effectLst/>
              </a:rPr>
              <a:t>Dov</a:t>
            </a:r>
            <a:r>
              <a:rPr lang="en-US" sz="1600" i="0" dirty="0">
                <a:solidFill>
                  <a:srgbClr val="3A3A3A"/>
                </a:solidFill>
                <a:effectLst/>
              </a:rPr>
              <a:t> et al. 2022</a:t>
            </a:r>
          </a:p>
        </p:txBody>
      </p:sp>
    </p:spTree>
    <p:extLst>
      <p:ext uri="{BB962C8B-B14F-4D97-AF65-F5344CB8AC3E}">
        <p14:creationId xmlns:p14="http://schemas.microsoft.com/office/powerpoint/2010/main" val="2606047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2FD491-1B1A-7898-51AC-093DF86C9ED8}"/>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dirty="0"/>
              <a:t>Computational</a:t>
            </a:r>
            <a:r>
              <a:rPr lang="en-US" kern="1200" dirty="0">
                <a:solidFill>
                  <a:schemeClr val="tx1"/>
                </a:solidFill>
                <a:latin typeface="+mj-lt"/>
                <a:ea typeface="+mj-ea"/>
                <a:cs typeface="+mj-cs"/>
              </a:rPr>
              <a:t> humanities</a:t>
            </a:r>
          </a:p>
        </p:txBody>
      </p:sp>
      <p:sp>
        <p:nvSpPr>
          <p:cNvPr id="2" name="Content Placeholder 2">
            <a:extLst>
              <a:ext uri="{FF2B5EF4-FFF2-40B4-BE49-F238E27FC236}">
                <a16:creationId xmlns:a16="http://schemas.microsoft.com/office/drawing/2014/main" id="{D395F86E-7D5D-00D5-7D1C-0EAE5726B732}"/>
              </a:ext>
            </a:extLst>
          </p:cNvPr>
          <p:cNvSpPr txBox="1">
            <a:spLocks/>
          </p:cNvSpPr>
          <p:nvPr/>
        </p:nvSpPr>
        <p:spPr>
          <a:xfrm>
            <a:off x="358033" y="2237142"/>
            <a:ext cx="4811844" cy="1339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Developing</a:t>
            </a:r>
            <a:r>
              <a:rPr lang="en-US" dirty="0"/>
              <a:t> digital tools for solving humanities research problems.</a:t>
            </a:r>
          </a:p>
        </p:txBody>
      </p:sp>
      <p:sp>
        <p:nvSpPr>
          <p:cNvPr id="3" name="TextBox 2">
            <a:extLst>
              <a:ext uri="{FF2B5EF4-FFF2-40B4-BE49-F238E27FC236}">
                <a16:creationId xmlns:a16="http://schemas.microsoft.com/office/drawing/2014/main" id="{A2DE5190-8578-49F9-743F-F380DECABB6F}"/>
              </a:ext>
            </a:extLst>
          </p:cNvPr>
          <p:cNvSpPr txBox="1"/>
          <p:nvPr/>
        </p:nvSpPr>
        <p:spPr>
          <a:xfrm>
            <a:off x="7139607" y="1967622"/>
            <a:ext cx="3772369" cy="461665"/>
          </a:xfrm>
          <a:prstGeom prst="rect">
            <a:avLst/>
          </a:prstGeom>
          <a:noFill/>
        </p:spPr>
        <p:txBody>
          <a:bodyPr wrap="square">
            <a:spAutoFit/>
          </a:bodyPr>
          <a:lstStyle/>
          <a:p>
            <a:pPr algn="ctr"/>
            <a:r>
              <a:rPr lang="en-US" sz="2400" b="1" i="0" dirty="0">
                <a:solidFill>
                  <a:srgbClr val="3A3A3A"/>
                </a:solidFill>
                <a:effectLst/>
              </a:rPr>
              <a:t>Letter restoration</a:t>
            </a:r>
          </a:p>
        </p:txBody>
      </p:sp>
      <p:sp>
        <p:nvSpPr>
          <p:cNvPr id="4" name="TextBox 3">
            <a:extLst>
              <a:ext uri="{FF2B5EF4-FFF2-40B4-BE49-F238E27FC236}">
                <a16:creationId xmlns:a16="http://schemas.microsoft.com/office/drawing/2014/main" id="{BBC65EEF-5417-253D-5376-44D6C177129C}"/>
              </a:ext>
            </a:extLst>
          </p:cNvPr>
          <p:cNvSpPr txBox="1"/>
          <p:nvPr/>
        </p:nvSpPr>
        <p:spPr>
          <a:xfrm>
            <a:off x="9540884" y="2290273"/>
            <a:ext cx="2367807" cy="338554"/>
          </a:xfrm>
          <a:prstGeom prst="rect">
            <a:avLst/>
          </a:prstGeom>
          <a:noFill/>
        </p:spPr>
        <p:txBody>
          <a:bodyPr wrap="square">
            <a:spAutoFit/>
          </a:bodyPr>
          <a:lstStyle/>
          <a:p>
            <a:pPr algn="r"/>
            <a:r>
              <a:rPr lang="en-US" sz="1600" i="0" dirty="0" err="1">
                <a:solidFill>
                  <a:srgbClr val="3A3A3A"/>
                </a:solidFill>
                <a:effectLst/>
              </a:rPr>
              <a:t>Uzan</a:t>
            </a:r>
            <a:r>
              <a:rPr lang="en-US" sz="1600" i="0" dirty="0">
                <a:solidFill>
                  <a:srgbClr val="3A3A3A"/>
                </a:solidFill>
                <a:effectLst/>
              </a:rPr>
              <a:t> et al. 2022</a:t>
            </a:r>
          </a:p>
        </p:txBody>
      </p:sp>
      <p:pic>
        <p:nvPicPr>
          <p:cNvPr id="5" name="Picture 4">
            <a:extLst>
              <a:ext uri="{FF2B5EF4-FFF2-40B4-BE49-F238E27FC236}">
                <a16:creationId xmlns:a16="http://schemas.microsoft.com/office/drawing/2014/main" id="{CB77610E-254E-BA1F-E8EA-95FFEBBE57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333" y="3576526"/>
            <a:ext cx="4542692" cy="2725615"/>
          </a:xfrm>
          <a:prstGeom prst="rect">
            <a:avLst/>
          </a:prstGeom>
          <a:ln w="9525">
            <a:noFill/>
          </a:ln>
        </p:spPr>
      </p:pic>
      <p:sp>
        <p:nvSpPr>
          <p:cNvPr id="6" name="TextBox 5">
            <a:extLst>
              <a:ext uri="{FF2B5EF4-FFF2-40B4-BE49-F238E27FC236}">
                <a16:creationId xmlns:a16="http://schemas.microsoft.com/office/drawing/2014/main" id="{C26267AC-0418-B5B2-E249-A50FC16A7250}"/>
              </a:ext>
            </a:extLst>
          </p:cNvPr>
          <p:cNvSpPr txBox="1"/>
          <p:nvPr/>
        </p:nvSpPr>
        <p:spPr>
          <a:xfrm>
            <a:off x="235783" y="6050524"/>
            <a:ext cx="4542692" cy="461665"/>
          </a:xfrm>
          <a:prstGeom prst="rect">
            <a:avLst/>
          </a:prstGeom>
          <a:noFill/>
        </p:spPr>
        <p:txBody>
          <a:bodyPr wrap="square">
            <a:spAutoFit/>
          </a:bodyPr>
          <a:lstStyle/>
          <a:p>
            <a:pPr algn="ctr"/>
            <a:r>
              <a:rPr lang="en-US" sz="2400" b="1" i="0" dirty="0">
                <a:solidFill>
                  <a:srgbClr val="3A3A3A"/>
                </a:solidFill>
                <a:effectLst/>
              </a:rPr>
              <a:t>Matching old and new images</a:t>
            </a:r>
          </a:p>
        </p:txBody>
      </p:sp>
      <p:sp>
        <p:nvSpPr>
          <p:cNvPr id="7" name="TextBox 6">
            <a:extLst>
              <a:ext uri="{FF2B5EF4-FFF2-40B4-BE49-F238E27FC236}">
                <a16:creationId xmlns:a16="http://schemas.microsoft.com/office/drawing/2014/main" id="{618E4E55-5DE0-0203-C43A-3BD06E504493}"/>
              </a:ext>
            </a:extLst>
          </p:cNvPr>
          <p:cNvSpPr txBox="1"/>
          <p:nvPr/>
        </p:nvSpPr>
        <p:spPr>
          <a:xfrm>
            <a:off x="0" y="6520711"/>
            <a:ext cx="2367807" cy="338554"/>
          </a:xfrm>
          <a:prstGeom prst="rect">
            <a:avLst/>
          </a:prstGeom>
          <a:noFill/>
        </p:spPr>
        <p:txBody>
          <a:bodyPr wrap="square">
            <a:spAutoFit/>
          </a:bodyPr>
          <a:lstStyle/>
          <a:p>
            <a:r>
              <a:rPr lang="en-US" sz="1600" i="0" dirty="0">
                <a:solidFill>
                  <a:srgbClr val="3A3A3A"/>
                </a:solidFill>
                <a:effectLst/>
              </a:rPr>
              <a:t>Levi et al. 2022</a:t>
            </a:r>
          </a:p>
        </p:txBody>
      </p:sp>
      <p:pic>
        <p:nvPicPr>
          <p:cNvPr id="8" name="Picture 7">
            <a:extLst>
              <a:ext uri="{FF2B5EF4-FFF2-40B4-BE49-F238E27FC236}">
                <a16:creationId xmlns:a16="http://schemas.microsoft.com/office/drawing/2014/main" id="{925A2C32-7ADE-A955-51BC-7D8262543826}"/>
              </a:ext>
            </a:extLst>
          </p:cNvPr>
          <p:cNvPicPr>
            <a:picLocks noChangeAspect="1"/>
          </p:cNvPicPr>
          <p:nvPr/>
        </p:nvPicPr>
        <p:blipFill>
          <a:blip r:embed="rId4"/>
          <a:stretch>
            <a:fillRect/>
          </a:stretch>
        </p:blipFill>
        <p:spPr>
          <a:xfrm>
            <a:off x="5534856" y="370262"/>
            <a:ext cx="6373834" cy="1642596"/>
          </a:xfrm>
          <a:prstGeom prst="rect">
            <a:avLst/>
          </a:prstGeom>
        </p:spPr>
      </p:pic>
      <p:pic>
        <p:nvPicPr>
          <p:cNvPr id="11" name="Picture 10">
            <a:extLst>
              <a:ext uri="{FF2B5EF4-FFF2-40B4-BE49-F238E27FC236}">
                <a16:creationId xmlns:a16="http://schemas.microsoft.com/office/drawing/2014/main" id="{F0C41544-1684-C8C7-D4B0-5A8828E69268}"/>
              </a:ext>
            </a:extLst>
          </p:cNvPr>
          <p:cNvPicPr>
            <a:picLocks noChangeAspect="1"/>
          </p:cNvPicPr>
          <p:nvPr/>
        </p:nvPicPr>
        <p:blipFill>
          <a:blip r:embed="rId5"/>
          <a:stretch>
            <a:fillRect/>
          </a:stretch>
        </p:blipFill>
        <p:spPr>
          <a:xfrm>
            <a:off x="6563550" y="3429000"/>
            <a:ext cx="2287222" cy="2665683"/>
          </a:xfrm>
          <a:prstGeom prst="rect">
            <a:avLst/>
          </a:prstGeom>
        </p:spPr>
      </p:pic>
      <p:pic>
        <p:nvPicPr>
          <p:cNvPr id="12" name="Picture 11">
            <a:extLst>
              <a:ext uri="{FF2B5EF4-FFF2-40B4-BE49-F238E27FC236}">
                <a16:creationId xmlns:a16="http://schemas.microsoft.com/office/drawing/2014/main" id="{25E93652-5C38-A1CF-A3EF-8A5D02402A2A}"/>
              </a:ext>
            </a:extLst>
          </p:cNvPr>
          <p:cNvPicPr>
            <a:picLocks noChangeAspect="1"/>
          </p:cNvPicPr>
          <p:nvPr/>
        </p:nvPicPr>
        <p:blipFill>
          <a:blip r:embed="rId6"/>
          <a:stretch>
            <a:fillRect/>
          </a:stretch>
        </p:blipFill>
        <p:spPr>
          <a:xfrm>
            <a:off x="9404695" y="3435849"/>
            <a:ext cx="2287222" cy="2665683"/>
          </a:xfrm>
          <a:prstGeom prst="rect">
            <a:avLst/>
          </a:prstGeom>
        </p:spPr>
      </p:pic>
      <p:sp>
        <p:nvSpPr>
          <p:cNvPr id="13" name="TextBox 12">
            <a:extLst>
              <a:ext uri="{FF2B5EF4-FFF2-40B4-BE49-F238E27FC236}">
                <a16:creationId xmlns:a16="http://schemas.microsoft.com/office/drawing/2014/main" id="{957222D6-30AE-B56F-AA3A-8782B84A4D96}"/>
              </a:ext>
            </a:extLst>
          </p:cNvPr>
          <p:cNvSpPr txBox="1"/>
          <p:nvPr/>
        </p:nvSpPr>
        <p:spPr>
          <a:xfrm>
            <a:off x="7139607" y="6050524"/>
            <a:ext cx="3772369" cy="461665"/>
          </a:xfrm>
          <a:prstGeom prst="rect">
            <a:avLst/>
          </a:prstGeom>
          <a:noFill/>
        </p:spPr>
        <p:txBody>
          <a:bodyPr wrap="square">
            <a:spAutoFit/>
          </a:bodyPr>
          <a:lstStyle/>
          <a:p>
            <a:pPr algn="ctr"/>
            <a:r>
              <a:rPr lang="en-US" sz="2400" b="1" i="0" dirty="0">
                <a:solidFill>
                  <a:srgbClr val="3A3A3A"/>
                </a:solidFill>
                <a:effectLst/>
              </a:rPr>
              <a:t>Material analysis</a:t>
            </a:r>
          </a:p>
        </p:txBody>
      </p:sp>
      <p:sp>
        <p:nvSpPr>
          <p:cNvPr id="14" name="TextBox 13">
            <a:extLst>
              <a:ext uri="{FF2B5EF4-FFF2-40B4-BE49-F238E27FC236}">
                <a16:creationId xmlns:a16="http://schemas.microsoft.com/office/drawing/2014/main" id="{0412F0F0-CC17-EBEE-6EE3-AC94FB6ABF54}"/>
              </a:ext>
            </a:extLst>
          </p:cNvPr>
          <p:cNvSpPr txBox="1"/>
          <p:nvPr/>
        </p:nvSpPr>
        <p:spPr>
          <a:xfrm>
            <a:off x="9540883" y="6512189"/>
            <a:ext cx="2367807" cy="338554"/>
          </a:xfrm>
          <a:prstGeom prst="rect">
            <a:avLst/>
          </a:prstGeom>
          <a:noFill/>
        </p:spPr>
        <p:txBody>
          <a:bodyPr wrap="square">
            <a:spAutoFit/>
          </a:bodyPr>
          <a:lstStyle/>
          <a:p>
            <a:pPr algn="r"/>
            <a:r>
              <a:rPr lang="en-US" sz="1600" i="0" dirty="0">
                <a:solidFill>
                  <a:srgbClr val="3A3A3A"/>
                </a:solidFill>
                <a:effectLst/>
              </a:rPr>
              <a:t>Reynolds et al. 2022</a:t>
            </a:r>
          </a:p>
        </p:txBody>
      </p:sp>
      <p:sp>
        <p:nvSpPr>
          <p:cNvPr id="15" name="Right Arrow 14">
            <a:extLst>
              <a:ext uri="{FF2B5EF4-FFF2-40B4-BE49-F238E27FC236}">
                <a16:creationId xmlns:a16="http://schemas.microsoft.com/office/drawing/2014/main" id="{1C8D92F5-4ED5-9DC8-F130-9AD8B4960ECD}"/>
              </a:ext>
            </a:extLst>
          </p:cNvPr>
          <p:cNvSpPr/>
          <p:nvPr/>
        </p:nvSpPr>
        <p:spPr>
          <a:xfrm>
            <a:off x="8900160" y="4683301"/>
            <a:ext cx="459378" cy="230075"/>
          </a:xfrm>
          <a:prstGeom prst="rightArrow">
            <a:avLst/>
          </a:prstGeom>
          <a:solidFill>
            <a:schemeClr val="tx2">
              <a:lumMod val="10000"/>
              <a:lumOff val="9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46793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F24B7A-1232-91DC-4371-A057DD1C7906}"/>
              </a:ext>
            </a:extLst>
          </p:cNvPr>
          <p:cNvSpPr txBox="1"/>
          <p:nvPr/>
        </p:nvSpPr>
        <p:spPr>
          <a:xfrm>
            <a:off x="6174268" y="5573573"/>
            <a:ext cx="4984922" cy="830997"/>
          </a:xfrm>
          <a:prstGeom prst="rect">
            <a:avLst/>
          </a:prstGeom>
          <a:noFill/>
        </p:spPr>
        <p:txBody>
          <a:bodyPr wrap="square">
            <a:spAutoFit/>
          </a:bodyPr>
          <a:lstStyle/>
          <a:p>
            <a:pPr algn="ctr"/>
            <a:r>
              <a:rPr lang="en-US" sz="2400" b="1" dirty="0">
                <a:solidFill>
                  <a:srgbClr val="1A1A1A"/>
                </a:solidFill>
              </a:rPr>
              <a:t>Manuscript dating by computational paleography </a:t>
            </a:r>
            <a:endParaRPr lang="en-IL" sz="2400" b="1" dirty="0"/>
          </a:p>
        </p:txBody>
      </p:sp>
      <p:sp>
        <p:nvSpPr>
          <p:cNvPr id="15" name="TextBox 14">
            <a:extLst>
              <a:ext uri="{FF2B5EF4-FFF2-40B4-BE49-F238E27FC236}">
                <a16:creationId xmlns:a16="http://schemas.microsoft.com/office/drawing/2014/main" id="{4E9DA244-571B-02E9-AF79-3D9964F35815}"/>
              </a:ext>
            </a:extLst>
          </p:cNvPr>
          <p:cNvSpPr txBox="1"/>
          <p:nvPr/>
        </p:nvSpPr>
        <p:spPr>
          <a:xfrm>
            <a:off x="9583692" y="6488668"/>
            <a:ext cx="2608308" cy="369332"/>
          </a:xfrm>
          <a:prstGeom prst="rect">
            <a:avLst/>
          </a:prstGeom>
          <a:noFill/>
        </p:spPr>
        <p:txBody>
          <a:bodyPr wrap="square">
            <a:spAutoFit/>
          </a:bodyPr>
          <a:lstStyle/>
          <a:p>
            <a:pPr algn="r"/>
            <a:r>
              <a:rPr lang="en-US" dirty="0"/>
              <a:t>Cross, 1955</a:t>
            </a:r>
            <a:endParaRPr lang="en-IL" dirty="0"/>
          </a:p>
        </p:txBody>
      </p:sp>
      <p:grpSp>
        <p:nvGrpSpPr>
          <p:cNvPr id="20" name="Group 19">
            <a:extLst>
              <a:ext uri="{FF2B5EF4-FFF2-40B4-BE49-F238E27FC236}">
                <a16:creationId xmlns:a16="http://schemas.microsoft.com/office/drawing/2014/main" id="{2D42ED9B-9540-D656-B690-66B8E0D9A5BA}"/>
              </a:ext>
            </a:extLst>
          </p:cNvPr>
          <p:cNvGrpSpPr/>
          <p:nvPr/>
        </p:nvGrpSpPr>
        <p:grpSpPr>
          <a:xfrm>
            <a:off x="5051569" y="1095676"/>
            <a:ext cx="7140431" cy="4351338"/>
            <a:chOff x="4498446" y="1253331"/>
            <a:chExt cx="7140431" cy="4351338"/>
          </a:xfrm>
        </p:grpSpPr>
        <p:pic>
          <p:nvPicPr>
            <p:cNvPr id="14" name="Picture 13">
              <a:extLst>
                <a:ext uri="{FF2B5EF4-FFF2-40B4-BE49-F238E27FC236}">
                  <a16:creationId xmlns:a16="http://schemas.microsoft.com/office/drawing/2014/main" id="{EABAF946-5D9D-FFA9-0AA1-06C707BA0B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8446" y="1253331"/>
              <a:ext cx="714043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6EC39F5-AD96-1026-CDB5-924DB0140A4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87120" y="5210874"/>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BD26D3-5118-5B47-7687-CB64694E8CA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049821" y="1388359"/>
              <a:ext cx="449703" cy="1790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440DA2C-1D4B-1057-7634-2C40B91DB0B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69007" y="5207480"/>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41704C6-9D52-7277-E77B-35D2CB1C3E6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21145" y="1387486"/>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2A020C-1FF6-43C8-65E9-38C76939931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58995" y="5218369"/>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85DE97-0168-D98C-5428-CEE438831C4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19152" y="1387486"/>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FC1ED45-5A22-8C6B-BF2F-4188064A24A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91540" y="1388359"/>
              <a:ext cx="449704" cy="1790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9A12E38-1421-FDEC-D2D1-D4BB2038BF2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704096" y="5199757"/>
              <a:ext cx="404734" cy="2380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78B01EB-4121-4D67-D42A-BF0F96D78BC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832465" y="5207480"/>
              <a:ext cx="404734" cy="23809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1">
            <a:extLst>
              <a:ext uri="{FF2B5EF4-FFF2-40B4-BE49-F238E27FC236}">
                <a16:creationId xmlns:a16="http://schemas.microsoft.com/office/drawing/2014/main" id="{BA998754-5243-E614-B040-DB9E82FB0DA6}"/>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dirty="0"/>
              <a:t>Computational</a:t>
            </a:r>
            <a:r>
              <a:rPr lang="en-US" kern="1200" dirty="0">
                <a:solidFill>
                  <a:schemeClr val="tx1"/>
                </a:solidFill>
                <a:latin typeface="+mj-lt"/>
                <a:ea typeface="+mj-ea"/>
                <a:cs typeface="+mj-cs"/>
              </a:rPr>
              <a:t> humanities</a:t>
            </a:r>
          </a:p>
        </p:txBody>
      </p:sp>
      <p:sp>
        <p:nvSpPr>
          <p:cNvPr id="19" name="Content Placeholder 2">
            <a:extLst>
              <a:ext uri="{FF2B5EF4-FFF2-40B4-BE49-F238E27FC236}">
                <a16:creationId xmlns:a16="http://schemas.microsoft.com/office/drawing/2014/main" id="{5FA4B993-6168-62E9-BBAF-0D76B832F0E5}"/>
              </a:ext>
            </a:extLst>
          </p:cNvPr>
          <p:cNvSpPr txBox="1">
            <a:spLocks/>
          </p:cNvSpPr>
          <p:nvPr/>
        </p:nvSpPr>
        <p:spPr>
          <a:xfrm>
            <a:off x="358033" y="2237142"/>
            <a:ext cx="4811844" cy="1339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Developing</a:t>
            </a:r>
            <a:r>
              <a:rPr lang="en-US" dirty="0"/>
              <a:t> digital tools for solving humanities research questions.</a:t>
            </a:r>
          </a:p>
        </p:txBody>
      </p:sp>
    </p:spTree>
    <p:extLst>
      <p:ext uri="{BB962C8B-B14F-4D97-AF65-F5344CB8AC3E}">
        <p14:creationId xmlns:p14="http://schemas.microsoft.com/office/powerpoint/2010/main" val="331839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F24B7A-1232-91DC-4371-A057DD1C7906}"/>
              </a:ext>
            </a:extLst>
          </p:cNvPr>
          <p:cNvSpPr txBox="1"/>
          <p:nvPr/>
        </p:nvSpPr>
        <p:spPr>
          <a:xfrm>
            <a:off x="4893803" y="5103842"/>
            <a:ext cx="7140430" cy="830997"/>
          </a:xfrm>
          <a:prstGeom prst="rect">
            <a:avLst/>
          </a:prstGeom>
          <a:noFill/>
        </p:spPr>
        <p:txBody>
          <a:bodyPr wrap="square">
            <a:spAutoFit/>
          </a:bodyPr>
          <a:lstStyle/>
          <a:p>
            <a:pPr algn="ctr"/>
            <a:r>
              <a:rPr lang="en-US" sz="2400" b="1" dirty="0">
                <a:solidFill>
                  <a:srgbClr val="1A1A1A"/>
                </a:solidFill>
              </a:rPr>
              <a:t>Different </a:t>
            </a:r>
            <a:r>
              <a:rPr lang="en-US" sz="2400" b="1" dirty="0" err="1">
                <a:solidFill>
                  <a:srgbClr val="1A1A1A"/>
                </a:solidFill>
              </a:rPr>
              <a:t>resh</a:t>
            </a:r>
            <a:r>
              <a:rPr lang="en-US" sz="2400" b="1" dirty="0">
                <a:solidFill>
                  <a:srgbClr val="1A1A1A"/>
                </a:solidFill>
              </a:rPr>
              <a:t> letters from the two halves of the Great Isaiah Scroll</a:t>
            </a:r>
            <a:endParaRPr lang="en-IL" sz="2400" b="1" dirty="0"/>
          </a:p>
        </p:txBody>
      </p:sp>
      <p:sp>
        <p:nvSpPr>
          <p:cNvPr id="15" name="TextBox 14">
            <a:extLst>
              <a:ext uri="{FF2B5EF4-FFF2-40B4-BE49-F238E27FC236}">
                <a16:creationId xmlns:a16="http://schemas.microsoft.com/office/drawing/2014/main" id="{4E9DA244-571B-02E9-AF79-3D9964F35815}"/>
              </a:ext>
            </a:extLst>
          </p:cNvPr>
          <p:cNvSpPr txBox="1"/>
          <p:nvPr/>
        </p:nvSpPr>
        <p:spPr>
          <a:xfrm>
            <a:off x="9410271" y="6488668"/>
            <a:ext cx="2781729" cy="369332"/>
          </a:xfrm>
          <a:prstGeom prst="rect">
            <a:avLst/>
          </a:prstGeom>
          <a:noFill/>
        </p:spPr>
        <p:txBody>
          <a:bodyPr wrap="square">
            <a:spAutoFit/>
          </a:bodyPr>
          <a:lstStyle/>
          <a:p>
            <a:pPr algn="r"/>
            <a:r>
              <a:rPr lang="en-US" dirty="0" err="1"/>
              <a:t>Popović</a:t>
            </a:r>
            <a:r>
              <a:rPr lang="en-US" dirty="0"/>
              <a:t> et al. 2021</a:t>
            </a:r>
            <a:endParaRPr lang="en-IL" dirty="0"/>
          </a:p>
        </p:txBody>
      </p:sp>
      <p:pic>
        <p:nvPicPr>
          <p:cNvPr id="5" name="Picture 4">
            <a:extLst>
              <a:ext uri="{FF2B5EF4-FFF2-40B4-BE49-F238E27FC236}">
                <a16:creationId xmlns:a16="http://schemas.microsoft.com/office/drawing/2014/main" id="{2BAFA638-4122-F0F7-561B-F8494F5A51B2}"/>
              </a:ext>
            </a:extLst>
          </p:cNvPr>
          <p:cNvPicPr>
            <a:picLocks noChangeAspect="1"/>
          </p:cNvPicPr>
          <p:nvPr/>
        </p:nvPicPr>
        <p:blipFill>
          <a:blip r:embed="rId3"/>
          <a:stretch>
            <a:fillRect/>
          </a:stretch>
        </p:blipFill>
        <p:spPr>
          <a:xfrm>
            <a:off x="5362741" y="1727415"/>
            <a:ext cx="6202554" cy="3060737"/>
          </a:xfrm>
          <a:prstGeom prst="rect">
            <a:avLst/>
          </a:prstGeom>
        </p:spPr>
      </p:pic>
      <p:sp>
        <p:nvSpPr>
          <p:cNvPr id="6" name="TextBox 5">
            <a:extLst>
              <a:ext uri="{FF2B5EF4-FFF2-40B4-BE49-F238E27FC236}">
                <a16:creationId xmlns:a16="http://schemas.microsoft.com/office/drawing/2014/main" id="{EC9017B0-C2DD-2C86-2E71-71DEB60EC112}"/>
              </a:ext>
            </a:extLst>
          </p:cNvPr>
          <p:cNvSpPr txBox="1"/>
          <p:nvPr/>
        </p:nvSpPr>
        <p:spPr>
          <a:xfrm>
            <a:off x="5949647" y="4328764"/>
            <a:ext cx="2013399" cy="461665"/>
          </a:xfrm>
          <a:prstGeom prst="rect">
            <a:avLst/>
          </a:prstGeom>
          <a:noFill/>
        </p:spPr>
        <p:txBody>
          <a:bodyPr wrap="square">
            <a:spAutoFit/>
          </a:bodyPr>
          <a:lstStyle/>
          <a:p>
            <a:pPr algn="ctr"/>
            <a:r>
              <a:rPr lang="en-US" sz="2400" b="1" i="0" dirty="0">
                <a:solidFill>
                  <a:srgbClr val="3A3A3A"/>
                </a:solidFill>
                <a:effectLst/>
              </a:rPr>
              <a:t>First scribe</a:t>
            </a:r>
          </a:p>
        </p:txBody>
      </p:sp>
      <p:sp>
        <p:nvSpPr>
          <p:cNvPr id="7" name="TextBox 6">
            <a:extLst>
              <a:ext uri="{FF2B5EF4-FFF2-40B4-BE49-F238E27FC236}">
                <a16:creationId xmlns:a16="http://schemas.microsoft.com/office/drawing/2014/main" id="{6FCEEFB8-1B88-FE0F-011D-D69D116A42F4}"/>
              </a:ext>
            </a:extLst>
          </p:cNvPr>
          <p:cNvSpPr txBox="1"/>
          <p:nvPr/>
        </p:nvSpPr>
        <p:spPr>
          <a:xfrm>
            <a:off x="8827341" y="4328764"/>
            <a:ext cx="2368999" cy="461665"/>
          </a:xfrm>
          <a:prstGeom prst="rect">
            <a:avLst/>
          </a:prstGeom>
          <a:noFill/>
        </p:spPr>
        <p:txBody>
          <a:bodyPr wrap="square">
            <a:spAutoFit/>
          </a:bodyPr>
          <a:lstStyle/>
          <a:p>
            <a:pPr algn="ctr"/>
            <a:r>
              <a:rPr lang="en-US" sz="2400" b="1" i="0" dirty="0">
                <a:solidFill>
                  <a:srgbClr val="3A3A3A"/>
                </a:solidFill>
                <a:effectLst/>
              </a:rPr>
              <a:t>Second scribe</a:t>
            </a:r>
          </a:p>
        </p:txBody>
      </p:sp>
      <p:sp>
        <p:nvSpPr>
          <p:cNvPr id="4" name="Title 1">
            <a:extLst>
              <a:ext uri="{FF2B5EF4-FFF2-40B4-BE49-F238E27FC236}">
                <a16:creationId xmlns:a16="http://schemas.microsoft.com/office/drawing/2014/main" id="{C2E7BE71-0BCE-1049-8D97-CC804578ABB4}"/>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dirty="0"/>
              <a:t>Computational</a:t>
            </a:r>
            <a:r>
              <a:rPr lang="en-US" kern="1200" dirty="0">
                <a:solidFill>
                  <a:schemeClr val="tx1"/>
                </a:solidFill>
                <a:latin typeface="+mj-lt"/>
                <a:ea typeface="+mj-ea"/>
                <a:cs typeface="+mj-cs"/>
              </a:rPr>
              <a:t> humanities</a:t>
            </a:r>
          </a:p>
        </p:txBody>
      </p:sp>
      <p:sp>
        <p:nvSpPr>
          <p:cNvPr id="8" name="Content Placeholder 2">
            <a:extLst>
              <a:ext uri="{FF2B5EF4-FFF2-40B4-BE49-F238E27FC236}">
                <a16:creationId xmlns:a16="http://schemas.microsoft.com/office/drawing/2014/main" id="{A8D63715-98E6-B148-A7BC-3817CB98C5D4}"/>
              </a:ext>
            </a:extLst>
          </p:cNvPr>
          <p:cNvSpPr txBox="1">
            <a:spLocks/>
          </p:cNvSpPr>
          <p:nvPr/>
        </p:nvSpPr>
        <p:spPr>
          <a:xfrm>
            <a:off x="358033" y="2237142"/>
            <a:ext cx="4811844" cy="1339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Developing</a:t>
            </a:r>
            <a:r>
              <a:rPr lang="en-US" dirty="0"/>
              <a:t> digital tools for solving humanities research questions.</a:t>
            </a:r>
          </a:p>
        </p:txBody>
      </p:sp>
    </p:spTree>
    <p:extLst>
      <p:ext uri="{BB962C8B-B14F-4D97-AF65-F5344CB8AC3E}">
        <p14:creationId xmlns:p14="http://schemas.microsoft.com/office/powerpoint/2010/main" val="3653894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9DA244-571B-02E9-AF79-3D9964F35815}"/>
              </a:ext>
            </a:extLst>
          </p:cNvPr>
          <p:cNvSpPr txBox="1"/>
          <p:nvPr/>
        </p:nvSpPr>
        <p:spPr>
          <a:xfrm>
            <a:off x="9047664" y="6488668"/>
            <a:ext cx="3144336" cy="369332"/>
          </a:xfrm>
          <a:prstGeom prst="rect">
            <a:avLst/>
          </a:prstGeom>
          <a:noFill/>
        </p:spPr>
        <p:txBody>
          <a:bodyPr wrap="square">
            <a:spAutoFit/>
          </a:bodyPr>
          <a:lstStyle/>
          <a:p>
            <a:pPr algn="r"/>
            <a:r>
              <a:rPr lang="en-US" dirty="0"/>
              <a:t>Ben-Shalom et al, 2014</a:t>
            </a:r>
            <a:endParaRPr lang="en-IL" dirty="0"/>
          </a:p>
        </p:txBody>
      </p:sp>
      <p:pic>
        <p:nvPicPr>
          <p:cNvPr id="4" name="Picture 3" descr="A piece of paper with writing on it&#10;&#10;Description automatically generated">
            <a:extLst>
              <a:ext uri="{FF2B5EF4-FFF2-40B4-BE49-F238E27FC236}">
                <a16:creationId xmlns:a16="http://schemas.microsoft.com/office/drawing/2014/main" id="{C07CFD54-365A-0FCD-AC59-F52959546D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8816" y="1298162"/>
            <a:ext cx="5355200" cy="4261676"/>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F8E54DC0-8150-358C-26C4-FDDCD61180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3323" y="2374880"/>
            <a:ext cx="3315985" cy="3184958"/>
          </a:xfrm>
          <a:prstGeom prst="rect">
            <a:avLst/>
          </a:prstGeom>
        </p:spPr>
      </p:pic>
      <p:sp>
        <p:nvSpPr>
          <p:cNvPr id="5" name="Title 1">
            <a:extLst>
              <a:ext uri="{FF2B5EF4-FFF2-40B4-BE49-F238E27FC236}">
                <a16:creationId xmlns:a16="http://schemas.microsoft.com/office/drawing/2014/main" id="{DA07F486-BDAA-3846-4E86-5D142080429F}"/>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dirty="0"/>
              <a:t>Computational</a:t>
            </a:r>
            <a:r>
              <a:rPr lang="en-US" kern="1200" dirty="0">
                <a:solidFill>
                  <a:schemeClr val="tx1"/>
                </a:solidFill>
                <a:latin typeface="+mj-lt"/>
                <a:ea typeface="+mj-ea"/>
                <a:cs typeface="+mj-cs"/>
              </a:rPr>
              <a:t> humanities</a:t>
            </a:r>
          </a:p>
        </p:txBody>
      </p:sp>
      <p:sp>
        <p:nvSpPr>
          <p:cNvPr id="6" name="Content Placeholder 2">
            <a:extLst>
              <a:ext uri="{FF2B5EF4-FFF2-40B4-BE49-F238E27FC236}">
                <a16:creationId xmlns:a16="http://schemas.microsoft.com/office/drawing/2014/main" id="{E7FFD13B-8AB6-0AC2-A0DA-1BBFD0232140}"/>
              </a:ext>
            </a:extLst>
          </p:cNvPr>
          <p:cNvSpPr txBox="1">
            <a:spLocks/>
          </p:cNvSpPr>
          <p:nvPr/>
        </p:nvSpPr>
        <p:spPr>
          <a:xfrm>
            <a:off x="358033" y="2237142"/>
            <a:ext cx="4811844" cy="1339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Developing</a:t>
            </a:r>
            <a:r>
              <a:rPr lang="en-US" dirty="0"/>
              <a:t> digital tools for solving humanities research questions.</a:t>
            </a:r>
          </a:p>
        </p:txBody>
      </p:sp>
      <p:sp>
        <p:nvSpPr>
          <p:cNvPr id="7" name="TextBox 6">
            <a:extLst>
              <a:ext uri="{FF2B5EF4-FFF2-40B4-BE49-F238E27FC236}">
                <a16:creationId xmlns:a16="http://schemas.microsoft.com/office/drawing/2014/main" id="{BB3BB93C-9145-7ACC-6D09-1448B9D7D6F1}"/>
              </a:ext>
            </a:extLst>
          </p:cNvPr>
          <p:cNvSpPr txBox="1"/>
          <p:nvPr/>
        </p:nvSpPr>
        <p:spPr>
          <a:xfrm>
            <a:off x="6917138" y="5793420"/>
            <a:ext cx="3772369" cy="461665"/>
          </a:xfrm>
          <a:prstGeom prst="rect">
            <a:avLst/>
          </a:prstGeom>
          <a:noFill/>
        </p:spPr>
        <p:txBody>
          <a:bodyPr wrap="square">
            <a:spAutoFit/>
          </a:bodyPr>
          <a:lstStyle/>
          <a:p>
            <a:pPr algn="ctr"/>
            <a:r>
              <a:rPr lang="en-US" sz="2400" b="1" i="0" dirty="0">
                <a:solidFill>
                  <a:srgbClr val="3A3A3A"/>
                </a:solidFill>
                <a:effectLst/>
              </a:rPr>
              <a:t>Fragment pairing</a:t>
            </a:r>
          </a:p>
        </p:txBody>
      </p:sp>
    </p:spTree>
    <p:extLst>
      <p:ext uri="{BB962C8B-B14F-4D97-AF65-F5344CB8AC3E}">
        <p14:creationId xmlns:p14="http://schemas.microsoft.com/office/powerpoint/2010/main" val="8302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66993 -0.64004 L 3.95833E-6 -4.44444E-6 " pathEditMode="relative" rAng="0" ptsTypes="AA">
                                      <p:cBhvr>
                                        <p:cTn id="6" dur="2000" fill="hold"/>
                                        <p:tgtEl>
                                          <p:spTgt spid="4"/>
                                        </p:tgtEl>
                                        <p:attrNameLst>
                                          <p:attrName>ppt_x</p:attrName>
                                          <p:attrName>ppt_y</p:attrName>
                                        </p:attrNameLst>
                                      </p:cBhvr>
                                      <p:rCtr x="33490" y="31991"/>
                                    </p:animMotion>
                                  </p:childTnLst>
                                </p:cTn>
                              </p:par>
                              <p:par>
                                <p:cTn id="7" presetID="0" presetClass="path" presetSubtype="0" accel="50000" decel="50000" fill="hold" nodeType="withEffect">
                                  <p:stCondLst>
                                    <p:cond delay="0"/>
                                  </p:stCondLst>
                                  <p:childTnLst>
                                    <p:animMotion origin="layout" path="M 0.22969 0.45162 L -8.33333E-7 -2.96296E-6 " pathEditMode="relative" rAng="0" ptsTypes="AA">
                                      <p:cBhvr>
                                        <p:cTn id="8" dur="2000" fill="hold"/>
                                        <p:tgtEl>
                                          <p:spTgt spid="8"/>
                                        </p:tgtEl>
                                        <p:attrNameLst>
                                          <p:attrName>ppt_x</p:attrName>
                                          <p:attrName>ppt_y</p:attrName>
                                        </p:attrNameLst>
                                      </p:cBhvr>
                                      <p:rCtr x="-11484" y="-2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Ink and parchment segmentation</a:t>
            </a:r>
          </a:p>
        </p:txBody>
      </p:sp>
      <p:pic>
        <p:nvPicPr>
          <p:cNvPr id="3" name="Picture 2" descr="A piece of paper with writing on it&#10;&#10;Description automatically generated">
            <a:extLst>
              <a:ext uri="{FF2B5EF4-FFF2-40B4-BE49-F238E27FC236}">
                <a16:creationId xmlns:a16="http://schemas.microsoft.com/office/drawing/2014/main" id="{6639601D-B1A4-FEE4-54AC-B9DF9295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16" y="1929161"/>
            <a:ext cx="3456000" cy="3240000"/>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565D769C-E9DD-857A-28BC-DFAE9BADA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4986" y="1931071"/>
            <a:ext cx="3456000" cy="3240000"/>
          </a:xfrm>
          <a:prstGeom prst="rect">
            <a:avLst/>
          </a:prstGeom>
        </p:spPr>
      </p:pic>
      <p:sp>
        <p:nvSpPr>
          <p:cNvPr id="7" name="TextBox 6">
            <a:extLst>
              <a:ext uri="{FF2B5EF4-FFF2-40B4-BE49-F238E27FC236}">
                <a16:creationId xmlns:a16="http://schemas.microsoft.com/office/drawing/2014/main" id="{CAF75747-3471-6289-4D41-6FB5F47CFB5C}"/>
              </a:ext>
            </a:extLst>
          </p:cNvPr>
          <p:cNvSpPr txBox="1"/>
          <p:nvPr/>
        </p:nvSpPr>
        <p:spPr>
          <a:xfrm>
            <a:off x="982975" y="1467496"/>
            <a:ext cx="201339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9" name="TextBox 8">
            <a:extLst>
              <a:ext uri="{FF2B5EF4-FFF2-40B4-BE49-F238E27FC236}">
                <a16:creationId xmlns:a16="http://schemas.microsoft.com/office/drawing/2014/main" id="{4FEEDE06-2260-C35C-5A25-2531556696D0}"/>
              </a:ext>
            </a:extLst>
          </p:cNvPr>
          <p:cNvSpPr txBox="1"/>
          <p:nvPr/>
        </p:nvSpPr>
        <p:spPr>
          <a:xfrm>
            <a:off x="8901637" y="1467496"/>
            <a:ext cx="2843809" cy="461665"/>
          </a:xfrm>
          <a:prstGeom prst="rect">
            <a:avLst/>
          </a:prstGeom>
          <a:noFill/>
        </p:spPr>
        <p:txBody>
          <a:bodyPr wrap="square">
            <a:spAutoFit/>
          </a:bodyPr>
          <a:lstStyle/>
          <a:p>
            <a:pPr algn="ctr"/>
            <a:r>
              <a:rPr lang="en-US" sz="2400" b="1" i="0" dirty="0">
                <a:solidFill>
                  <a:srgbClr val="3A3A3A"/>
                </a:solidFill>
                <a:effectLst/>
              </a:rPr>
              <a:t>Ink segmentation</a:t>
            </a:r>
          </a:p>
        </p:txBody>
      </p:sp>
      <p:sp>
        <p:nvSpPr>
          <p:cNvPr id="2" name="TextBox 1">
            <a:extLst>
              <a:ext uri="{FF2B5EF4-FFF2-40B4-BE49-F238E27FC236}">
                <a16:creationId xmlns:a16="http://schemas.microsoft.com/office/drawing/2014/main" id="{9052395D-4547-AD22-E65F-23E054296829}"/>
              </a:ext>
            </a:extLst>
          </p:cNvPr>
          <p:cNvSpPr txBox="1"/>
          <p:nvPr/>
        </p:nvSpPr>
        <p:spPr>
          <a:xfrm>
            <a:off x="4022034" y="1467496"/>
            <a:ext cx="4109904" cy="461665"/>
          </a:xfrm>
          <a:prstGeom prst="rect">
            <a:avLst/>
          </a:prstGeom>
          <a:noFill/>
        </p:spPr>
        <p:txBody>
          <a:bodyPr wrap="square">
            <a:spAutoFit/>
          </a:bodyPr>
          <a:lstStyle/>
          <a:p>
            <a:pPr algn="ctr"/>
            <a:r>
              <a:rPr lang="en-US" sz="2400" b="1" i="0" dirty="0">
                <a:solidFill>
                  <a:srgbClr val="3A3A3A"/>
                </a:solidFill>
                <a:effectLst/>
              </a:rPr>
              <a:t>Parchment  segmentation</a:t>
            </a:r>
          </a:p>
        </p:txBody>
      </p:sp>
      <p:pic>
        <p:nvPicPr>
          <p:cNvPr id="4" name="Picture 3" descr="A white outline of a map&#10;&#10;Description automatically generated">
            <a:extLst>
              <a:ext uri="{FF2B5EF4-FFF2-40B4-BE49-F238E27FC236}">
                <a16:creationId xmlns:a16="http://schemas.microsoft.com/office/drawing/2014/main" id="{EB20C6B3-5DF8-8618-9C8F-23C69411DF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8000" y="1929161"/>
            <a:ext cx="3456000" cy="3240000"/>
          </a:xfrm>
          <a:prstGeom prst="rect">
            <a:avLst/>
          </a:prstGeom>
        </p:spPr>
      </p:pic>
    </p:spTree>
    <p:extLst>
      <p:ext uri="{BB962C8B-B14F-4D97-AF65-F5344CB8AC3E}">
        <p14:creationId xmlns:p14="http://schemas.microsoft.com/office/powerpoint/2010/main" val="1653580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a:t>Segmentation challenges</a:t>
            </a:r>
            <a:endParaRPr lang="en-IL" dirty="0"/>
          </a:p>
        </p:txBody>
      </p:sp>
      <p:pic>
        <p:nvPicPr>
          <p:cNvPr id="2" name="Picture 1">
            <a:extLst>
              <a:ext uri="{FF2B5EF4-FFF2-40B4-BE49-F238E27FC236}">
                <a16:creationId xmlns:a16="http://schemas.microsoft.com/office/drawing/2014/main" id="{DEECB23E-6E36-ECCC-844B-60962D4E25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891886" y="1802649"/>
            <a:ext cx="3960000" cy="3960000"/>
          </a:xfrm>
          <a:prstGeom prst="rect">
            <a:avLst/>
          </a:prstGeom>
        </p:spPr>
      </p:pic>
      <p:pic>
        <p:nvPicPr>
          <p:cNvPr id="3" name="Picture 2">
            <a:extLst>
              <a:ext uri="{FF2B5EF4-FFF2-40B4-BE49-F238E27FC236}">
                <a16:creationId xmlns:a16="http://schemas.microsoft.com/office/drawing/2014/main" id="{592A1015-EFB1-C1FD-DC44-225DBC65E289}"/>
              </a:ext>
            </a:extLst>
          </p:cNvPr>
          <p:cNvPicPr>
            <a:picLocks noChangeAspect="1"/>
          </p:cNvPicPr>
          <p:nvPr/>
        </p:nvPicPr>
        <p:blipFill>
          <a:blip r:embed="rId5"/>
          <a:stretch>
            <a:fillRect/>
          </a:stretch>
        </p:blipFill>
        <p:spPr>
          <a:xfrm>
            <a:off x="6317811" y="1802649"/>
            <a:ext cx="3960000" cy="3960000"/>
          </a:xfrm>
          <a:prstGeom prst="rect">
            <a:avLst/>
          </a:prstGeom>
        </p:spPr>
      </p:pic>
      <p:sp>
        <p:nvSpPr>
          <p:cNvPr id="4" name="TextBox 3">
            <a:extLst>
              <a:ext uri="{FF2B5EF4-FFF2-40B4-BE49-F238E27FC236}">
                <a16:creationId xmlns:a16="http://schemas.microsoft.com/office/drawing/2014/main" id="{B1513994-E9C7-E463-EB61-9A655B01BCBA}"/>
              </a:ext>
            </a:extLst>
          </p:cNvPr>
          <p:cNvSpPr txBox="1"/>
          <p:nvPr/>
        </p:nvSpPr>
        <p:spPr>
          <a:xfrm>
            <a:off x="1716843" y="1398210"/>
            <a:ext cx="377236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5" name="TextBox 4">
            <a:extLst>
              <a:ext uri="{FF2B5EF4-FFF2-40B4-BE49-F238E27FC236}">
                <a16:creationId xmlns:a16="http://schemas.microsoft.com/office/drawing/2014/main" id="{EBECCF0E-B106-E521-EECB-2D3FF6231DFC}"/>
              </a:ext>
            </a:extLst>
          </p:cNvPr>
          <p:cNvSpPr txBox="1"/>
          <p:nvPr/>
        </p:nvSpPr>
        <p:spPr>
          <a:xfrm>
            <a:off x="6411626" y="1398211"/>
            <a:ext cx="3772369" cy="461665"/>
          </a:xfrm>
          <a:prstGeom prst="rect">
            <a:avLst/>
          </a:prstGeom>
          <a:noFill/>
        </p:spPr>
        <p:txBody>
          <a:bodyPr wrap="square">
            <a:spAutoFit/>
          </a:bodyPr>
          <a:lstStyle/>
          <a:p>
            <a:pPr algn="ctr"/>
            <a:r>
              <a:rPr lang="en-US" sz="2400" b="1" i="0" dirty="0">
                <a:solidFill>
                  <a:srgbClr val="3A3A3A"/>
                </a:solidFill>
                <a:effectLst/>
              </a:rPr>
              <a:t>Near infrared image</a:t>
            </a:r>
          </a:p>
        </p:txBody>
      </p:sp>
      <p:sp>
        <p:nvSpPr>
          <p:cNvPr id="7" name="TextBox 6">
            <a:extLst>
              <a:ext uri="{FF2B5EF4-FFF2-40B4-BE49-F238E27FC236}">
                <a16:creationId xmlns:a16="http://schemas.microsoft.com/office/drawing/2014/main" id="{52F7C023-A044-9D52-BB9D-3ECDE86DADD7}"/>
              </a:ext>
            </a:extLst>
          </p:cNvPr>
          <p:cNvSpPr txBox="1"/>
          <p:nvPr/>
        </p:nvSpPr>
        <p:spPr>
          <a:xfrm>
            <a:off x="3603028" y="5762649"/>
            <a:ext cx="4985943" cy="461665"/>
          </a:xfrm>
          <a:prstGeom prst="rect">
            <a:avLst/>
          </a:prstGeom>
          <a:noFill/>
        </p:spPr>
        <p:txBody>
          <a:bodyPr wrap="square">
            <a:spAutoFit/>
          </a:bodyPr>
          <a:lstStyle/>
          <a:p>
            <a:pPr algn="ctr"/>
            <a:r>
              <a:rPr lang="en-US" sz="2400" b="1" i="0" dirty="0">
                <a:solidFill>
                  <a:srgbClr val="3A3A3A"/>
                </a:solidFill>
                <a:effectLst/>
              </a:rPr>
              <a:t>Deformed parchment edges</a:t>
            </a:r>
          </a:p>
        </p:txBody>
      </p:sp>
    </p:spTree>
    <p:extLst>
      <p:ext uri="{BB962C8B-B14F-4D97-AF65-F5344CB8AC3E}">
        <p14:creationId xmlns:p14="http://schemas.microsoft.com/office/powerpoint/2010/main" val="1113480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a:t>Segmentation challenges</a:t>
            </a:r>
            <a:endParaRPr lang="en-IL" dirty="0"/>
          </a:p>
        </p:txBody>
      </p:sp>
      <p:sp>
        <p:nvSpPr>
          <p:cNvPr id="4" name="TextBox 3">
            <a:extLst>
              <a:ext uri="{FF2B5EF4-FFF2-40B4-BE49-F238E27FC236}">
                <a16:creationId xmlns:a16="http://schemas.microsoft.com/office/drawing/2014/main" id="{B1513994-E9C7-E463-EB61-9A655B01BCBA}"/>
              </a:ext>
            </a:extLst>
          </p:cNvPr>
          <p:cNvSpPr txBox="1"/>
          <p:nvPr/>
        </p:nvSpPr>
        <p:spPr>
          <a:xfrm>
            <a:off x="1716843" y="1398210"/>
            <a:ext cx="377236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5" name="TextBox 4">
            <a:extLst>
              <a:ext uri="{FF2B5EF4-FFF2-40B4-BE49-F238E27FC236}">
                <a16:creationId xmlns:a16="http://schemas.microsoft.com/office/drawing/2014/main" id="{EBECCF0E-B106-E521-EECB-2D3FF6231DFC}"/>
              </a:ext>
            </a:extLst>
          </p:cNvPr>
          <p:cNvSpPr txBox="1"/>
          <p:nvPr/>
        </p:nvSpPr>
        <p:spPr>
          <a:xfrm>
            <a:off x="6411626" y="1398211"/>
            <a:ext cx="3772369" cy="461665"/>
          </a:xfrm>
          <a:prstGeom prst="rect">
            <a:avLst/>
          </a:prstGeom>
          <a:noFill/>
        </p:spPr>
        <p:txBody>
          <a:bodyPr wrap="square">
            <a:spAutoFit/>
          </a:bodyPr>
          <a:lstStyle/>
          <a:p>
            <a:pPr algn="ctr"/>
            <a:r>
              <a:rPr lang="en-US" sz="2400" b="1" i="0" dirty="0">
                <a:solidFill>
                  <a:srgbClr val="3A3A3A"/>
                </a:solidFill>
                <a:effectLst/>
              </a:rPr>
              <a:t>Near infrared image</a:t>
            </a:r>
          </a:p>
        </p:txBody>
      </p:sp>
      <p:sp>
        <p:nvSpPr>
          <p:cNvPr id="7" name="TextBox 6">
            <a:extLst>
              <a:ext uri="{FF2B5EF4-FFF2-40B4-BE49-F238E27FC236}">
                <a16:creationId xmlns:a16="http://schemas.microsoft.com/office/drawing/2014/main" id="{52F7C023-A044-9D52-BB9D-3ECDE86DADD7}"/>
              </a:ext>
            </a:extLst>
          </p:cNvPr>
          <p:cNvSpPr txBox="1"/>
          <p:nvPr/>
        </p:nvSpPr>
        <p:spPr>
          <a:xfrm>
            <a:off x="3406023" y="5775511"/>
            <a:ext cx="4985943" cy="461665"/>
          </a:xfrm>
          <a:prstGeom prst="rect">
            <a:avLst/>
          </a:prstGeom>
          <a:noFill/>
        </p:spPr>
        <p:txBody>
          <a:bodyPr wrap="square">
            <a:spAutoFit/>
          </a:bodyPr>
          <a:lstStyle/>
          <a:p>
            <a:pPr algn="ctr"/>
            <a:r>
              <a:rPr lang="en-US" sz="2400" b="1" i="0" dirty="0">
                <a:solidFill>
                  <a:srgbClr val="3A3A3A"/>
                </a:solidFill>
                <a:effectLst/>
              </a:rPr>
              <a:t>Fragmented ink regions</a:t>
            </a:r>
          </a:p>
        </p:txBody>
      </p:sp>
      <p:pic>
        <p:nvPicPr>
          <p:cNvPr id="6" name="Picture 5">
            <a:extLst>
              <a:ext uri="{FF2B5EF4-FFF2-40B4-BE49-F238E27FC236}">
                <a16:creationId xmlns:a16="http://schemas.microsoft.com/office/drawing/2014/main" id="{FD82A5D5-FD9A-76B7-7982-99212970EC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623027" y="1815511"/>
            <a:ext cx="3960000" cy="3960000"/>
          </a:xfrm>
          <a:prstGeom prst="rect">
            <a:avLst/>
          </a:prstGeom>
        </p:spPr>
      </p:pic>
      <p:pic>
        <p:nvPicPr>
          <p:cNvPr id="9" name="Picture 8">
            <a:extLst>
              <a:ext uri="{FF2B5EF4-FFF2-40B4-BE49-F238E27FC236}">
                <a16:creationId xmlns:a16="http://schemas.microsoft.com/office/drawing/2014/main" id="{3A170BC9-6D04-65E3-3230-2A85DB9D026A}"/>
              </a:ext>
            </a:extLst>
          </p:cNvPr>
          <p:cNvPicPr>
            <a:picLocks noChangeAspect="1"/>
          </p:cNvPicPr>
          <p:nvPr/>
        </p:nvPicPr>
        <p:blipFill>
          <a:blip r:embed="rId5"/>
          <a:stretch>
            <a:fillRect/>
          </a:stretch>
        </p:blipFill>
        <p:spPr>
          <a:xfrm>
            <a:off x="6317810" y="1815511"/>
            <a:ext cx="3960000" cy="3960000"/>
          </a:xfrm>
          <a:prstGeom prst="rect">
            <a:avLst/>
          </a:prstGeom>
        </p:spPr>
      </p:pic>
    </p:spTree>
    <p:extLst>
      <p:ext uri="{BB962C8B-B14F-4D97-AF65-F5344CB8AC3E}">
        <p14:creationId xmlns:p14="http://schemas.microsoft.com/office/powerpoint/2010/main" val="2328302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a:t>Segmentation challenges</a:t>
            </a:r>
            <a:endParaRPr lang="en-IL" dirty="0"/>
          </a:p>
        </p:txBody>
      </p:sp>
      <p:sp>
        <p:nvSpPr>
          <p:cNvPr id="4" name="TextBox 3">
            <a:extLst>
              <a:ext uri="{FF2B5EF4-FFF2-40B4-BE49-F238E27FC236}">
                <a16:creationId xmlns:a16="http://schemas.microsoft.com/office/drawing/2014/main" id="{B1513994-E9C7-E463-EB61-9A655B01BCBA}"/>
              </a:ext>
            </a:extLst>
          </p:cNvPr>
          <p:cNvSpPr txBox="1"/>
          <p:nvPr/>
        </p:nvSpPr>
        <p:spPr>
          <a:xfrm>
            <a:off x="1716843" y="1398210"/>
            <a:ext cx="377236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5" name="TextBox 4">
            <a:extLst>
              <a:ext uri="{FF2B5EF4-FFF2-40B4-BE49-F238E27FC236}">
                <a16:creationId xmlns:a16="http://schemas.microsoft.com/office/drawing/2014/main" id="{EBECCF0E-B106-E521-EECB-2D3FF6231DFC}"/>
              </a:ext>
            </a:extLst>
          </p:cNvPr>
          <p:cNvSpPr txBox="1"/>
          <p:nvPr/>
        </p:nvSpPr>
        <p:spPr>
          <a:xfrm>
            <a:off x="6411626" y="1398211"/>
            <a:ext cx="3772369" cy="461665"/>
          </a:xfrm>
          <a:prstGeom prst="rect">
            <a:avLst/>
          </a:prstGeom>
          <a:noFill/>
        </p:spPr>
        <p:txBody>
          <a:bodyPr wrap="square">
            <a:spAutoFit/>
          </a:bodyPr>
          <a:lstStyle/>
          <a:p>
            <a:pPr algn="ctr"/>
            <a:r>
              <a:rPr lang="en-US" sz="2400" b="1" i="0" dirty="0">
                <a:solidFill>
                  <a:srgbClr val="3A3A3A"/>
                </a:solidFill>
                <a:effectLst/>
              </a:rPr>
              <a:t>Near infrared image</a:t>
            </a:r>
          </a:p>
        </p:txBody>
      </p:sp>
      <p:sp>
        <p:nvSpPr>
          <p:cNvPr id="7" name="TextBox 6">
            <a:extLst>
              <a:ext uri="{FF2B5EF4-FFF2-40B4-BE49-F238E27FC236}">
                <a16:creationId xmlns:a16="http://schemas.microsoft.com/office/drawing/2014/main" id="{52F7C023-A044-9D52-BB9D-3ECDE86DADD7}"/>
              </a:ext>
            </a:extLst>
          </p:cNvPr>
          <p:cNvSpPr txBox="1"/>
          <p:nvPr/>
        </p:nvSpPr>
        <p:spPr>
          <a:xfrm>
            <a:off x="3406023" y="5819875"/>
            <a:ext cx="4985943" cy="461665"/>
          </a:xfrm>
          <a:prstGeom prst="rect">
            <a:avLst/>
          </a:prstGeom>
          <a:noFill/>
        </p:spPr>
        <p:txBody>
          <a:bodyPr wrap="square">
            <a:spAutoFit/>
          </a:bodyPr>
          <a:lstStyle/>
          <a:p>
            <a:pPr algn="ctr"/>
            <a:r>
              <a:rPr lang="en-US" sz="2400" b="1" dirty="0">
                <a:solidFill>
                  <a:srgbClr val="3A3A3A"/>
                </a:solidFill>
              </a:rPr>
              <a:t>Darkened parchment</a:t>
            </a:r>
            <a:endParaRPr lang="en-US" sz="2400" b="1" i="0" dirty="0">
              <a:solidFill>
                <a:srgbClr val="3A3A3A"/>
              </a:solidFill>
              <a:effectLst/>
            </a:endParaRPr>
          </a:p>
        </p:txBody>
      </p:sp>
      <p:pic>
        <p:nvPicPr>
          <p:cNvPr id="2" name="Picture 1">
            <a:extLst>
              <a:ext uri="{FF2B5EF4-FFF2-40B4-BE49-F238E27FC236}">
                <a16:creationId xmlns:a16="http://schemas.microsoft.com/office/drawing/2014/main" id="{55162814-4710-F53F-F8BF-ABFEFF9C35B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618288" y="1859875"/>
            <a:ext cx="3960000" cy="3960000"/>
          </a:xfrm>
          <a:prstGeom prst="rect">
            <a:avLst/>
          </a:prstGeom>
        </p:spPr>
      </p:pic>
      <p:pic>
        <p:nvPicPr>
          <p:cNvPr id="3" name="Picture 2">
            <a:extLst>
              <a:ext uri="{FF2B5EF4-FFF2-40B4-BE49-F238E27FC236}">
                <a16:creationId xmlns:a16="http://schemas.microsoft.com/office/drawing/2014/main" id="{37043CC6-51AE-CA4F-ABD5-230A2AEF66C9}"/>
              </a:ext>
            </a:extLst>
          </p:cNvPr>
          <p:cNvPicPr>
            <a:picLocks noChangeAspect="1"/>
          </p:cNvPicPr>
          <p:nvPr/>
        </p:nvPicPr>
        <p:blipFill>
          <a:blip r:embed="rId5"/>
          <a:stretch>
            <a:fillRect/>
          </a:stretch>
        </p:blipFill>
        <p:spPr>
          <a:xfrm>
            <a:off x="6317810" y="1827930"/>
            <a:ext cx="3960000" cy="3960000"/>
          </a:xfrm>
          <a:prstGeom prst="rect">
            <a:avLst/>
          </a:prstGeom>
        </p:spPr>
      </p:pic>
    </p:spTree>
    <p:extLst>
      <p:ext uri="{BB962C8B-B14F-4D97-AF65-F5344CB8AC3E}">
        <p14:creationId xmlns:p14="http://schemas.microsoft.com/office/powerpoint/2010/main" val="1274722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a:extLst>
              <a:ext uri="{FF2B5EF4-FFF2-40B4-BE49-F238E27FC236}">
                <a16:creationId xmlns:a16="http://schemas.microsoft.com/office/drawing/2014/main" id="{0A4EFAEA-40CB-735E-C4D3-141B0527970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0"/>
            <a:ext cx="6639340" cy="6857990"/>
          </a:xfrm>
          <a:prstGeom prst="rect">
            <a:avLst/>
          </a:prstGeom>
        </p:spPr>
      </p:pic>
      <p:pic>
        <p:nvPicPr>
          <p:cNvPr id="15" name="Picture 2">
            <a:extLst>
              <a:ext uri="{FF2B5EF4-FFF2-40B4-BE49-F238E27FC236}">
                <a16:creationId xmlns:a16="http://schemas.microsoft.com/office/drawing/2014/main" id="{8D87DDB7-1E08-DA4F-08F6-650117481952}"/>
              </a:ext>
              <a:ext uri="{C183D7F6-B498-43B3-948B-1728B52AA6E4}">
                <adec:decorative xmlns:adec="http://schemas.microsoft.com/office/drawing/2017/decorative" val="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6665332" y="1332858"/>
            <a:ext cx="5452285" cy="559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10FED3F-B340-EAD3-16E9-97F55331CB72}"/>
              </a:ext>
              <a:ext uri="{C183D7F6-B498-43B3-948B-1728B52AA6E4}">
                <adec:decorative xmlns:adec="http://schemas.microsoft.com/office/drawing/2017/decorative" val="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
          <a:stretch/>
        </p:blipFill>
        <p:spPr bwMode="auto">
          <a:xfrm>
            <a:off x="6609360" y="-1"/>
            <a:ext cx="5601431" cy="31008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EE589E27-A1C3-AC7C-F4A8-52DE813C334F}"/>
              </a:ext>
            </a:extLst>
          </p:cNvPr>
          <p:cNvSpPr txBox="1"/>
          <p:nvPr/>
        </p:nvSpPr>
        <p:spPr>
          <a:xfrm>
            <a:off x="6656607" y="0"/>
            <a:ext cx="2940036" cy="584775"/>
          </a:xfrm>
          <a:prstGeom prst="rect">
            <a:avLst/>
          </a:prstGeom>
          <a:noFill/>
        </p:spPr>
        <p:txBody>
          <a:bodyPr wrap="none" rtlCol="0">
            <a:spAutoFit/>
          </a:bodyPr>
          <a:lstStyle/>
          <a:p>
            <a:r>
              <a:rPr lang="en-IL" sz="3200" dirty="0">
                <a:solidFill>
                  <a:schemeClr val="bg1"/>
                </a:solidFill>
                <a:cs typeface="Aharoni" panose="02010803020104030203" pitchFamily="2" charset="-79"/>
              </a:rPr>
              <a:t>A Qumran cave</a:t>
            </a:r>
          </a:p>
        </p:txBody>
      </p:sp>
      <p:sp>
        <p:nvSpPr>
          <p:cNvPr id="25" name="TextBox 24">
            <a:extLst>
              <a:ext uri="{FF2B5EF4-FFF2-40B4-BE49-F238E27FC236}">
                <a16:creationId xmlns:a16="http://schemas.microsoft.com/office/drawing/2014/main" id="{407FFB3C-F892-C911-6417-BFF1A193BD6B}"/>
              </a:ext>
            </a:extLst>
          </p:cNvPr>
          <p:cNvSpPr txBox="1"/>
          <p:nvPr/>
        </p:nvSpPr>
        <p:spPr>
          <a:xfrm>
            <a:off x="8901463" y="6045350"/>
            <a:ext cx="3150991" cy="584775"/>
          </a:xfrm>
          <a:prstGeom prst="rect">
            <a:avLst/>
          </a:prstGeom>
          <a:noFill/>
        </p:spPr>
        <p:txBody>
          <a:bodyPr wrap="none" rtlCol="0">
            <a:spAutoFit/>
          </a:bodyPr>
          <a:lstStyle/>
          <a:p>
            <a:r>
              <a:rPr lang="en-IL" sz="3200" dirty="0">
                <a:solidFill>
                  <a:schemeClr val="bg1"/>
                </a:solidFill>
                <a:cs typeface="Aharoni" panose="02010803020104030203" pitchFamily="2" charset="-79"/>
              </a:rPr>
              <a:t>Dead Sea scrolls</a:t>
            </a:r>
          </a:p>
        </p:txBody>
      </p:sp>
      <p:sp>
        <p:nvSpPr>
          <p:cNvPr id="2" name="TextBox 1">
            <a:extLst>
              <a:ext uri="{FF2B5EF4-FFF2-40B4-BE49-F238E27FC236}">
                <a16:creationId xmlns:a16="http://schemas.microsoft.com/office/drawing/2014/main" id="{4E148433-3089-16A9-1B11-525937856379}"/>
              </a:ext>
            </a:extLst>
          </p:cNvPr>
          <p:cNvSpPr txBox="1"/>
          <p:nvPr/>
        </p:nvSpPr>
        <p:spPr>
          <a:xfrm>
            <a:off x="-20315" y="5445186"/>
            <a:ext cx="5817266" cy="1200329"/>
          </a:xfrm>
          <a:prstGeom prst="rect">
            <a:avLst/>
          </a:prstGeom>
          <a:noFill/>
        </p:spPr>
        <p:txBody>
          <a:bodyPr wrap="square">
            <a:spAutoFit/>
          </a:bodyPr>
          <a:lstStyle/>
          <a:p>
            <a:pPr marL="342900" indent="-342900">
              <a:buFont typeface="Arial" panose="020B0604020202020204" pitchFamily="34" charset="0"/>
              <a:buChar char="•"/>
            </a:pPr>
            <a:r>
              <a:rPr lang="en-US" sz="2400" i="0" dirty="0">
                <a:solidFill>
                  <a:srgbClr val="3A3A3A"/>
                </a:solidFill>
                <a:effectLst/>
              </a:rPr>
              <a:t>2000 years old</a:t>
            </a:r>
          </a:p>
          <a:p>
            <a:pPr marL="342900" indent="-342900">
              <a:buFont typeface="Arial" panose="020B0604020202020204" pitchFamily="34" charset="0"/>
              <a:buChar char="•"/>
            </a:pPr>
            <a:r>
              <a:rPr lang="en-US" sz="2400" dirty="0">
                <a:solidFill>
                  <a:srgbClr val="3A3A3A"/>
                </a:solidFill>
              </a:rPr>
              <a:t>A greatest archeological discovery</a:t>
            </a:r>
            <a:endParaRPr lang="en-US" sz="2400" i="0" dirty="0">
              <a:solidFill>
                <a:srgbClr val="3A3A3A"/>
              </a:solidFill>
              <a:effectLst/>
            </a:endParaRPr>
          </a:p>
          <a:p>
            <a:pPr marL="342900" indent="-342900">
              <a:buFont typeface="Arial" panose="020B0604020202020204" pitchFamily="34" charset="0"/>
              <a:buChar char="•"/>
            </a:pPr>
            <a:r>
              <a:rPr lang="en-US" sz="2400" dirty="0">
                <a:solidFill>
                  <a:srgbClr val="3A3A3A"/>
                </a:solidFill>
              </a:rPr>
              <a:t>Discovered between 1946-1956</a:t>
            </a:r>
            <a:endParaRPr lang="en-US" sz="2400" i="0" dirty="0">
              <a:solidFill>
                <a:srgbClr val="3A3A3A"/>
              </a:solidFill>
              <a:effectLst/>
            </a:endParaRPr>
          </a:p>
        </p:txBody>
      </p:sp>
    </p:spTree>
    <p:extLst>
      <p:ext uri="{BB962C8B-B14F-4D97-AF65-F5344CB8AC3E}">
        <p14:creationId xmlns:p14="http://schemas.microsoft.com/office/powerpoint/2010/main" val="386428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a:t>Segmentation challenges</a:t>
            </a:r>
            <a:endParaRPr lang="en-IL" dirty="0"/>
          </a:p>
        </p:txBody>
      </p:sp>
      <p:sp>
        <p:nvSpPr>
          <p:cNvPr id="4" name="TextBox 3">
            <a:extLst>
              <a:ext uri="{FF2B5EF4-FFF2-40B4-BE49-F238E27FC236}">
                <a16:creationId xmlns:a16="http://schemas.microsoft.com/office/drawing/2014/main" id="{B1513994-E9C7-E463-EB61-9A655B01BCBA}"/>
              </a:ext>
            </a:extLst>
          </p:cNvPr>
          <p:cNvSpPr txBox="1"/>
          <p:nvPr/>
        </p:nvSpPr>
        <p:spPr>
          <a:xfrm>
            <a:off x="1716843" y="1398210"/>
            <a:ext cx="377236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5" name="TextBox 4">
            <a:extLst>
              <a:ext uri="{FF2B5EF4-FFF2-40B4-BE49-F238E27FC236}">
                <a16:creationId xmlns:a16="http://schemas.microsoft.com/office/drawing/2014/main" id="{EBECCF0E-B106-E521-EECB-2D3FF6231DFC}"/>
              </a:ext>
            </a:extLst>
          </p:cNvPr>
          <p:cNvSpPr txBox="1"/>
          <p:nvPr/>
        </p:nvSpPr>
        <p:spPr>
          <a:xfrm>
            <a:off x="6411626" y="1398211"/>
            <a:ext cx="3772369" cy="461665"/>
          </a:xfrm>
          <a:prstGeom prst="rect">
            <a:avLst/>
          </a:prstGeom>
          <a:noFill/>
        </p:spPr>
        <p:txBody>
          <a:bodyPr wrap="square">
            <a:spAutoFit/>
          </a:bodyPr>
          <a:lstStyle/>
          <a:p>
            <a:pPr algn="ctr"/>
            <a:r>
              <a:rPr lang="en-US" sz="2400" b="1" i="0" dirty="0">
                <a:solidFill>
                  <a:srgbClr val="3A3A3A"/>
                </a:solidFill>
                <a:effectLst/>
              </a:rPr>
              <a:t>Near infrared image</a:t>
            </a:r>
          </a:p>
        </p:txBody>
      </p:sp>
      <p:sp>
        <p:nvSpPr>
          <p:cNvPr id="7" name="TextBox 6">
            <a:extLst>
              <a:ext uri="{FF2B5EF4-FFF2-40B4-BE49-F238E27FC236}">
                <a16:creationId xmlns:a16="http://schemas.microsoft.com/office/drawing/2014/main" id="{52F7C023-A044-9D52-BB9D-3ECDE86DADD7}"/>
              </a:ext>
            </a:extLst>
          </p:cNvPr>
          <p:cNvSpPr txBox="1"/>
          <p:nvPr/>
        </p:nvSpPr>
        <p:spPr>
          <a:xfrm>
            <a:off x="3406023" y="5777542"/>
            <a:ext cx="4985943" cy="461665"/>
          </a:xfrm>
          <a:prstGeom prst="rect">
            <a:avLst/>
          </a:prstGeom>
          <a:noFill/>
        </p:spPr>
        <p:txBody>
          <a:bodyPr wrap="square">
            <a:spAutoFit/>
          </a:bodyPr>
          <a:lstStyle/>
          <a:p>
            <a:pPr algn="ctr"/>
            <a:r>
              <a:rPr lang="en-US" sz="2400" b="1" dirty="0">
                <a:solidFill>
                  <a:srgbClr val="3A3A3A"/>
                </a:solidFill>
              </a:rPr>
              <a:t>Holes</a:t>
            </a:r>
            <a:endParaRPr lang="en-US" sz="2400" b="1" i="0" dirty="0">
              <a:solidFill>
                <a:srgbClr val="3A3A3A"/>
              </a:solidFill>
              <a:effectLst/>
            </a:endParaRPr>
          </a:p>
        </p:txBody>
      </p:sp>
      <p:pic>
        <p:nvPicPr>
          <p:cNvPr id="2" name="Picture 1">
            <a:extLst>
              <a:ext uri="{FF2B5EF4-FFF2-40B4-BE49-F238E27FC236}">
                <a16:creationId xmlns:a16="http://schemas.microsoft.com/office/drawing/2014/main" id="{2887BA04-C1B3-4904-5CE3-7152BAC7C00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623027" y="1817542"/>
            <a:ext cx="3960000" cy="3960000"/>
          </a:xfrm>
          <a:prstGeom prst="rect">
            <a:avLst/>
          </a:prstGeom>
        </p:spPr>
      </p:pic>
      <p:pic>
        <p:nvPicPr>
          <p:cNvPr id="3" name="Picture 2">
            <a:extLst>
              <a:ext uri="{FF2B5EF4-FFF2-40B4-BE49-F238E27FC236}">
                <a16:creationId xmlns:a16="http://schemas.microsoft.com/office/drawing/2014/main" id="{36C2CBC9-BAC0-48E9-9803-2DF2A33FC43C}"/>
              </a:ext>
            </a:extLst>
          </p:cNvPr>
          <p:cNvPicPr>
            <a:picLocks noChangeAspect="1"/>
          </p:cNvPicPr>
          <p:nvPr/>
        </p:nvPicPr>
        <p:blipFill>
          <a:blip r:embed="rId5"/>
          <a:stretch>
            <a:fillRect/>
          </a:stretch>
        </p:blipFill>
        <p:spPr>
          <a:xfrm>
            <a:off x="6317810" y="1817542"/>
            <a:ext cx="3960000" cy="3960000"/>
          </a:xfrm>
          <a:prstGeom prst="rect">
            <a:avLst/>
          </a:prstGeom>
        </p:spPr>
      </p:pic>
    </p:spTree>
    <p:extLst>
      <p:ext uri="{BB962C8B-B14F-4D97-AF65-F5344CB8AC3E}">
        <p14:creationId xmlns:p14="http://schemas.microsoft.com/office/powerpoint/2010/main" val="260360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a:t>Segmentation challenges</a:t>
            </a:r>
            <a:endParaRPr lang="en-IL" dirty="0"/>
          </a:p>
        </p:txBody>
      </p:sp>
      <p:sp>
        <p:nvSpPr>
          <p:cNvPr id="4" name="TextBox 3">
            <a:extLst>
              <a:ext uri="{FF2B5EF4-FFF2-40B4-BE49-F238E27FC236}">
                <a16:creationId xmlns:a16="http://schemas.microsoft.com/office/drawing/2014/main" id="{B1513994-E9C7-E463-EB61-9A655B01BCBA}"/>
              </a:ext>
            </a:extLst>
          </p:cNvPr>
          <p:cNvSpPr txBox="1"/>
          <p:nvPr/>
        </p:nvSpPr>
        <p:spPr>
          <a:xfrm>
            <a:off x="1220501" y="1398210"/>
            <a:ext cx="377236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5" name="TextBox 4">
            <a:extLst>
              <a:ext uri="{FF2B5EF4-FFF2-40B4-BE49-F238E27FC236}">
                <a16:creationId xmlns:a16="http://schemas.microsoft.com/office/drawing/2014/main" id="{EBECCF0E-B106-E521-EECB-2D3FF6231DFC}"/>
              </a:ext>
            </a:extLst>
          </p:cNvPr>
          <p:cNvSpPr txBox="1"/>
          <p:nvPr/>
        </p:nvSpPr>
        <p:spPr>
          <a:xfrm>
            <a:off x="7199129" y="1398209"/>
            <a:ext cx="3772369" cy="461665"/>
          </a:xfrm>
          <a:prstGeom prst="rect">
            <a:avLst/>
          </a:prstGeom>
          <a:noFill/>
        </p:spPr>
        <p:txBody>
          <a:bodyPr wrap="square">
            <a:spAutoFit/>
          </a:bodyPr>
          <a:lstStyle/>
          <a:p>
            <a:pPr algn="ctr"/>
            <a:r>
              <a:rPr lang="en-US" sz="2400" b="1" i="0" dirty="0">
                <a:solidFill>
                  <a:srgbClr val="3A3A3A"/>
                </a:solidFill>
                <a:effectLst/>
              </a:rPr>
              <a:t>Near infrared image</a:t>
            </a:r>
          </a:p>
        </p:txBody>
      </p:sp>
      <p:sp>
        <p:nvSpPr>
          <p:cNvPr id="7" name="TextBox 6">
            <a:extLst>
              <a:ext uri="{FF2B5EF4-FFF2-40B4-BE49-F238E27FC236}">
                <a16:creationId xmlns:a16="http://schemas.microsoft.com/office/drawing/2014/main" id="{52F7C023-A044-9D52-BB9D-3ECDE86DADD7}"/>
              </a:ext>
            </a:extLst>
          </p:cNvPr>
          <p:cNvSpPr txBox="1"/>
          <p:nvPr/>
        </p:nvSpPr>
        <p:spPr>
          <a:xfrm>
            <a:off x="3603028" y="5819875"/>
            <a:ext cx="4985943" cy="461665"/>
          </a:xfrm>
          <a:prstGeom prst="rect">
            <a:avLst/>
          </a:prstGeom>
          <a:noFill/>
        </p:spPr>
        <p:txBody>
          <a:bodyPr wrap="square">
            <a:spAutoFit/>
          </a:bodyPr>
          <a:lstStyle/>
          <a:p>
            <a:pPr algn="ctr"/>
            <a:r>
              <a:rPr lang="en-US" sz="2400" b="1" dirty="0">
                <a:solidFill>
                  <a:srgbClr val="3A3A3A"/>
                </a:solidFill>
              </a:rPr>
              <a:t>Ink near the parchment edges</a:t>
            </a:r>
            <a:endParaRPr lang="en-US" sz="2400" b="1" i="0" dirty="0">
              <a:solidFill>
                <a:srgbClr val="3A3A3A"/>
              </a:solidFill>
              <a:effectLst/>
            </a:endParaRPr>
          </a:p>
        </p:txBody>
      </p:sp>
      <p:pic>
        <p:nvPicPr>
          <p:cNvPr id="6" name="Picture 5">
            <a:extLst>
              <a:ext uri="{FF2B5EF4-FFF2-40B4-BE49-F238E27FC236}">
                <a16:creationId xmlns:a16="http://schemas.microsoft.com/office/drawing/2014/main" id="{0D328DBF-026B-F446-87BA-4D2829D966DA}"/>
              </a:ext>
            </a:extLst>
          </p:cNvPr>
          <p:cNvPicPr>
            <a:picLocks noChangeAspect="1"/>
          </p:cNvPicPr>
          <p:nvPr/>
        </p:nvPicPr>
        <p:blipFill>
          <a:blip r:embed="rId3"/>
          <a:stretch>
            <a:fillRect/>
          </a:stretch>
        </p:blipFill>
        <p:spPr>
          <a:xfrm>
            <a:off x="6293007" y="1859874"/>
            <a:ext cx="5584616" cy="3960000"/>
          </a:xfrm>
          <a:prstGeom prst="rect">
            <a:avLst/>
          </a:prstGeom>
        </p:spPr>
      </p:pic>
      <p:pic>
        <p:nvPicPr>
          <p:cNvPr id="9" name="Picture 8">
            <a:extLst>
              <a:ext uri="{FF2B5EF4-FFF2-40B4-BE49-F238E27FC236}">
                <a16:creationId xmlns:a16="http://schemas.microsoft.com/office/drawing/2014/main" id="{0A17FF8C-7C05-015F-4E5F-01C33BE4786D}"/>
              </a:ext>
            </a:extLst>
          </p:cNvPr>
          <p:cNvPicPr>
            <a:picLocks noChangeAspect="1"/>
          </p:cNvPicPr>
          <p:nvPr/>
        </p:nvPicPr>
        <p:blipFill>
          <a:blip r:embed="rId4"/>
          <a:stretch>
            <a:fillRect/>
          </a:stretch>
        </p:blipFill>
        <p:spPr>
          <a:xfrm>
            <a:off x="314376" y="1859874"/>
            <a:ext cx="5584616" cy="3960000"/>
          </a:xfrm>
          <a:prstGeom prst="rect">
            <a:avLst/>
          </a:prstGeom>
        </p:spPr>
      </p:pic>
      <p:sp>
        <p:nvSpPr>
          <p:cNvPr id="10" name="Oval 9">
            <a:extLst>
              <a:ext uri="{FF2B5EF4-FFF2-40B4-BE49-F238E27FC236}">
                <a16:creationId xmlns:a16="http://schemas.microsoft.com/office/drawing/2014/main" id="{E7EC8405-0FD5-40C6-41AF-EBD9BBD349A3}"/>
              </a:ext>
            </a:extLst>
          </p:cNvPr>
          <p:cNvSpPr/>
          <p:nvPr/>
        </p:nvSpPr>
        <p:spPr>
          <a:xfrm>
            <a:off x="314376" y="4428499"/>
            <a:ext cx="1394085" cy="1139253"/>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Oval 10">
            <a:extLst>
              <a:ext uri="{FF2B5EF4-FFF2-40B4-BE49-F238E27FC236}">
                <a16:creationId xmlns:a16="http://schemas.microsoft.com/office/drawing/2014/main" id="{19CAFC78-5717-32FD-6441-DD60A2C29829}"/>
              </a:ext>
            </a:extLst>
          </p:cNvPr>
          <p:cNvSpPr/>
          <p:nvPr/>
        </p:nvSpPr>
        <p:spPr>
          <a:xfrm>
            <a:off x="6293007" y="4422097"/>
            <a:ext cx="1394085" cy="1139253"/>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Oval 12">
            <a:extLst>
              <a:ext uri="{FF2B5EF4-FFF2-40B4-BE49-F238E27FC236}">
                <a16:creationId xmlns:a16="http://schemas.microsoft.com/office/drawing/2014/main" id="{0B2523AC-284C-26A6-D7F2-F88055DF2F27}"/>
              </a:ext>
            </a:extLst>
          </p:cNvPr>
          <p:cNvSpPr/>
          <p:nvPr/>
        </p:nvSpPr>
        <p:spPr>
          <a:xfrm rot="1544100">
            <a:off x="10701676" y="2004753"/>
            <a:ext cx="906122" cy="2065503"/>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Oval 13">
            <a:extLst>
              <a:ext uri="{FF2B5EF4-FFF2-40B4-BE49-F238E27FC236}">
                <a16:creationId xmlns:a16="http://schemas.microsoft.com/office/drawing/2014/main" id="{8BDF09D2-B71E-FDCB-0B59-5906F6166F37}"/>
              </a:ext>
            </a:extLst>
          </p:cNvPr>
          <p:cNvSpPr/>
          <p:nvPr/>
        </p:nvSpPr>
        <p:spPr>
          <a:xfrm rot="1544100">
            <a:off x="4741414" y="1984140"/>
            <a:ext cx="906122" cy="2065503"/>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869284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Current solutions</a:t>
            </a:r>
          </a:p>
        </p:txBody>
      </p:sp>
      <p:pic>
        <p:nvPicPr>
          <p:cNvPr id="5" name="Picture 4">
            <a:extLst>
              <a:ext uri="{FF2B5EF4-FFF2-40B4-BE49-F238E27FC236}">
                <a16:creationId xmlns:a16="http://schemas.microsoft.com/office/drawing/2014/main" id="{45E90256-F6D6-BBC4-0F38-6C22BE9A5F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853" y="2132342"/>
            <a:ext cx="4552942" cy="2880000"/>
          </a:xfrm>
          <a:prstGeom prst="rect">
            <a:avLst/>
          </a:prstGeom>
        </p:spPr>
      </p:pic>
      <p:pic>
        <p:nvPicPr>
          <p:cNvPr id="1026" name="Picture 2" descr="Lasso - Free interface icons">
            <a:extLst>
              <a:ext uri="{FF2B5EF4-FFF2-40B4-BE49-F238E27FC236}">
                <a16:creationId xmlns:a16="http://schemas.microsoft.com/office/drawing/2014/main" id="{142E9C64-3E54-1D5F-C305-8130D3FC58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25" y="2367759"/>
            <a:ext cx="560552" cy="5605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F2165FD-5A48-8C28-C0C5-DD06AA0A3F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7072" y="2118078"/>
            <a:ext cx="2965795" cy="2880000"/>
          </a:xfrm>
          <a:prstGeom prst="rect">
            <a:avLst/>
          </a:prstGeom>
        </p:spPr>
      </p:pic>
      <p:sp>
        <p:nvSpPr>
          <p:cNvPr id="2" name="TextBox 1">
            <a:extLst>
              <a:ext uri="{FF2B5EF4-FFF2-40B4-BE49-F238E27FC236}">
                <a16:creationId xmlns:a16="http://schemas.microsoft.com/office/drawing/2014/main" id="{81EDF490-76F7-905F-430F-5BBE61404F3C}"/>
              </a:ext>
            </a:extLst>
          </p:cNvPr>
          <p:cNvSpPr txBox="1"/>
          <p:nvPr/>
        </p:nvSpPr>
        <p:spPr>
          <a:xfrm>
            <a:off x="1263434" y="5074057"/>
            <a:ext cx="2569779" cy="461665"/>
          </a:xfrm>
          <a:prstGeom prst="rect">
            <a:avLst/>
          </a:prstGeom>
          <a:noFill/>
        </p:spPr>
        <p:txBody>
          <a:bodyPr wrap="square">
            <a:spAutoFit/>
          </a:bodyPr>
          <a:lstStyle/>
          <a:p>
            <a:pPr algn="ctr"/>
            <a:r>
              <a:rPr lang="en-US" sz="2400" b="1" dirty="0">
                <a:solidFill>
                  <a:srgbClr val="1A1A1A"/>
                </a:solidFill>
              </a:rPr>
              <a:t>Manual</a:t>
            </a:r>
            <a:endParaRPr lang="en-IL" sz="2400" b="1" dirty="0"/>
          </a:p>
        </p:txBody>
      </p:sp>
      <p:sp>
        <p:nvSpPr>
          <p:cNvPr id="3" name="TextBox 2">
            <a:extLst>
              <a:ext uri="{FF2B5EF4-FFF2-40B4-BE49-F238E27FC236}">
                <a16:creationId xmlns:a16="http://schemas.microsoft.com/office/drawing/2014/main" id="{87E3F9EF-7653-724B-E8FF-DAC090B0B1D8}"/>
              </a:ext>
            </a:extLst>
          </p:cNvPr>
          <p:cNvSpPr txBox="1"/>
          <p:nvPr/>
        </p:nvSpPr>
        <p:spPr>
          <a:xfrm>
            <a:off x="5565079" y="5074057"/>
            <a:ext cx="2569779" cy="461665"/>
          </a:xfrm>
          <a:prstGeom prst="rect">
            <a:avLst/>
          </a:prstGeom>
          <a:noFill/>
        </p:spPr>
        <p:txBody>
          <a:bodyPr wrap="square">
            <a:spAutoFit/>
          </a:bodyPr>
          <a:lstStyle/>
          <a:p>
            <a:pPr algn="ctr"/>
            <a:r>
              <a:rPr lang="en-US" sz="2400" b="1" dirty="0">
                <a:solidFill>
                  <a:srgbClr val="1A1A1A"/>
                </a:solidFill>
              </a:rPr>
              <a:t>Conventional</a:t>
            </a:r>
            <a:endParaRPr lang="en-IL" sz="2400" b="1" dirty="0"/>
          </a:p>
        </p:txBody>
      </p:sp>
      <p:pic>
        <p:nvPicPr>
          <p:cNvPr id="4" name="Picture 3" descr="A black background with white text&#10;&#10;Description automatically generated">
            <a:extLst>
              <a:ext uri="{FF2B5EF4-FFF2-40B4-BE49-F238E27FC236}">
                <a16:creationId xmlns:a16="http://schemas.microsoft.com/office/drawing/2014/main" id="{B1250175-AFC0-8BBB-5B59-C19F43C1CF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75144" y="2118078"/>
            <a:ext cx="3072000" cy="2880000"/>
          </a:xfrm>
          <a:prstGeom prst="rect">
            <a:avLst/>
          </a:prstGeom>
        </p:spPr>
      </p:pic>
      <p:sp>
        <p:nvSpPr>
          <p:cNvPr id="7" name="TextBox 6">
            <a:extLst>
              <a:ext uri="{FF2B5EF4-FFF2-40B4-BE49-F238E27FC236}">
                <a16:creationId xmlns:a16="http://schemas.microsoft.com/office/drawing/2014/main" id="{0E4AE214-2DEB-EC72-1102-A1D68331F473}"/>
              </a:ext>
            </a:extLst>
          </p:cNvPr>
          <p:cNvSpPr txBox="1"/>
          <p:nvPr/>
        </p:nvSpPr>
        <p:spPr>
          <a:xfrm>
            <a:off x="9126254" y="5074057"/>
            <a:ext cx="2569779" cy="461665"/>
          </a:xfrm>
          <a:prstGeom prst="rect">
            <a:avLst/>
          </a:prstGeom>
          <a:noFill/>
        </p:spPr>
        <p:txBody>
          <a:bodyPr wrap="square">
            <a:spAutoFit/>
          </a:bodyPr>
          <a:lstStyle/>
          <a:p>
            <a:pPr algn="ctr"/>
            <a:r>
              <a:rPr lang="en-US" sz="2400" b="1" dirty="0">
                <a:solidFill>
                  <a:srgbClr val="1A1A1A"/>
                </a:solidFill>
              </a:rPr>
              <a:t>Deep learning</a:t>
            </a:r>
            <a:endParaRPr lang="en-IL" sz="2400" b="1" dirty="0"/>
          </a:p>
        </p:txBody>
      </p:sp>
    </p:spTree>
    <p:extLst>
      <p:ext uri="{BB962C8B-B14F-4D97-AF65-F5344CB8AC3E}">
        <p14:creationId xmlns:p14="http://schemas.microsoft.com/office/powerpoint/2010/main" val="753532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0"/>
            <a:ext cx="12192000" cy="1225306"/>
          </a:xfrm>
        </p:spPr>
        <p:txBody>
          <a:bodyPr>
            <a:normAutofit fontScale="90000"/>
          </a:bodyPr>
          <a:lstStyle/>
          <a:p>
            <a:r>
              <a:rPr lang="en-IL" dirty="0"/>
              <a:t>Multispectral thresholding with energy minimization (MTEM)</a:t>
            </a:r>
          </a:p>
        </p:txBody>
      </p:sp>
      <p:sp>
        <p:nvSpPr>
          <p:cNvPr id="6" name="Content Placeholder 2">
            <a:extLst>
              <a:ext uri="{FF2B5EF4-FFF2-40B4-BE49-F238E27FC236}">
                <a16:creationId xmlns:a16="http://schemas.microsoft.com/office/drawing/2014/main" id="{7F2B44DE-110E-B87C-ACB3-CB85FBC7685E}"/>
              </a:ext>
            </a:extLst>
          </p:cNvPr>
          <p:cNvSpPr txBox="1">
            <a:spLocks/>
          </p:cNvSpPr>
          <p:nvPr/>
        </p:nvSpPr>
        <p:spPr>
          <a:xfrm>
            <a:off x="62523" y="1469209"/>
            <a:ext cx="6784246" cy="44219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Segment a fragment into ink, parchment and background</a:t>
            </a:r>
          </a:p>
          <a:p>
            <a:r>
              <a:rPr lang="en-US" dirty="0"/>
              <a:t>Discriminate ink from holes</a:t>
            </a:r>
          </a:p>
          <a:p>
            <a:r>
              <a:rPr lang="en-US" dirty="0"/>
              <a:t>Discriminate ink from background</a:t>
            </a:r>
          </a:p>
          <a:p>
            <a:r>
              <a:rPr lang="en-US" dirty="0"/>
              <a:t>Delineate the ink at the parchment edges</a:t>
            </a:r>
          </a:p>
          <a:p>
            <a:r>
              <a:rPr lang="en-US" dirty="0"/>
              <a:t>Does not rely on manual annotation</a:t>
            </a:r>
          </a:p>
          <a:p>
            <a:r>
              <a:rPr lang="en-US" dirty="0"/>
              <a:t>Multispectral thresholding for parchment</a:t>
            </a:r>
          </a:p>
          <a:p>
            <a:r>
              <a:rPr lang="en-US" dirty="0"/>
              <a:t>Energy minimization for ink</a:t>
            </a:r>
          </a:p>
        </p:txBody>
      </p:sp>
      <p:sp>
        <p:nvSpPr>
          <p:cNvPr id="12" name="TextBox 11">
            <a:extLst>
              <a:ext uri="{FF2B5EF4-FFF2-40B4-BE49-F238E27FC236}">
                <a16:creationId xmlns:a16="http://schemas.microsoft.com/office/drawing/2014/main" id="{02640470-5809-B42C-868B-40AD1FB228B6}"/>
              </a:ext>
            </a:extLst>
          </p:cNvPr>
          <p:cNvSpPr txBox="1"/>
          <p:nvPr/>
        </p:nvSpPr>
        <p:spPr>
          <a:xfrm>
            <a:off x="7210267" y="1053710"/>
            <a:ext cx="4513303" cy="830997"/>
          </a:xfrm>
          <a:prstGeom prst="rect">
            <a:avLst/>
          </a:prstGeom>
          <a:noFill/>
        </p:spPr>
        <p:txBody>
          <a:bodyPr wrap="square">
            <a:spAutoFit/>
          </a:bodyPr>
          <a:lstStyle/>
          <a:p>
            <a:pPr algn="ctr"/>
            <a:r>
              <a:rPr lang="en-US" sz="2400" b="1" dirty="0">
                <a:solidFill>
                  <a:srgbClr val="1A1A1A"/>
                </a:solidFill>
              </a:rPr>
              <a:t>Ink and parchment segmentation using MTEM</a:t>
            </a:r>
            <a:endParaRPr lang="en-IL" sz="2400" b="1" dirty="0"/>
          </a:p>
        </p:txBody>
      </p:sp>
      <p:pic>
        <p:nvPicPr>
          <p:cNvPr id="4" name="Picture 3" descr="A green and red text on a blue background&#10;&#10;Description automatically generated">
            <a:extLst>
              <a:ext uri="{FF2B5EF4-FFF2-40B4-BE49-F238E27FC236}">
                <a16:creationId xmlns:a16="http://schemas.microsoft.com/office/drawing/2014/main" id="{CDCAFECC-0679-3DE0-81C1-BA597EE3A6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6771" y="1798993"/>
            <a:ext cx="5240297" cy="4912778"/>
          </a:xfrm>
          <a:prstGeom prst="rect">
            <a:avLst/>
          </a:prstGeom>
        </p:spPr>
      </p:pic>
    </p:spTree>
    <p:extLst>
      <p:ext uri="{BB962C8B-B14F-4D97-AF65-F5344CB8AC3E}">
        <p14:creationId xmlns:p14="http://schemas.microsoft.com/office/powerpoint/2010/main" val="1276399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0"/>
            <a:ext cx="6959600" cy="1225306"/>
          </a:xfrm>
        </p:spPr>
        <p:txBody>
          <a:bodyPr>
            <a:normAutofit fontScale="90000"/>
          </a:bodyPr>
          <a:lstStyle/>
          <a:p>
            <a:r>
              <a:rPr lang="en-IL" dirty="0"/>
              <a:t>Qumran segmentation dataset</a:t>
            </a:r>
            <a:br>
              <a:rPr lang="en-IL" dirty="0"/>
            </a:br>
            <a:r>
              <a:rPr lang="en-IL" dirty="0"/>
              <a:t>(QSD)</a:t>
            </a:r>
          </a:p>
        </p:txBody>
      </p:sp>
      <p:sp>
        <p:nvSpPr>
          <p:cNvPr id="6" name="Content Placeholder 2">
            <a:extLst>
              <a:ext uri="{FF2B5EF4-FFF2-40B4-BE49-F238E27FC236}">
                <a16:creationId xmlns:a16="http://schemas.microsoft.com/office/drawing/2014/main" id="{7F2B44DE-110E-B87C-ACB3-CB85FBC7685E}"/>
              </a:ext>
            </a:extLst>
          </p:cNvPr>
          <p:cNvSpPr txBox="1">
            <a:spLocks/>
          </p:cNvSpPr>
          <p:nvPr/>
        </p:nvSpPr>
        <p:spPr>
          <a:xfrm>
            <a:off x="62523" y="2771375"/>
            <a:ext cx="6033476" cy="3689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 fragments</a:t>
            </a:r>
          </a:p>
          <a:p>
            <a:r>
              <a:rPr lang="en-US" dirty="0"/>
              <a:t>Cropped out color bar, ruler bar and plate number bar</a:t>
            </a:r>
          </a:p>
        </p:txBody>
      </p:sp>
      <p:pic>
        <p:nvPicPr>
          <p:cNvPr id="11" name="Picture 10">
            <a:extLst>
              <a:ext uri="{FF2B5EF4-FFF2-40B4-BE49-F238E27FC236}">
                <a16:creationId xmlns:a16="http://schemas.microsoft.com/office/drawing/2014/main" id="{7DA8A4F6-5F88-8A10-AC83-DB7EC5C52EDA}"/>
              </a:ext>
            </a:extLst>
          </p:cNvPr>
          <p:cNvPicPr>
            <a:picLocks noChangeAspect="1"/>
          </p:cNvPicPr>
          <p:nvPr/>
        </p:nvPicPr>
        <p:blipFill>
          <a:blip r:embed="rId3"/>
          <a:stretch>
            <a:fillRect/>
          </a:stretch>
        </p:blipFill>
        <p:spPr>
          <a:xfrm>
            <a:off x="6096000" y="1469209"/>
            <a:ext cx="6033477" cy="4525108"/>
          </a:xfrm>
          <a:prstGeom prst="rect">
            <a:avLst/>
          </a:prstGeom>
        </p:spPr>
      </p:pic>
      <p:sp>
        <p:nvSpPr>
          <p:cNvPr id="12" name="TextBox 11">
            <a:extLst>
              <a:ext uri="{FF2B5EF4-FFF2-40B4-BE49-F238E27FC236}">
                <a16:creationId xmlns:a16="http://schemas.microsoft.com/office/drawing/2014/main" id="{02640470-5809-B42C-868B-40AD1FB228B6}"/>
              </a:ext>
            </a:extLst>
          </p:cNvPr>
          <p:cNvSpPr txBox="1"/>
          <p:nvPr/>
        </p:nvSpPr>
        <p:spPr>
          <a:xfrm>
            <a:off x="7678697" y="994473"/>
            <a:ext cx="2569779" cy="461665"/>
          </a:xfrm>
          <a:prstGeom prst="rect">
            <a:avLst/>
          </a:prstGeom>
          <a:noFill/>
        </p:spPr>
        <p:txBody>
          <a:bodyPr wrap="square">
            <a:spAutoFit/>
          </a:bodyPr>
          <a:lstStyle/>
          <a:p>
            <a:pPr algn="ctr"/>
            <a:r>
              <a:rPr lang="en-US" sz="2400" b="1" dirty="0">
                <a:solidFill>
                  <a:srgbClr val="1A1A1A"/>
                </a:solidFill>
              </a:rPr>
              <a:t>Raw IAA image</a:t>
            </a:r>
            <a:endParaRPr lang="en-IL" sz="2400" b="1" dirty="0"/>
          </a:p>
        </p:txBody>
      </p:sp>
      <p:sp>
        <p:nvSpPr>
          <p:cNvPr id="3" name="TextBox 2">
            <a:extLst>
              <a:ext uri="{FF2B5EF4-FFF2-40B4-BE49-F238E27FC236}">
                <a16:creationId xmlns:a16="http://schemas.microsoft.com/office/drawing/2014/main" id="{522113F3-9401-7C9E-E78D-C662E6934760}"/>
              </a:ext>
            </a:extLst>
          </p:cNvPr>
          <p:cNvSpPr txBox="1"/>
          <p:nvPr/>
        </p:nvSpPr>
        <p:spPr>
          <a:xfrm>
            <a:off x="62522" y="1469209"/>
            <a:ext cx="4811843" cy="1200329"/>
          </a:xfrm>
          <a:prstGeom prst="rect">
            <a:avLst/>
          </a:prstGeom>
          <a:noFill/>
        </p:spPr>
        <p:txBody>
          <a:bodyPr wrap="square">
            <a:spAutoFit/>
          </a:bodyPr>
          <a:lstStyle/>
          <a:p>
            <a:r>
              <a:rPr lang="en-IL" sz="2400" dirty="0"/>
              <a:t>Publicly available online:</a:t>
            </a:r>
          </a:p>
          <a:p>
            <a:r>
              <a:rPr lang="en-US" sz="2400" dirty="0">
                <a:hlinkClick r:id="rId4"/>
              </a:rPr>
              <a:t>https://www.cs.tau.ac.il/~berat/</a:t>
            </a:r>
            <a:endParaRPr lang="en-US" sz="2400" dirty="0"/>
          </a:p>
          <a:p>
            <a:endParaRPr lang="en-IL" sz="2400" dirty="0"/>
          </a:p>
        </p:txBody>
      </p:sp>
    </p:spTree>
    <p:extLst>
      <p:ext uri="{BB962C8B-B14F-4D97-AF65-F5344CB8AC3E}">
        <p14:creationId xmlns:p14="http://schemas.microsoft.com/office/powerpoint/2010/main" val="3744456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0"/>
            <a:ext cx="6959600" cy="1225306"/>
          </a:xfrm>
        </p:spPr>
        <p:txBody>
          <a:bodyPr>
            <a:normAutofit fontScale="90000"/>
          </a:bodyPr>
          <a:lstStyle/>
          <a:p>
            <a:r>
              <a:rPr lang="en-IL" dirty="0"/>
              <a:t>Qumran segmentation dataset</a:t>
            </a:r>
            <a:br>
              <a:rPr lang="en-IL" dirty="0"/>
            </a:br>
            <a:r>
              <a:rPr lang="en-IL" dirty="0"/>
              <a:t>(QSD)</a:t>
            </a:r>
          </a:p>
        </p:txBody>
      </p:sp>
      <p:sp>
        <p:nvSpPr>
          <p:cNvPr id="6" name="Content Placeholder 2">
            <a:extLst>
              <a:ext uri="{FF2B5EF4-FFF2-40B4-BE49-F238E27FC236}">
                <a16:creationId xmlns:a16="http://schemas.microsoft.com/office/drawing/2014/main" id="{7F2B44DE-110E-B87C-ACB3-CB85FBC7685E}"/>
              </a:ext>
            </a:extLst>
          </p:cNvPr>
          <p:cNvSpPr txBox="1">
            <a:spLocks/>
          </p:cNvSpPr>
          <p:nvPr/>
        </p:nvSpPr>
        <p:spPr>
          <a:xfrm>
            <a:off x="62523" y="2771375"/>
            <a:ext cx="4811844" cy="3015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Full-color – 8 bit</a:t>
            </a:r>
          </a:p>
          <a:p>
            <a:r>
              <a:rPr lang="en-US" dirty="0"/>
              <a:t>First-band – 16 bit</a:t>
            </a:r>
          </a:p>
          <a:p>
            <a:r>
              <a:rPr lang="en-US" dirty="0"/>
              <a:t>Last-band – 16 bit</a:t>
            </a:r>
          </a:p>
          <a:p>
            <a:r>
              <a:rPr lang="en-US" dirty="0"/>
              <a:t>Normalized last-band – 8 bit</a:t>
            </a:r>
          </a:p>
          <a:p>
            <a:r>
              <a:rPr lang="en-US" dirty="0"/>
              <a:t>Pixel-level annotation</a:t>
            </a:r>
          </a:p>
          <a:p>
            <a:endParaRPr lang="en-US" dirty="0"/>
          </a:p>
        </p:txBody>
      </p:sp>
      <p:pic>
        <p:nvPicPr>
          <p:cNvPr id="9" name="Picture 8">
            <a:extLst>
              <a:ext uri="{FF2B5EF4-FFF2-40B4-BE49-F238E27FC236}">
                <a16:creationId xmlns:a16="http://schemas.microsoft.com/office/drawing/2014/main" id="{CF606A07-1C91-04AA-9BA2-7A9815F3E7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877" y="642024"/>
            <a:ext cx="6959600" cy="3015827"/>
          </a:xfrm>
          <a:prstGeom prst="rect">
            <a:avLst/>
          </a:prstGeom>
        </p:spPr>
      </p:pic>
      <p:sp>
        <p:nvSpPr>
          <p:cNvPr id="13" name="TextBox 12">
            <a:extLst>
              <a:ext uri="{FF2B5EF4-FFF2-40B4-BE49-F238E27FC236}">
                <a16:creationId xmlns:a16="http://schemas.microsoft.com/office/drawing/2014/main" id="{50077E58-9E17-7B58-2C17-C02BED4FEC13}"/>
              </a:ext>
            </a:extLst>
          </p:cNvPr>
          <p:cNvSpPr txBox="1"/>
          <p:nvPr/>
        </p:nvSpPr>
        <p:spPr>
          <a:xfrm>
            <a:off x="7253276" y="268041"/>
            <a:ext cx="2792802" cy="461665"/>
          </a:xfrm>
          <a:prstGeom prst="rect">
            <a:avLst/>
          </a:prstGeom>
          <a:noFill/>
        </p:spPr>
        <p:txBody>
          <a:bodyPr wrap="square">
            <a:spAutoFit/>
          </a:bodyPr>
          <a:lstStyle/>
          <a:p>
            <a:pPr algn="ctr"/>
            <a:r>
              <a:rPr lang="en-US" sz="2400" b="1" dirty="0">
                <a:solidFill>
                  <a:srgbClr val="1A1A1A"/>
                </a:solidFill>
              </a:rPr>
              <a:t>Dataset images</a:t>
            </a:r>
            <a:endParaRPr lang="en-IL" sz="2400" b="1" dirty="0"/>
          </a:p>
        </p:txBody>
      </p:sp>
      <p:sp>
        <p:nvSpPr>
          <p:cNvPr id="3" name="TextBox 2">
            <a:extLst>
              <a:ext uri="{FF2B5EF4-FFF2-40B4-BE49-F238E27FC236}">
                <a16:creationId xmlns:a16="http://schemas.microsoft.com/office/drawing/2014/main" id="{522113F3-9401-7C9E-E78D-C662E6934760}"/>
              </a:ext>
            </a:extLst>
          </p:cNvPr>
          <p:cNvSpPr txBox="1"/>
          <p:nvPr/>
        </p:nvSpPr>
        <p:spPr>
          <a:xfrm>
            <a:off x="62522" y="1469209"/>
            <a:ext cx="4811843" cy="1200329"/>
          </a:xfrm>
          <a:prstGeom prst="rect">
            <a:avLst/>
          </a:prstGeom>
          <a:noFill/>
        </p:spPr>
        <p:txBody>
          <a:bodyPr wrap="square">
            <a:spAutoFit/>
          </a:bodyPr>
          <a:lstStyle/>
          <a:p>
            <a:r>
              <a:rPr lang="en-IL" sz="2400" dirty="0"/>
              <a:t>Publicly available online:</a:t>
            </a:r>
          </a:p>
          <a:p>
            <a:r>
              <a:rPr lang="en-US" sz="2400" dirty="0">
                <a:hlinkClick r:id="rId4"/>
              </a:rPr>
              <a:t>https://www.cs.tau.ac.il/~berat/</a:t>
            </a:r>
            <a:endParaRPr lang="en-US" sz="2400" dirty="0"/>
          </a:p>
          <a:p>
            <a:endParaRPr lang="en-IL" sz="2400" dirty="0"/>
          </a:p>
        </p:txBody>
      </p:sp>
      <p:pic>
        <p:nvPicPr>
          <p:cNvPr id="2" name="Picture 1">
            <a:extLst>
              <a:ext uri="{FF2B5EF4-FFF2-40B4-BE49-F238E27FC236}">
                <a16:creationId xmlns:a16="http://schemas.microsoft.com/office/drawing/2014/main" id="{994ED510-B251-6CF1-3D31-F4D674D45187}"/>
              </a:ext>
            </a:extLst>
          </p:cNvPr>
          <p:cNvPicPr>
            <a:picLocks noChangeAspect="1"/>
          </p:cNvPicPr>
          <p:nvPr/>
        </p:nvPicPr>
        <p:blipFill>
          <a:blip r:embed="rId5"/>
          <a:stretch>
            <a:fillRect/>
          </a:stretch>
        </p:blipFill>
        <p:spPr>
          <a:xfrm>
            <a:off x="7798777" y="4119516"/>
            <a:ext cx="1701800" cy="2730500"/>
          </a:xfrm>
          <a:prstGeom prst="rect">
            <a:avLst/>
          </a:prstGeom>
        </p:spPr>
      </p:pic>
      <p:sp>
        <p:nvSpPr>
          <p:cNvPr id="4" name="TextBox 3">
            <a:extLst>
              <a:ext uri="{FF2B5EF4-FFF2-40B4-BE49-F238E27FC236}">
                <a16:creationId xmlns:a16="http://schemas.microsoft.com/office/drawing/2014/main" id="{26EDB034-42B0-986B-9964-30587EDF38BC}"/>
              </a:ext>
            </a:extLst>
          </p:cNvPr>
          <p:cNvSpPr txBox="1"/>
          <p:nvPr/>
        </p:nvSpPr>
        <p:spPr>
          <a:xfrm>
            <a:off x="7049603" y="3736681"/>
            <a:ext cx="3200148" cy="461665"/>
          </a:xfrm>
          <a:prstGeom prst="rect">
            <a:avLst/>
          </a:prstGeom>
          <a:noFill/>
        </p:spPr>
        <p:txBody>
          <a:bodyPr wrap="square">
            <a:spAutoFit/>
          </a:bodyPr>
          <a:lstStyle/>
          <a:p>
            <a:pPr algn="ctr"/>
            <a:r>
              <a:rPr lang="en-US" sz="2400" b="1" dirty="0">
                <a:solidFill>
                  <a:srgbClr val="1A1A1A"/>
                </a:solidFill>
              </a:rPr>
              <a:t>Pixel level annotation</a:t>
            </a:r>
            <a:endParaRPr lang="en-IL" sz="2400" b="1" dirty="0"/>
          </a:p>
        </p:txBody>
      </p:sp>
    </p:spTree>
    <p:extLst>
      <p:ext uri="{BB962C8B-B14F-4D97-AF65-F5344CB8AC3E}">
        <p14:creationId xmlns:p14="http://schemas.microsoft.com/office/powerpoint/2010/main" val="4129540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1" y="0"/>
            <a:ext cx="8139659" cy="854439"/>
          </a:xfrm>
        </p:spPr>
        <p:txBody>
          <a:bodyPr>
            <a:normAutofit fontScale="90000"/>
          </a:bodyPr>
          <a:lstStyle/>
          <a:p>
            <a:r>
              <a:rPr lang="en-IL" dirty="0"/>
              <a:t>Qumran segmentation dataset (QSD)</a:t>
            </a:r>
          </a:p>
        </p:txBody>
      </p:sp>
      <p:grpSp>
        <p:nvGrpSpPr>
          <p:cNvPr id="16" name="Group 15">
            <a:extLst>
              <a:ext uri="{FF2B5EF4-FFF2-40B4-BE49-F238E27FC236}">
                <a16:creationId xmlns:a16="http://schemas.microsoft.com/office/drawing/2014/main" id="{4515A932-15CB-C5D1-8552-033A0EC7F30E}"/>
              </a:ext>
            </a:extLst>
          </p:cNvPr>
          <p:cNvGrpSpPr/>
          <p:nvPr/>
        </p:nvGrpSpPr>
        <p:grpSpPr>
          <a:xfrm>
            <a:off x="2209800" y="904064"/>
            <a:ext cx="7772400" cy="5953936"/>
            <a:chOff x="2209800" y="904064"/>
            <a:chExt cx="7772400" cy="5953936"/>
          </a:xfrm>
        </p:grpSpPr>
        <p:pic>
          <p:nvPicPr>
            <p:cNvPr id="12" name="Picture 11">
              <a:extLst>
                <a:ext uri="{FF2B5EF4-FFF2-40B4-BE49-F238E27FC236}">
                  <a16:creationId xmlns:a16="http://schemas.microsoft.com/office/drawing/2014/main" id="{4C3344AB-FC50-9213-4269-648E29BF1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1037414"/>
              <a:ext cx="7772400" cy="5820586"/>
            </a:xfrm>
            <a:prstGeom prst="rect">
              <a:avLst/>
            </a:prstGeom>
          </p:spPr>
        </p:pic>
        <p:pic>
          <p:nvPicPr>
            <p:cNvPr id="15" name="Picture 14">
              <a:extLst>
                <a:ext uri="{FF2B5EF4-FFF2-40B4-BE49-F238E27FC236}">
                  <a16:creationId xmlns:a16="http://schemas.microsoft.com/office/drawing/2014/main" id="{588971A0-38BC-9501-7953-534B7F416BDE}"/>
                </a:ext>
              </a:extLst>
            </p:cNvPr>
            <p:cNvPicPr>
              <a:picLocks noChangeAspect="1"/>
            </p:cNvPicPr>
            <p:nvPr/>
          </p:nvPicPr>
          <p:blipFill>
            <a:blip r:embed="rId4"/>
            <a:stretch>
              <a:fillRect/>
            </a:stretch>
          </p:blipFill>
          <p:spPr>
            <a:xfrm>
              <a:off x="7523708" y="904064"/>
              <a:ext cx="1231900" cy="266700"/>
            </a:xfrm>
            <a:prstGeom prst="rect">
              <a:avLst/>
            </a:prstGeom>
          </p:spPr>
        </p:pic>
      </p:grpSp>
    </p:spTree>
    <p:extLst>
      <p:ext uri="{BB962C8B-B14F-4D97-AF65-F5344CB8AC3E}">
        <p14:creationId xmlns:p14="http://schemas.microsoft.com/office/powerpoint/2010/main" val="256184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1" y="0"/>
            <a:ext cx="8139659" cy="854439"/>
          </a:xfrm>
        </p:spPr>
        <p:txBody>
          <a:bodyPr>
            <a:normAutofit fontScale="90000"/>
          </a:bodyPr>
          <a:lstStyle/>
          <a:p>
            <a:r>
              <a:rPr lang="en-IL" dirty="0"/>
              <a:t>Qumran segmentation dataset (QSD)</a:t>
            </a:r>
          </a:p>
        </p:txBody>
      </p:sp>
      <p:grpSp>
        <p:nvGrpSpPr>
          <p:cNvPr id="11" name="Group 10">
            <a:extLst>
              <a:ext uri="{FF2B5EF4-FFF2-40B4-BE49-F238E27FC236}">
                <a16:creationId xmlns:a16="http://schemas.microsoft.com/office/drawing/2014/main" id="{00322196-9758-C369-A8E2-B737F39F067F}"/>
              </a:ext>
            </a:extLst>
          </p:cNvPr>
          <p:cNvGrpSpPr/>
          <p:nvPr/>
        </p:nvGrpSpPr>
        <p:grpSpPr>
          <a:xfrm>
            <a:off x="2262742" y="854439"/>
            <a:ext cx="7666516" cy="5951096"/>
            <a:chOff x="2262742" y="839449"/>
            <a:chExt cx="7666516" cy="5951096"/>
          </a:xfrm>
        </p:grpSpPr>
        <p:pic>
          <p:nvPicPr>
            <p:cNvPr id="5" name="Picture 4">
              <a:extLst>
                <a:ext uri="{FF2B5EF4-FFF2-40B4-BE49-F238E27FC236}">
                  <a16:creationId xmlns:a16="http://schemas.microsoft.com/office/drawing/2014/main" id="{981C7DD6-2F73-343A-577D-98A0AB2D21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2742" y="854439"/>
              <a:ext cx="7666516" cy="5936106"/>
            </a:xfrm>
            <a:prstGeom prst="rect">
              <a:avLst/>
            </a:prstGeom>
          </p:spPr>
        </p:pic>
        <p:sp>
          <p:nvSpPr>
            <p:cNvPr id="10" name="Rectangle 9">
              <a:extLst>
                <a:ext uri="{FF2B5EF4-FFF2-40B4-BE49-F238E27FC236}">
                  <a16:creationId xmlns:a16="http://schemas.microsoft.com/office/drawing/2014/main" id="{1A3B08AB-2C8F-82AB-CBA2-75022939AA5C}"/>
                </a:ext>
              </a:extLst>
            </p:cNvPr>
            <p:cNvSpPr/>
            <p:nvPr/>
          </p:nvSpPr>
          <p:spPr>
            <a:xfrm>
              <a:off x="3837482" y="839449"/>
              <a:ext cx="914400" cy="254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Tree>
    <p:extLst>
      <p:ext uri="{BB962C8B-B14F-4D97-AF65-F5344CB8AC3E}">
        <p14:creationId xmlns:p14="http://schemas.microsoft.com/office/powerpoint/2010/main" val="3272063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Typical regions in a fragment image</a:t>
            </a:r>
          </a:p>
        </p:txBody>
      </p:sp>
      <p:grpSp>
        <p:nvGrpSpPr>
          <p:cNvPr id="11" name="Group 10">
            <a:extLst>
              <a:ext uri="{FF2B5EF4-FFF2-40B4-BE49-F238E27FC236}">
                <a16:creationId xmlns:a16="http://schemas.microsoft.com/office/drawing/2014/main" id="{D759EC4C-A06A-9837-C27D-720BFE0CE018}"/>
              </a:ext>
            </a:extLst>
          </p:cNvPr>
          <p:cNvGrpSpPr/>
          <p:nvPr/>
        </p:nvGrpSpPr>
        <p:grpSpPr>
          <a:xfrm>
            <a:off x="97529" y="2098785"/>
            <a:ext cx="3968273" cy="2636501"/>
            <a:chOff x="97529" y="2098785"/>
            <a:chExt cx="3968273" cy="2636501"/>
          </a:xfrm>
        </p:grpSpPr>
        <p:pic>
          <p:nvPicPr>
            <p:cNvPr id="9" name="Picture 8">
              <a:extLst>
                <a:ext uri="{FF2B5EF4-FFF2-40B4-BE49-F238E27FC236}">
                  <a16:creationId xmlns:a16="http://schemas.microsoft.com/office/drawing/2014/main" id="{3FB0E16C-984A-200B-F440-28CBF6AB6F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529" y="2098785"/>
              <a:ext cx="3968273" cy="2636501"/>
            </a:xfrm>
            <a:prstGeom prst="rect">
              <a:avLst/>
            </a:prstGeom>
          </p:spPr>
        </p:pic>
        <p:pic>
          <p:nvPicPr>
            <p:cNvPr id="10" name="Picture 9">
              <a:extLst>
                <a:ext uri="{FF2B5EF4-FFF2-40B4-BE49-F238E27FC236}">
                  <a16:creationId xmlns:a16="http://schemas.microsoft.com/office/drawing/2014/main" id="{250A2CFF-06B2-7351-CBE7-F67119FC0D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529" y="4014253"/>
              <a:ext cx="3968273" cy="574076"/>
            </a:xfrm>
            <a:prstGeom prst="rect">
              <a:avLst/>
            </a:prstGeom>
          </p:spPr>
        </p:pic>
      </p:grpSp>
      <p:pic>
        <p:nvPicPr>
          <p:cNvPr id="12" name="Picture 11">
            <a:extLst>
              <a:ext uri="{FF2B5EF4-FFF2-40B4-BE49-F238E27FC236}">
                <a16:creationId xmlns:a16="http://schemas.microsoft.com/office/drawing/2014/main" id="{6004D180-DB1D-4953-2256-4F2A6B78BEDA}"/>
              </a:ext>
            </a:extLst>
          </p:cNvPr>
          <p:cNvPicPr>
            <a:picLocks noChangeAspect="1"/>
          </p:cNvPicPr>
          <p:nvPr/>
        </p:nvPicPr>
        <p:blipFill>
          <a:blip r:embed="rId5"/>
          <a:stretch>
            <a:fillRect/>
          </a:stretch>
        </p:blipFill>
        <p:spPr>
          <a:xfrm>
            <a:off x="4558990" y="1537753"/>
            <a:ext cx="7239000" cy="4953000"/>
          </a:xfrm>
          <a:prstGeom prst="rect">
            <a:avLst/>
          </a:prstGeom>
        </p:spPr>
      </p:pic>
    </p:spTree>
    <p:extLst>
      <p:ext uri="{BB962C8B-B14F-4D97-AF65-F5344CB8AC3E}">
        <p14:creationId xmlns:p14="http://schemas.microsoft.com/office/powerpoint/2010/main" val="3023142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Multispectral characterization</a:t>
            </a:r>
          </a:p>
        </p:txBody>
      </p:sp>
      <p:pic>
        <p:nvPicPr>
          <p:cNvPr id="5" name="Picture 4" descr="A graph of different colored lines&#10;&#10;Description automatically generated">
            <a:extLst>
              <a:ext uri="{FF2B5EF4-FFF2-40B4-BE49-F238E27FC236}">
                <a16:creationId xmlns:a16="http://schemas.microsoft.com/office/drawing/2014/main" id="{2FE72676-D568-1502-6980-DEAA082C62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7594" y="861647"/>
            <a:ext cx="7162801" cy="5730241"/>
          </a:xfrm>
          <a:prstGeom prst="rect">
            <a:avLst/>
          </a:prstGeom>
        </p:spPr>
      </p:pic>
    </p:spTree>
    <p:extLst>
      <p:ext uri="{BB962C8B-B14F-4D97-AF65-F5344CB8AC3E}">
        <p14:creationId xmlns:p14="http://schemas.microsoft.com/office/powerpoint/2010/main" val="3105806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04" name="Picture 12" descr="Dead Sea Scrolls Fragments">
            <a:extLst>
              <a:ext uri="{FF2B5EF4-FFF2-40B4-BE49-F238E27FC236}">
                <a16:creationId xmlns:a16="http://schemas.microsoft.com/office/drawing/2014/main" id="{1B131A0E-E94B-D30F-6DCA-75B8332B24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1387" y="0"/>
            <a:ext cx="8710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35597D-5E10-A811-DB17-AAE91EE20D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098800"/>
            <a:ext cx="6993863" cy="3759200"/>
          </a:xfrm>
          <a:prstGeom prst="rect">
            <a:avLst/>
          </a:prstGeom>
        </p:spPr>
      </p:pic>
      <p:sp>
        <p:nvSpPr>
          <p:cNvPr id="7" name="TextBox 6">
            <a:extLst>
              <a:ext uri="{FF2B5EF4-FFF2-40B4-BE49-F238E27FC236}">
                <a16:creationId xmlns:a16="http://schemas.microsoft.com/office/drawing/2014/main" id="{847F79E7-47DB-4549-42A9-1707041EF749}"/>
              </a:ext>
            </a:extLst>
          </p:cNvPr>
          <p:cNvSpPr txBox="1"/>
          <p:nvPr/>
        </p:nvSpPr>
        <p:spPr>
          <a:xfrm>
            <a:off x="1888080" y="3013501"/>
            <a:ext cx="3217702" cy="830997"/>
          </a:xfrm>
          <a:prstGeom prst="rect">
            <a:avLst/>
          </a:prstGeom>
          <a:noFill/>
        </p:spPr>
        <p:txBody>
          <a:bodyPr wrap="square">
            <a:spAutoFit/>
          </a:bodyPr>
          <a:lstStyle/>
          <a:p>
            <a:pPr algn="ctr"/>
            <a:r>
              <a:rPr lang="en-US" sz="2400" b="1" i="0" dirty="0">
                <a:solidFill>
                  <a:srgbClr val="3A3A3A"/>
                </a:solidFill>
                <a:effectLst/>
              </a:rPr>
              <a:t>Great Isaiah Scroll</a:t>
            </a:r>
          </a:p>
          <a:p>
            <a:pPr algn="ctr"/>
            <a:r>
              <a:rPr lang="en-US" sz="2400" b="1" i="0" dirty="0">
                <a:solidFill>
                  <a:srgbClr val="3A3A3A"/>
                </a:solidFill>
                <a:effectLst/>
              </a:rPr>
              <a:t> 734 cm</a:t>
            </a:r>
            <a:endParaRPr lang="en-IL" sz="2400" dirty="0"/>
          </a:p>
        </p:txBody>
      </p:sp>
      <p:sp>
        <p:nvSpPr>
          <p:cNvPr id="8" name="TextBox 7">
            <a:extLst>
              <a:ext uri="{FF2B5EF4-FFF2-40B4-BE49-F238E27FC236}">
                <a16:creationId xmlns:a16="http://schemas.microsoft.com/office/drawing/2014/main" id="{3670A025-32DE-4D54-489D-F850E4C98A5F}"/>
              </a:ext>
            </a:extLst>
          </p:cNvPr>
          <p:cNvSpPr txBox="1"/>
          <p:nvPr/>
        </p:nvSpPr>
        <p:spPr>
          <a:xfrm>
            <a:off x="9154266" y="3098801"/>
            <a:ext cx="3037734" cy="461665"/>
          </a:xfrm>
          <a:prstGeom prst="rect">
            <a:avLst/>
          </a:prstGeom>
          <a:noFill/>
        </p:spPr>
        <p:txBody>
          <a:bodyPr wrap="square">
            <a:spAutoFit/>
          </a:bodyPr>
          <a:lstStyle/>
          <a:p>
            <a:pPr algn="ctr"/>
            <a:r>
              <a:rPr lang="en-US" sz="2400" b="1" i="0" dirty="0">
                <a:solidFill>
                  <a:srgbClr val="3A3A3A"/>
                </a:solidFill>
                <a:effectLst/>
              </a:rPr>
              <a:t>Isaiah fragments</a:t>
            </a:r>
          </a:p>
        </p:txBody>
      </p:sp>
      <p:sp>
        <p:nvSpPr>
          <p:cNvPr id="2" name="TextBox 1">
            <a:extLst>
              <a:ext uri="{FF2B5EF4-FFF2-40B4-BE49-F238E27FC236}">
                <a16:creationId xmlns:a16="http://schemas.microsoft.com/office/drawing/2014/main" id="{173DEE6C-55FE-D5F7-CE14-7EC794391AD8}"/>
              </a:ext>
            </a:extLst>
          </p:cNvPr>
          <p:cNvSpPr txBox="1"/>
          <p:nvPr/>
        </p:nvSpPr>
        <p:spPr>
          <a:xfrm>
            <a:off x="0" y="263772"/>
            <a:ext cx="3933645" cy="1200329"/>
          </a:xfrm>
          <a:prstGeom prst="rect">
            <a:avLst/>
          </a:prstGeom>
          <a:noFill/>
        </p:spPr>
        <p:txBody>
          <a:bodyPr wrap="square">
            <a:spAutoFit/>
          </a:bodyPr>
          <a:lstStyle/>
          <a:p>
            <a:pPr marL="342900" indent="-342900">
              <a:buFont typeface="Arial" panose="020B0604020202020204" pitchFamily="34" charset="0"/>
              <a:buChar char="•"/>
            </a:pPr>
            <a:r>
              <a:rPr lang="en-US" sz="2400" i="0" dirty="0">
                <a:solidFill>
                  <a:srgbClr val="3A3A3A"/>
                </a:solidFill>
                <a:effectLst/>
              </a:rPr>
              <a:t>950 different manuscripts</a:t>
            </a:r>
          </a:p>
          <a:p>
            <a:pPr marL="342900" indent="-342900">
              <a:buFont typeface="Arial" panose="020B0604020202020204" pitchFamily="34" charset="0"/>
              <a:buChar char="•"/>
            </a:pPr>
            <a:r>
              <a:rPr lang="en-US" sz="2400" dirty="0">
                <a:solidFill>
                  <a:srgbClr val="3A3A3A"/>
                </a:solidFill>
              </a:rPr>
              <a:t>Some well preserved</a:t>
            </a:r>
          </a:p>
          <a:p>
            <a:pPr marL="342900" indent="-342900">
              <a:buFont typeface="Arial" panose="020B0604020202020204" pitchFamily="34" charset="0"/>
              <a:buChar char="•"/>
            </a:pPr>
            <a:r>
              <a:rPr lang="en-US" sz="2400" dirty="0">
                <a:solidFill>
                  <a:srgbClr val="3A3A3A"/>
                </a:solidFill>
              </a:rPr>
              <a:t>Some fragmented</a:t>
            </a:r>
          </a:p>
        </p:txBody>
      </p:sp>
    </p:spTree>
    <p:extLst>
      <p:ext uri="{BB962C8B-B14F-4D97-AF65-F5344CB8AC3E}">
        <p14:creationId xmlns:p14="http://schemas.microsoft.com/office/powerpoint/2010/main" val="495659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What is a hole?</a:t>
            </a:r>
          </a:p>
        </p:txBody>
      </p:sp>
      <p:pic>
        <p:nvPicPr>
          <p:cNvPr id="3" name="Picture 2" descr="A graph of different colored lines&#10;&#10;Description automatically generated">
            <a:extLst>
              <a:ext uri="{FF2B5EF4-FFF2-40B4-BE49-F238E27FC236}">
                <a16:creationId xmlns:a16="http://schemas.microsoft.com/office/drawing/2014/main" id="{AE6DDE06-A9A2-B380-7A0C-8480041DC3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62" y="1205111"/>
            <a:ext cx="5882104" cy="4705684"/>
          </a:xfrm>
          <a:prstGeom prst="rect">
            <a:avLst/>
          </a:prstGeom>
        </p:spPr>
      </p:pic>
      <p:pic>
        <p:nvPicPr>
          <p:cNvPr id="1026" name="Picture 2" descr="Subsurface Scattering in Glossiness ...">
            <a:extLst>
              <a:ext uri="{FF2B5EF4-FFF2-40B4-BE49-F238E27FC236}">
                <a16:creationId xmlns:a16="http://schemas.microsoft.com/office/drawing/2014/main" id="{61796BED-3B77-BF74-5A7B-FBC43FDAB50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3393"/>
          <a:stretch/>
        </p:blipFill>
        <p:spPr bwMode="auto">
          <a:xfrm>
            <a:off x="5898995" y="1205111"/>
            <a:ext cx="6158289" cy="343425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7620C877-2122-B584-C311-43C936E55A92}"/>
              </a:ext>
            </a:extLst>
          </p:cNvPr>
          <p:cNvSpPr txBox="1">
            <a:spLocks/>
          </p:cNvSpPr>
          <p:nvPr/>
        </p:nvSpPr>
        <p:spPr>
          <a:xfrm>
            <a:off x="5898994" y="4639366"/>
            <a:ext cx="6293006" cy="2218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Infrared light penetrates parchment</a:t>
            </a:r>
          </a:p>
          <a:p>
            <a:r>
              <a:rPr lang="en-US" dirty="0"/>
              <a:t>Additional diffusive reflections brightens the regions neighboring parchment edges and the ink regions over the parchment</a:t>
            </a:r>
          </a:p>
          <a:p>
            <a:endParaRPr lang="en-US" dirty="0"/>
          </a:p>
          <a:p>
            <a:endParaRPr lang="en-US" dirty="0"/>
          </a:p>
        </p:txBody>
      </p:sp>
    </p:spTree>
    <p:extLst>
      <p:ext uri="{BB962C8B-B14F-4D97-AF65-F5344CB8AC3E}">
        <p14:creationId xmlns:p14="http://schemas.microsoft.com/office/powerpoint/2010/main" val="2380949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Holes and halos</a:t>
            </a:r>
          </a:p>
        </p:txBody>
      </p:sp>
      <p:pic>
        <p:nvPicPr>
          <p:cNvPr id="4" name="Picture 3">
            <a:extLst>
              <a:ext uri="{FF2B5EF4-FFF2-40B4-BE49-F238E27FC236}">
                <a16:creationId xmlns:a16="http://schemas.microsoft.com/office/drawing/2014/main" id="{BF4DA429-5A98-6CC6-D4F9-AAD5A28D881C}"/>
              </a:ext>
            </a:extLst>
          </p:cNvPr>
          <p:cNvPicPr>
            <a:picLocks noChangeAspect="1"/>
          </p:cNvPicPr>
          <p:nvPr/>
        </p:nvPicPr>
        <p:blipFill>
          <a:blip r:embed="rId3"/>
          <a:stretch>
            <a:fillRect/>
          </a:stretch>
        </p:blipFill>
        <p:spPr>
          <a:xfrm>
            <a:off x="288044" y="1602097"/>
            <a:ext cx="11646452" cy="3915834"/>
          </a:xfrm>
          <a:prstGeom prst="rect">
            <a:avLst/>
          </a:prstGeom>
        </p:spPr>
      </p:pic>
      <p:sp>
        <p:nvSpPr>
          <p:cNvPr id="5" name="TextBox 4">
            <a:extLst>
              <a:ext uri="{FF2B5EF4-FFF2-40B4-BE49-F238E27FC236}">
                <a16:creationId xmlns:a16="http://schemas.microsoft.com/office/drawing/2014/main" id="{BA14E72F-3B42-F51F-66B9-0C429767F182}"/>
              </a:ext>
            </a:extLst>
          </p:cNvPr>
          <p:cNvSpPr txBox="1"/>
          <p:nvPr/>
        </p:nvSpPr>
        <p:spPr>
          <a:xfrm>
            <a:off x="5486400" y="3429000"/>
            <a:ext cx="957313" cy="523220"/>
          </a:xfrm>
          <a:prstGeom prst="rect">
            <a:avLst/>
          </a:prstGeom>
          <a:noFill/>
        </p:spPr>
        <p:txBody>
          <a:bodyPr wrap="none" rtlCol="0">
            <a:spAutoFit/>
          </a:bodyPr>
          <a:lstStyle/>
          <a:p>
            <a:r>
              <a:rPr lang="en-IL" sz="2800" b="1" dirty="0">
                <a:ln>
                  <a:solidFill>
                    <a:srgbClr val="7030A0"/>
                  </a:solidFill>
                </a:ln>
                <a:solidFill>
                  <a:srgbClr val="D0C2F3"/>
                </a:solidFill>
              </a:rPr>
              <a:t>Hole</a:t>
            </a:r>
          </a:p>
        </p:txBody>
      </p:sp>
      <p:sp>
        <p:nvSpPr>
          <p:cNvPr id="6" name="TextBox 5">
            <a:extLst>
              <a:ext uri="{FF2B5EF4-FFF2-40B4-BE49-F238E27FC236}">
                <a16:creationId xmlns:a16="http://schemas.microsoft.com/office/drawing/2014/main" id="{88D7EB20-626D-BC70-A5F8-C07B31765D86}"/>
              </a:ext>
            </a:extLst>
          </p:cNvPr>
          <p:cNvSpPr txBox="1"/>
          <p:nvPr/>
        </p:nvSpPr>
        <p:spPr>
          <a:xfrm>
            <a:off x="8870731" y="3952220"/>
            <a:ext cx="957313" cy="523220"/>
          </a:xfrm>
          <a:prstGeom prst="rect">
            <a:avLst/>
          </a:prstGeom>
          <a:noFill/>
        </p:spPr>
        <p:txBody>
          <a:bodyPr wrap="none" rtlCol="0">
            <a:spAutoFit/>
          </a:bodyPr>
          <a:lstStyle/>
          <a:p>
            <a:r>
              <a:rPr lang="en-IL" sz="2800" b="1" dirty="0">
                <a:ln>
                  <a:solidFill>
                    <a:srgbClr val="7030A0"/>
                  </a:solidFill>
                </a:ln>
                <a:solidFill>
                  <a:srgbClr val="D0C2F3"/>
                </a:solidFill>
              </a:rPr>
              <a:t>Hole</a:t>
            </a:r>
          </a:p>
        </p:txBody>
      </p:sp>
      <p:sp>
        <p:nvSpPr>
          <p:cNvPr id="7" name="TextBox 6">
            <a:extLst>
              <a:ext uri="{FF2B5EF4-FFF2-40B4-BE49-F238E27FC236}">
                <a16:creationId xmlns:a16="http://schemas.microsoft.com/office/drawing/2014/main" id="{69E5B491-603A-3C91-0030-A56A9FFEEB92}"/>
              </a:ext>
            </a:extLst>
          </p:cNvPr>
          <p:cNvSpPr txBox="1"/>
          <p:nvPr/>
        </p:nvSpPr>
        <p:spPr>
          <a:xfrm>
            <a:off x="1621408" y="4933156"/>
            <a:ext cx="955711" cy="523220"/>
          </a:xfrm>
          <a:prstGeom prst="rect">
            <a:avLst/>
          </a:prstGeom>
          <a:noFill/>
          <a:ln>
            <a:noFill/>
          </a:ln>
        </p:spPr>
        <p:txBody>
          <a:bodyPr wrap="none" rtlCol="0">
            <a:spAutoFit/>
          </a:bodyPr>
          <a:lstStyle/>
          <a:p>
            <a:r>
              <a:rPr lang="en-IL" sz="2800" b="1" dirty="0">
                <a:solidFill>
                  <a:schemeClr val="bg2"/>
                </a:solidFill>
              </a:rPr>
              <a:t>Halo</a:t>
            </a:r>
          </a:p>
        </p:txBody>
      </p:sp>
      <p:sp>
        <p:nvSpPr>
          <p:cNvPr id="9" name="TextBox 8">
            <a:extLst>
              <a:ext uri="{FF2B5EF4-FFF2-40B4-BE49-F238E27FC236}">
                <a16:creationId xmlns:a16="http://schemas.microsoft.com/office/drawing/2014/main" id="{6377C4C8-12BA-6EA3-650C-F2C80660EADF}"/>
              </a:ext>
            </a:extLst>
          </p:cNvPr>
          <p:cNvSpPr txBox="1"/>
          <p:nvPr/>
        </p:nvSpPr>
        <p:spPr>
          <a:xfrm>
            <a:off x="5887416" y="4169450"/>
            <a:ext cx="955711" cy="523220"/>
          </a:xfrm>
          <a:prstGeom prst="rect">
            <a:avLst/>
          </a:prstGeom>
          <a:noFill/>
          <a:ln>
            <a:noFill/>
          </a:ln>
        </p:spPr>
        <p:txBody>
          <a:bodyPr wrap="none" rtlCol="0">
            <a:spAutoFit/>
          </a:bodyPr>
          <a:lstStyle/>
          <a:p>
            <a:r>
              <a:rPr lang="en-IL" sz="2800" b="1" dirty="0">
                <a:solidFill>
                  <a:schemeClr val="bg2"/>
                </a:solidFill>
              </a:rPr>
              <a:t>Halo</a:t>
            </a:r>
          </a:p>
        </p:txBody>
      </p:sp>
      <p:sp>
        <p:nvSpPr>
          <p:cNvPr id="10" name="TextBox 9">
            <a:extLst>
              <a:ext uri="{FF2B5EF4-FFF2-40B4-BE49-F238E27FC236}">
                <a16:creationId xmlns:a16="http://schemas.microsoft.com/office/drawing/2014/main" id="{67690685-1F3B-3811-8FCD-0BE9AAD96516}"/>
              </a:ext>
            </a:extLst>
          </p:cNvPr>
          <p:cNvSpPr txBox="1"/>
          <p:nvPr/>
        </p:nvSpPr>
        <p:spPr>
          <a:xfrm>
            <a:off x="9923220" y="4732683"/>
            <a:ext cx="955711" cy="523220"/>
          </a:xfrm>
          <a:prstGeom prst="rect">
            <a:avLst/>
          </a:prstGeom>
          <a:noFill/>
          <a:ln>
            <a:noFill/>
          </a:ln>
        </p:spPr>
        <p:txBody>
          <a:bodyPr wrap="none" rtlCol="0">
            <a:spAutoFit/>
          </a:bodyPr>
          <a:lstStyle/>
          <a:p>
            <a:r>
              <a:rPr lang="en-IL" sz="2800" b="1" dirty="0">
                <a:solidFill>
                  <a:schemeClr val="bg2"/>
                </a:solidFill>
              </a:rPr>
              <a:t>Halo</a:t>
            </a:r>
          </a:p>
        </p:txBody>
      </p:sp>
    </p:spTree>
    <p:extLst>
      <p:ext uri="{BB962C8B-B14F-4D97-AF65-F5344CB8AC3E}">
        <p14:creationId xmlns:p14="http://schemas.microsoft.com/office/powerpoint/2010/main" val="2427019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US" dirty="0"/>
              <a:t>Separability of parchment pixels</a:t>
            </a:r>
            <a:endParaRPr lang="en-IL" dirty="0"/>
          </a:p>
        </p:txBody>
      </p:sp>
      <p:pic>
        <p:nvPicPr>
          <p:cNvPr id="3" name="Picture 2" descr="A graph of a function&#10;&#10;Description automatically generated">
            <a:extLst>
              <a:ext uri="{FF2B5EF4-FFF2-40B4-BE49-F238E27FC236}">
                <a16:creationId xmlns:a16="http://schemas.microsoft.com/office/drawing/2014/main" id="{C5874300-8F71-9312-5C31-E9E09E857C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5046" y="861647"/>
            <a:ext cx="6001908" cy="6001908"/>
          </a:xfrm>
          <a:prstGeom prst="rect">
            <a:avLst/>
          </a:prstGeom>
        </p:spPr>
      </p:pic>
    </p:spTree>
    <p:extLst>
      <p:ext uri="{BB962C8B-B14F-4D97-AF65-F5344CB8AC3E}">
        <p14:creationId xmlns:p14="http://schemas.microsoft.com/office/powerpoint/2010/main" val="1223430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US" dirty="0"/>
              <a:t>Separability of parchment pixels</a:t>
            </a:r>
            <a:endParaRPr lang="en-IL" dirty="0"/>
          </a:p>
        </p:txBody>
      </p:sp>
      <p:pic>
        <p:nvPicPr>
          <p:cNvPr id="6" name="Picture 5" descr="A white text on a black background&#10;&#10;Description automatically generated">
            <a:extLst>
              <a:ext uri="{FF2B5EF4-FFF2-40B4-BE49-F238E27FC236}">
                <a16:creationId xmlns:a16="http://schemas.microsoft.com/office/drawing/2014/main" id="{0AB8F38C-C629-EBA9-2C2D-24B174D3C0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5823" y="11411"/>
            <a:ext cx="2660000" cy="6840000"/>
          </a:xfrm>
          <a:prstGeom prst="rect">
            <a:avLst/>
          </a:prstGeom>
        </p:spPr>
      </p:pic>
      <p:sp>
        <p:nvSpPr>
          <p:cNvPr id="7" name="Content Placeholder 2">
            <a:extLst>
              <a:ext uri="{FF2B5EF4-FFF2-40B4-BE49-F238E27FC236}">
                <a16:creationId xmlns:a16="http://schemas.microsoft.com/office/drawing/2014/main" id="{136688BD-36B8-3A31-43F3-E40A8FDDD20B}"/>
              </a:ext>
            </a:extLst>
          </p:cNvPr>
          <p:cNvSpPr txBox="1">
            <a:spLocks/>
          </p:cNvSpPr>
          <p:nvPr/>
        </p:nvSpPr>
        <p:spPr>
          <a:xfrm>
            <a:off x="731193" y="1590127"/>
            <a:ext cx="5898995" cy="2218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Parchment segmentation by thresholding the difference of last band and first band values</a:t>
            </a:r>
          </a:p>
          <a:p>
            <a:endParaRPr lang="en-US" dirty="0"/>
          </a:p>
        </p:txBody>
      </p:sp>
    </p:spTree>
    <p:extLst>
      <p:ext uri="{BB962C8B-B14F-4D97-AF65-F5344CB8AC3E}">
        <p14:creationId xmlns:p14="http://schemas.microsoft.com/office/powerpoint/2010/main" val="4031708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US" dirty="0"/>
              <a:t>Separability of ink pixels</a:t>
            </a:r>
            <a:endParaRPr lang="en-IL" dirty="0"/>
          </a:p>
        </p:txBody>
      </p:sp>
      <p:pic>
        <p:nvPicPr>
          <p:cNvPr id="3" name="Picture 2" descr="A graph with different colored dots and numbers&#10;&#10;Description automatically generated">
            <a:extLst>
              <a:ext uri="{FF2B5EF4-FFF2-40B4-BE49-F238E27FC236}">
                <a16:creationId xmlns:a16="http://schemas.microsoft.com/office/drawing/2014/main" id="{07A41F8F-E654-AF8F-875E-3B27D82C86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8279" y="861647"/>
            <a:ext cx="7495442" cy="5996353"/>
          </a:xfrm>
          <a:prstGeom prst="rect">
            <a:avLst/>
          </a:prstGeom>
        </p:spPr>
      </p:pic>
    </p:spTree>
    <p:extLst>
      <p:ext uri="{BB962C8B-B14F-4D97-AF65-F5344CB8AC3E}">
        <p14:creationId xmlns:p14="http://schemas.microsoft.com/office/powerpoint/2010/main" val="1916383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US" dirty="0"/>
              <a:t>Separability of ink pixels</a:t>
            </a:r>
            <a:endParaRPr lang="en-IL" dirty="0"/>
          </a:p>
        </p:txBody>
      </p:sp>
      <p:pic>
        <p:nvPicPr>
          <p:cNvPr id="2" name="Picture 1" descr="A black background with white writing&#10;&#10;Description automatically generated">
            <a:extLst>
              <a:ext uri="{FF2B5EF4-FFF2-40B4-BE49-F238E27FC236}">
                <a16:creationId xmlns:a16="http://schemas.microsoft.com/office/drawing/2014/main" id="{F1CE4F9C-5904-29D6-C719-9DBA48B932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9220" y="18000"/>
            <a:ext cx="2660000" cy="6840000"/>
          </a:xfrm>
          <a:prstGeom prst="rect">
            <a:avLst/>
          </a:prstGeom>
        </p:spPr>
      </p:pic>
      <p:sp>
        <p:nvSpPr>
          <p:cNvPr id="4" name="Content Placeholder 2">
            <a:extLst>
              <a:ext uri="{FF2B5EF4-FFF2-40B4-BE49-F238E27FC236}">
                <a16:creationId xmlns:a16="http://schemas.microsoft.com/office/drawing/2014/main" id="{8B1C09EF-A3D6-690D-B8CB-2C18BEE3F270}"/>
              </a:ext>
            </a:extLst>
          </p:cNvPr>
          <p:cNvSpPr txBox="1">
            <a:spLocks/>
          </p:cNvSpPr>
          <p:nvPr/>
        </p:nvSpPr>
        <p:spPr>
          <a:xfrm>
            <a:off x="731193" y="1590127"/>
            <a:ext cx="5898995" cy="2218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Ink segmentation by thresholding the first band values and thresholding the difference of last band and first band values</a:t>
            </a:r>
          </a:p>
        </p:txBody>
      </p:sp>
    </p:spTree>
    <p:extLst>
      <p:ext uri="{BB962C8B-B14F-4D97-AF65-F5344CB8AC3E}">
        <p14:creationId xmlns:p14="http://schemas.microsoft.com/office/powerpoint/2010/main" val="2557695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Ink contour segmentation</a:t>
            </a:r>
          </a:p>
        </p:txBody>
      </p:sp>
      <p:pic>
        <p:nvPicPr>
          <p:cNvPr id="3" name="Picture 2" descr="A graph with different colored lines&#10;&#10;Description automatically generated">
            <a:extLst>
              <a:ext uri="{FF2B5EF4-FFF2-40B4-BE49-F238E27FC236}">
                <a16:creationId xmlns:a16="http://schemas.microsoft.com/office/drawing/2014/main" id="{25B89ED9-D086-EE77-A601-32D89D0D12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01232"/>
            <a:ext cx="6388555" cy="5110844"/>
          </a:xfrm>
          <a:prstGeom prst="rect">
            <a:avLst/>
          </a:prstGeom>
        </p:spPr>
      </p:pic>
      <p:sp>
        <p:nvSpPr>
          <p:cNvPr id="7" name="TextBox 6">
            <a:extLst>
              <a:ext uri="{FF2B5EF4-FFF2-40B4-BE49-F238E27FC236}">
                <a16:creationId xmlns:a16="http://schemas.microsoft.com/office/drawing/2014/main" id="{7A9AB553-CA76-B993-E2FB-4426945C64C4}"/>
              </a:ext>
            </a:extLst>
          </p:cNvPr>
          <p:cNvSpPr txBox="1"/>
          <p:nvPr/>
        </p:nvSpPr>
        <p:spPr>
          <a:xfrm>
            <a:off x="6530264" y="5606368"/>
            <a:ext cx="5546122" cy="923330"/>
          </a:xfrm>
          <a:prstGeom prst="rect">
            <a:avLst/>
          </a:prstGeom>
          <a:noFill/>
        </p:spPr>
        <p:txBody>
          <a:bodyPr wrap="square">
            <a:spAutoFit/>
          </a:bodyPr>
          <a:lstStyle/>
          <a:p>
            <a:pPr algn="ctr"/>
            <a:r>
              <a:rPr lang="en-US" dirty="0"/>
              <a:t>Ink contour segmentation by thresholding the first band values and  thresholding the difference of last band and first band values</a:t>
            </a:r>
            <a:endParaRPr lang="en-IL" dirty="0"/>
          </a:p>
        </p:txBody>
      </p:sp>
      <p:pic>
        <p:nvPicPr>
          <p:cNvPr id="2" name="Picture 1" descr="A black background with white spots&#10;&#10;Description automatically generated">
            <a:extLst>
              <a:ext uri="{FF2B5EF4-FFF2-40B4-BE49-F238E27FC236}">
                <a16:creationId xmlns:a16="http://schemas.microsoft.com/office/drawing/2014/main" id="{676BB076-E935-2A71-6AE8-990E50134152}"/>
              </a:ext>
            </a:extLst>
          </p:cNvPr>
          <p:cNvPicPr>
            <a:picLocks noChangeAspect="1"/>
          </p:cNvPicPr>
          <p:nvPr/>
        </p:nvPicPr>
        <p:blipFill>
          <a:blip r:embed="rId4"/>
          <a:stretch>
            <a:fillRect/>
          </a:stretch>
        </p:blipFill>
        <p:spPr>
          <a:xfrm>
            <a:off x="7233325" y="1286368"/>
            <a:ext cx="4140000" cy="4320000"/>
          </a:xfrm>
          <a:prstGeom prst="rect">
            <a:avLst/>
          </a:prstGeom>
          <a:ln w="12700">
            <a:solidFill>
              <a:schemeClr val="tx1"/>
            </a:solidFill>
          </a:ln>
        </p:spPr>
      </p:pic>
    </p:spTree>
    <p:extLst>
      <p:ext uri="{BB962C8B-B14F-4D97-AF65-F5344CB8AC3E}">
        <p14:creationId xmlns:p14="http://schemas.microsoft.com/office/powerpoint/2010/main" val="700675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Current result</a:t>
            </a:r>
          </a:p>
        </p:txBody>
      </p:sp>
      <p:pic>
        <p:nvPicPr>
          <p:cNvPr id="2" name="Picture 1" descr="A black background with white spots&#10;&#10;Description automatically generated">
            <a:extLst>
              <a:ext uri="{FF2B5EF4-FFF2-40B4-BE49-F238E27FC236}">
                <a16:creationId xmlns:a16="http://schemas.microsoft.com/office/drawing/2014/main" id="{676BB076-E935-2A71-6AE8-990E50134152}"/>
              </a:ext>
            </a:extLst>
          </p:cNvPr>
          <p:cNvPicPr>
            <a:picLocks noChangeAspect="1"/>
          </p:cNvPicPr>
          <p:nvPr/>
        </p:nvPicPr>
        <p:blipFill>
          <a:blip r:embed="rId3"/>
          <a:stretch>
            <a:fillRect/>
          </a:stretch>
        </p:blipFill>
        <p:spPr>
          <a:xfrm>
            <a:off x="6618472" y="1321239"/>
            <a:ext cx="4140000" cy="4320000"/>
          </a:xfrm>
          <a:prstGeom prst="rect">
            <a:avLst/>
          </a:prstGeom>
          <a:ln w="12700">
            <a:solidFill>
              <a:schemeClr val="tx1"/>
            </a:solidFill>
          </a:ln>
        </p:spPr>
      </p:pic>
      <p:pic>
        <p:nvPicPr>
          <p:cNvPr id="4" name="Picture 3" descr="A black and white image of a person's face&#10;&#10;Description automatically generated">
            <a:extLst>
              <a:ext uri="{FF2B5EF4-FFF2-40B4-BE49-F238E27FC236}">
                <a16:creationId xmlns:a16="http://schemas.microsoft.com/office/drawing/2014/main" id="{BAF17815-582F-654B-1DD3-C9A20217C867}"/>
              </a:ext>
            </a:extLst>
          </p:cNvPr>
          <p:cNvPicPr>
            <a:picLocks noChangeAspect="1"/>
          </p:cNvPicPr>
          <p:nvPr/>
        </p:nvPicPr>
        <p:blipFill>
          <a:blip r:embed="rId4"/>
          <a:stretch>
            <a:fillRect/>
          </a:stretch>
        </p:blipFill>
        <p:spPr>
          <a:xfrm>
            <a:off x="1433530" y="1321239"/>
            <a:ext cx="4140000" cy="4320000"/>
          </a:xfrm>
          <a:prstGeom prst="rect">
            <a:avLst/>
          </a:prstGeom>
          <a:ln w="12700">
            <a:solidFill>
              <a:schemeClr val="tx1"/>
            </a:solidFill>
          </a:ln>
        </p:spPr>
      </p:pic>
      <p:sp>
        <p:nvSpPr>
          <p:cNvPr id="5" name="TextBox 4">
            <a:extLst>
              <a:ext uri="{FF2B5EF4-FFF2-40B4-BE49-F238E27FC236}">
                <a16:creationId xmlns:a16="http://schemas.microsoft.com/office/drawing/2014/main" id="{AA4BEEDA-560B-CFA9-4E28-2635FC50A95D}"/>
              </a:ext>
            </a:extLst>
          </p:cNvPr>
          <p:cNvSpPr txBox="1"/>
          <p:nvPr/>
        </p:nvSpPr>
        <p:spPr>
          <a:xfrm>
            <a:off x="7292071" y="859574"/>
            <a:ext cx="2792802" cy="461665"/>
          </a:xfrm>
          <a:prstGeom prst="rect">
            <a:avLst/>
          </a:prstGeom>
          <a:noFill/>
        </p:spPr>
        <p:txBody>
          <a:bodyPr wrap="square">
            <a:spAutoFit/>
          </a:bodyPr>
          <a:lstStyle/>
          <a:p>
            <a:pPr algn="ctr"/>
            <a:r>
              <a:rPr lang="en-US" sz="2400" b="1" dirty="0">
                <a:solidFill>
                  <a:srgbClr val="1A1A1A"/>
                </a:solidFill>
              </a:rPr>
              <a:t>Ink contour</a:t>
            </a:r>
            <a:endParaRPr lang="en-IL" sz="2400" b="1" dirty="0"/>
          </a:p>
        </p:txBody>
      </p:sp>
      <p:sp>
        <p:nvSpPr>
          <p:cNvPr id="6" name="TextBox 5">
            <a:extLst>
              <a:ext uri="{FF2B5EF4-FFF2-40B4-BE49-F238E27FC236}">
                <a16:creationId xmlns:a16="http://schemas.microsoft.com/office/drawing/2014/main" id="{71C3769A-615B-D47E-ABC6-9B2BF73E3717}"/>
              </a:ext>
            </a:extLst>
          </p:cNvPr>
          <p:cNvSpPr txBox="1"/>
          <p:nvPr/>
        </p:nvSpPr>
        <p:spPr>
          <a:xfrm>
            <a:off x="2107129" y="838112"/>
            <a:ext cx="2792802" cy="461665"/>
          </a:xfrm>
          <a:prstGeom prst="rect">
            <a:avLst/>
          </a:prstGeom>
          <a:noFill/>
        </p:spPr>
        <p:txBody>
          <a:bodyPr wrap="square">
            <a:spAutoFit/>
          </a:bodyPr>
          <a:lstStyle/>
          <a:p>
            <a:pPr algn="ctr"/>
            <a:r>
              <a:rPr lang="en-US" sz="2400" b="1" dirty="0">
                <a:solidFill>
                  <a:srgbClr val="1A1A1A"/>
                </a:solidFill>
              </a:rPr>
              <a:t>Parchment</a:t>
            </a:r>
            <a:endParaRPr lang="en-IL" sz="2400" b="1" dirty="0"/>
          </a:p>
        </p:txBody>
      </p:sp>
    </p:spTree>
    <p:extLst>
      <p:ext uri="{BB962C8B-B14F-4D97-AF65-F5344CB8AC3E}">
        <p14:creationId xmlns:p14="http://schemas.microsoft.com/office/powerpoint/2010/main" val="1046410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Energy minimization formula</a:t>
            </a:r>
          </a:p>
        </p:txBody>
      </p:sp>
      <p:pic>
        <p:nvPicPr>
          <p:cNvPr id="5" name="Picture 4">
            <a:extLst>
              <a:ext uri="{FF2B5EF4-FFF2-40B4-BE49-F238E27FC236}">
                <a16:creationId xmlns:a16="http://schemas.microsoft.com/office/drawing/2014/main" id="{C162FB3A-F24C-A746-6613-E4FAC73451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2192645"/>
            <a:ext cx="7772400" cy="944534"/>
          </a:xfrm>
          <a:prstGeom prst="rect">
            <a:avLst/>
          </a:prstGeom>
        </p:spPr>
      </p:pic>
      <p:sp>
        <p:nvSpPr>
          <p:cNvPr id="7" name="Left Brace 6">
            <a:extLst>
              <a:ext uri="{FF2B5EF4-FFF2-40B4-BE49-F238E27FC236}">
                <a16:creationId xmlns:a16="http://schemas.microsoft.com/office/drawing/2014/main" id="{447B225C-4CD7-2592-A774-F247E79B642D}"/>
              </a:ext>
            </a:extLst>
          </p:cNvPr>
          <p:cNvSpPr/>
          <p:nvPr/>
        </p:nvSpPr>
        <p:spPr>
          <a:xfrm rot="16200000">
            <a:off x="3995525" y="2511693"/>
            <a:ext cx="720247" cy="1916482"/>
          </a:xfrm>
          <a:prstGeom prst="leftBrace">
            <a:avLst/>
          </a:prstGeom>
          <a:ln w="381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L"/>
          </a:p>
        </p:txBody>
      </p:sp>
      <p:sp>
        <p:nvSpPr>
          <p:cNvPr id="10" name="Left Brace 9">
            <a:extLst>
              <a:ext uri="{FF2B5EF4-FFF2-40B4-BE49-F238E27FC236}">
                <a16:creationId xmlns:a16="http://schemas.microsoft.com/office/drawing/2014/main" id="{9FFA93F1-2C1C-FA58-101F-25FE6C15373A}"/>
              </a:ext>
            </a:extLst>
          </p:cNvPr>
          <p:cNvSpPr/>
          <p:nvPr/>
        </p:nvSpPr>
        <p:spPr>
          <a:xfrm rot="16200000">
            <a:off x="7476719" y="1357433"/>
            <a:ext cx="724420" cy="4229176"/>
          </a:xfrm>
          <a:prstGeom prst="leftBrace">
            <a:avLst/>
          </a:prstGeom>
          <a:ln w="381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L"/>
          </a:p>
        </p:txBody>
      </p:sp>
      <p:sp>
        <p:nvSpPr>
          <p:cNvPr id="11" name="TextBox 10">
            <a:extLst>
              <a:ext uri="{FF2B5EF4-FFF2-40B4-BE49-F238E27FC236}">
                <a16:creationId xmlns:a16="http://schemas.microsoft.com/office/drawing/2014/main" id="{132C3988-6F08-E5B9-442C-3AE6E42FCAB6}"/>
              </a:ext>
            </a:extLst>
          </p:cNvPr>
          <p:cNvSpPr txBox="1"/>
          <p:nvPr/>
        </p:nvSpPr>
        <p:spPr>
          <a:xfrm>
            <a:off x="2802419" y="3830058"/>
            <a:ext cx="2511471" cy="1569660"/>
          </a:xfrm>
          <a:prstGeom prst="rect">
            <a:avLst/>
          </a:prstGeom>
          <a:noFill/>
        </p:spPr>
        <p:txBody>
          <a:bodyPr wrap="square">
            <a:spAutoFit/>
          </a:bodyPr>
          <a:lstStyle/>
          <a:p>
            <a:pPr algn="ctr"/>
            <a:r>
              <a:rPr lang="en-US" sz="2400" b="1" dirty="0">
                <a:solidFill>
                  <a:srgbClr val="1A1A1A"/>
                </a:solidFill>
              </a:rPr>
              <a:t>Data Cost</a:t>
            </a:r>
          </a:p>
          <a:p>
            <a:pPr algn="ctr"/>
            <a:r>
              <a:rPr lang="en-US" sz="2400" dirty="0">
                <a:solidFill>
                  <a:srgbClr val="1A1A1A"/>
                </a:solidFill>
              </a:rPr>
              <a:t>Encourages each pixel to have the closest label</a:t>
            </a:r>
            <a:endParaRPr lang="en-IL" sz="2400" dirty="0"/>
          </a:p>
        </p:txBody>
      </p:sp>
      <p:sp>
        <p:nvSpPr>
          <p:cNvPr id="12" name="TextBox 11">
            <a:extLst>
              <a:ext uri="{FF2B5EF4-FFF2-40B4-BE49-F238E27FC236}">
                <a16:creationId xmlns:a16="http://schemas.microsoft.com/office/drawing/2014/main" id="{0CC8D24F-F3E0-A8E6-6CF9-75BC065B9A21}"/>
              </a:ext>
            </a:extLst>
          </p:cNvPr>
          <p:cNvSpPr txBox="1"/>
          <p:nvPr/>
        </p:nvSpPr>
        <p:spPr>
          <a:xfrm>
            <a:off x="5695658" y="3830058"/>
            <a:ext cx="4286541" cy="1200329"/>
          </a:xfrm>
          <a:prstGeom prst="rect">
            <a:avLst/>
          </a:prstGeom>
          <a:noFill/>
        </p:spPr>
        <p:txBody>
          <a:bodyPr wrap="square">
            <a:spAutoFit/>
          </a:bodyPr>
          <a:lstStyle/>
          <a:p>
            <a:pPr algn="ctr"/>
            <a:r>
              <a:rPr lang="en-US" sz="2400" b="1" dirty="0">
                <a:solidFill>
                  <a:srgbClr val="1A1A1A"/>
                </a:solidFill>
              </a:rPr>
              <a:t>Smoothness Cost</a:t>
            </a:r>
          </a:p>
          <a:p>
            <a:pPr algn="ctr"/>
            <a:r>
              <a:rPr lang="en-US" sz="2400" dirty="0">
                <a:solidFill>
                  <a:srgbClr val="1A1A1A"/>
                </a:solidFill>
              </a:rPr>
              <a:t>Encourages neighboring pixels to have the same label</a:t>
            </a:r>
            <a:endParaRPr lang="en-IL" sz="2400" dirty="0"/>
          </a:p>
        </p:txBody>
      </p:sp>
    </p:spTree>
    <p:extLst>
      <p:ext uri="{BB962C8B-B14F-4D97-AF65-F5344CB8AC3E}">
        <p14:creationId xmlns:p14="http://schemas.microsoft.com/office/powerpoint/2010/main" val="2638943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image of a person's face&#10;&#10;Description automatically generated">
            <a:extLst>
              <a:ext uri="{FF2B5EF4-FFF2-40B4-BE49-F238E27FC236}">
                <a16:creationId xmlns:a16="http://schemas.microsoft.com/office/drawing/2014/main" id="{27C88B27-2614-171B-0891-9E06C8BE62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332" y="2447706"/>
            <a:ext cx="2415000" cy="2520000"/>
          </a:xfrm>
          <a:prstGeom prst="rect">
            <a:avLst/>
          </a:prstGeom>
          <a:ln w="12700">
            <a:solidFill>
              <a:schemeClr val="tx1"/>
            </a:solidFill>
          </a:ln>
        </p:spPr>
      </p:pic>
      <p:pic>
        <p:nvPicPr>
          <p:cNvPr id="4" name="Picture 3" descr="A black and white image of a person's face&#10;&#10;Description automatically generated">
            <a:extLst>
              <a:ext uri="{FF2B5EF4-FFF2-40B4-BE49-F238E27FC236}">
                <a16:creationId xmlns:a16="http://schemas.microsoft.com/office/drawing/2014/main" id="{E7FC9398-5E8E-DF8F-B7C9-23D229A935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1914" y="1099197"/>
            <a:ext cx="2415000" cy="2520000"/>
          </a:xfrm>
          <a:prstGeom prst="rect">
            <a:avLst/>
          </a:prstGeom>
          <a:ln w="12700">
            <a:solidFill>
              <a:schemeClr val="tx1"/>
            </a:solidFill>
          </a:ln>
        </p:spPr>
      </p:pic>
      <p:pic>
        <p:nvPicPr>
          <p:cNvPr id="5" name="Picture 4" descr="A black background with white spots&#10;&#10;Description automatically generated">
            <a:extLst>
              <a:ext uri="{FF2B5EF4-FFF2-40B4-BE49-F238E27FC236}">
                <a16:creationId xmlns:a16="http://schemas.microsoft.com/office/drawing/2014/main" id="{C1EB8A6C-E00F-D124-5AD7-1317116236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1914" y="3892341"/>
            <a:ext cx="2415000" cy="2520000"/>
          </a:xfrm>
          <a:prstGeom prst="rect">
            <a:avLst/>
          </a:prstGeom>
          <a:ln w="12700">
            <a:solidFill>
              <a:schemeClr val="tx1"/>
            </a:solidFill>
          </a:ln>
        </p:spPr>
      </p:pic>
      <p:sp>
        <p:nvSpPr>
          <p:cNvPr id="9" name="TextBox 8">
            <a:extLst>
              <a:ext uri="{FF2B5EF4-FFF2-40B4-BE49-F238E27FC236}">
                <a16:creationId xmlns:a16="http://schemas.microsoft.com/office/drawing/2014/main" id="{73116340-9D06-9026-AEAC-EF77F0EBD58C}"/>
              </a:ext>
            </a:extLst>
          </p:cNvPr>
          <p:cNvSpPr txBox="1"/>
          <p:nvPr/>
        </p:nvSpPr>
        <p:spPr>
          <a:xfrm>
            <a:off x="79689" y="2048671"/>
            <a:ext cx="3032285" cy="461665"/>
          </a:xfrm>
          <a:prstGeom prst="rect">
            <a:avLst/>
          </a:prstGeom>
          <a:noFill/>
        </p:spPr>
        <p:txBody>
          <a:bodyPr wrap="square">
            <a:spAutoFit/>
          </a:bodyPr>
          <a:lstStyle/>
          <a:p>
            <a:pPr algn="ctr"/>
            <a:r>
              <a:rPr lang="en-US" sz="2400" b="1" dirty="0">
                <a:solidFill>
                  <a:srgbClr val="1A1A1A"/>
                </a:solidFill>
              </a:rPr>
              <a:t>Ink and background</a:t>
            </a:r>
            <a:endParaRPr lang="en-IL" sz="2400" b="1" dirty="0"/>
          </a:p>
        </p:txBody>
      </p:sp>
      <p:sp>
        <p:nvSpPr>
          <p:cNvPr id="10" name="TextBox 9">
            <a:extLst>
              <a:ext uri="{FF2B5EF4-FFF2-40B4-BE49-F238E27FC236}">
                <a16:creationId xmlns:a16="http://schemas.microsoft.com/office/drawing/2014/main" id="{91C869A0-E1D5-CF3B-E9EA-B88342ECFD7D}"/>
              </a:ext>
            </a:extLst>
          </p:cNvPr>
          <p:cNvSpPr txBox="1"/>
          <p:nvPr/>
        </p:nvSpPr>
        <p:spPr>
          <a:xfrm>
            <a:off x="5161914" y="688933"/>
            <a:ext cx="2415001" cy="461665"/>
          </a:xfrm>
          <a:prstGeom prst="rect">
            <a:avLst/>
          </a:prstGeom>
          <a:noFill/>
        </p:spPr>
        <p:txBody>
          <a:bodyPr wrap="square">
            <a:spAutoFit/>
          </a:bodyPr>
          <a:lstStyle/>
          <a:p>
            <a:pPr algn="ctr"/>
            <a:r>
              <a:rPr lang="en-US" sz="2400" b="1" dirty="0">
                <a:solidFill>
                  <a:srgbClr val="1A1A1A"/>
                </a:solidFill>
              </a:rPr>
              <a:t>Parchment</a:t>
            </a:r>
            <a:endParaRPr lang="en-IL" sz="2400" b="1" dirty="0"/>
          </a:p>
        </p:txBody>
      </p:sp>
      <p:sp>
        <p:nvSpPr>
          <p:cNvPr id="11" name="TextBox 10">
            <a:extLst>
              <a:ext uri="{FF2B5EF4-FFF2-40B4-BE49-F238E27FC236}">
                <a16:creationId xmlns:a16="http://schemas.microsoft.com/office/drawing/2014/main" id="{99D75585-F629-004F-1DF9-7483ED93F3E4}"/>
              </a:ext>
            </a:extLst>
          </p:cNvPr>
          <p:cNvSpPr txBox="1"/>
          <p:nvPr/>
        </p:nvSpPr>
        <p:spPr>
          <a:xfrm>
            <a:off x="5282960" y="6344269"/>
            <a:ext cx="2172908" cy="461665"/>
          </a:xfrm>
          <a:prstGeom prst="rect">
            <a:avLst/>
          </a:prstGeom>
          <a:noFill/>
        </p:spPr>
        <p:txBody>
          <a:bodyPr wrap="square">
            <a:spAutoFit/>
          </a:bodyPr>
          <a:lstStyle/>
          <a:p>
            <a:pPr algn="ctr"/>
            <a:r>
              <a:rPr lang="en-US" sz="2400" b="1" dirty="0">
                <a:solidFill>
                  <a:srgbClr val="1A1A1A"/>
                </a:solidFill>
              </a:rPr>
              <a:t>Ink contour</a:t>
            </a:r>
            <a:endParaRPr lang="en-IL" sz="2400" b="1" dirty="0"/>
          </a:p>
        </p:txBody>
      </p:sp>
      <p:sp>
        <p:nvSpPr>
          <p:cNvPr id="12" name="TextBox 11">
            <a:extLst>
              <a:ext uri="{FF2B5EF4-FFF2-40B4-BE49-F238E27FC236}">
                <a16:creationId xmlns:a16="http://schemas.microsoft.com/office/drawing/2014/main" id="{6A00F55A-F0EF-0C4D-1557-80758036EBBF}"/>
              </a:ext>
            </a:extLst>
          </p:cNvPr>
          <p:cNvSpPr txBox="1"/>
          <p:nvPr/>
        </p:nvSpPr>
        <p:spPr>
          <a:xfrm>
            <a:off x="9504481" y="712512"/>
            <a:ext cx="1927339" cy="461665"/>
          </a:xfrm>
          <a:prstGeom prst="rect">
            <a:avLst/>
          </a:prstGeom>
          <a:noFill/>
        </p:spPr>
        <p:txBody>
          <a:bodyPr wrap="square">
            <a:spAutoFit/>
          </a:bodyPr>
          <a:lstStyle/>
          <a:p>
            <a:pPr algn="ctr"/>
            <a:r>
              <a:rPr lang="en-US" sz="2400" b="1" dirty="0">
                <a:solidFill>
                  <a:srgbClr val="1A1A1A"/>
                </a:solidFill>
              </a:rPr>
              <a:t>Background</a:t>
            </a:r>
            <a:endParaRPr lang="en-IL" sz="2400" b="1" dirty="0"/>
          </a:p>
        </p:txBody>
      </p:sp>
      <p:cxnSp>
        <p:nvCxnSpPr>
          <p:cNvPr id="14" name="Straight Arrow Connector 13">
            <a:extLst>
              <a:ext uri="{FF2B5EF4-FFF2-40B4-BE49-F238E27FC236}">
                <a16:creationId xmlns:a16="http://schemas.microsoft.com/office/drawing/2014/main" id="{B7383833-F463-8A45-3FD4-E3A843F4F30C}"/>
              </a:ext>
            </a:extLst>
          </p:cNvPr>
          <p:cNvCxnSpPr>
            <a:stCxn id="2" idx="3"/>
            <a:endCxn id="4" idx="1"/>
          </p:cNvCxnSpPr>
          <p:nvPr/>
        </p:nvCxnSpPr>
        <p:spPr>
          <a:xfrm flipV="1">
            <a:off x="2803332" y="2359197"/>
            <a:ext cx="2358582" cy="1348509"/>
          </a:xfrm>
          <a:prstGeom prst="straightConnector1">
            <a:avLst/>
          </a:prstGeom>
          <a:ln w="38100" cap="flat" cmpd="sng" algn="ctr">
            <a:solidFill>
              <a:schemeClr val="tx1">
                <a:lumMod val="65000"/>
                <a:lumOff val="3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A5D68A25-969E-3A0D-FF7A-6B1032E7E957}"/>
              </a:ext>
            </a:extLst>
          </p:cNvPr>
          <p:cNvCxnSpPr>
            <a:stCxn id="2" idx="3"/>
            <a:endCxn id="5" idx="1"/>
          </p:cNvCxnSpPr>
          <p:nvPr/>
        </p:nvCxnSpPr>
        <p:spPr>
          <a:xfrm>
            <a:off x="2803332" y="3707706"/>
            <a:ext cx="2358582" cy="1444635"/>
          </a:xfrm>
          <a:prstGeom prst="straightConnector1">
            <a:avLst/>
          </a:prstGeom>
          <a:ln w="38100" cap="flat" cmpd="sng" algn="ctr">
            <a:solidFill>
              <a:schemeClr val="tx1">
                <a:lumMod val="65000"/>
                <a:lumOff val="3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E2F6C0F3-8609-5D7C-01BB-656378441217}"/>
              </a:ext>
            </a:extLst>
          </p:cNvPr>
          <p:cNvSpPr txBox="1"/>
          <p:nvPr/>
        </p:nvSpPr>
        <p:spPr>
          <a:xfrm rot="19829938">
            <a:off x="2949125" y="2636195"/>
            <a:ext cx="1898020" cy="369332"/>
          </a:xfrm>
          <a:prstGeom prst="rect">
            <a:avLst/>
          </a:prstGeom>
          <a:noFill/>
        </p:spPr>
        <p:txBody>
          <a:bodyPr wrap="none" rtlCol="0">
            <a:spAutoFit/>
          </a:bodyPr>
          <a:lstStyle/>
          <a:p>
            <a:r>
              <a:rPr lang="en-IL" dirty="0"/>
              <a:t>Pulls background</a:t>
            </a:r>
          </a:p>
        </p:txBody>
      </p:sp>
      <p:sp>
        <p:nvSpPr>
          <p:cNvPr id="18" name="TextBox 17">
            <a:extLst>
              <a:ext uri="{FF2B5EF4-FFF2-40B4-BE49-F238E27FC236}">
                <a16:creationId xmlns:a16="http://schemas.microsoft.com/office/drawing/2014/main" id="{524F0A06-33CB-16CD-FB5F-1C9C7D3F7EC2}"/>
              </a:ext>
            </a:extLst>
          </p:cNvPr>
          <p:cNvSpPr txBox="1"/>
          <p:nvPr/>
        </p:nvSpPr>
        <p:spPr>
          <a:xfrm rot="1851035">
            <a:off x="3151967" y="4245357"/>
            <a:ext cx="1009635" cy="369332"/>
          </a:xfrm>
          <a:prstGeom prst="rect">
            <a:avLst/>
          </a:prstGeom>
          <a:noFill/>
        </p:spPr>
        <p:txBody>
          <a:bodyPr wrap="none" rtlCol="0">
            <a:spAutoFit/>
          </a:bodyPr>
          <a:lstStyle/>
          <a:p>
            <a:r>
              <a:rPr lang="en-IL" dirty="0"/>
              <a:t>Pulls ink</a:t>
            </a:r>
          </a:p>
        </p:txBody>
      </p:sp>
      <p:cxnSp>
        <p:nvCxnSpPr>
          <p:cNvPr id="20" name="Straight Arrow Connector 19">
            <a:extLst>
              <a:ext uri="{FF2B5EF4-FFF2-40B4-BE49-F238E27FC236}">
                <a16:creationId xmlns:a16="http://schemas.microsoft.com/office/drawing/2014/main" id="{0BC6086D-2192-FF43-16B7-C2D470794E40}"/>
              </a:ext>
            </a:extLst>
          </p:cNvPr>
          <p:cNvCxnSpPr>
            <a:cxnSpLocks/>
            <a:stCxn id="5" idx="3"/>
            <a:endCxn id="29" idx="1"/>
          </p:cNvCxnSpPr>
          <p:nvPr/>
        </p:nvCxnSpPr>
        <p:spPr>
          <a:xfrm>
            <a:off x="7576914" y="5152341"/>
            <a:ext cx="1683089" cy="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2" name="Picture 21" descr="A black and blue background&#10;&#10;Description automatically generated">
            <a:extLst>
              <a:ext uri="{FF2B5EF4-FFF2-40B4-BE49-F238E27FC236}">
                <a16:creationId xmlns:a16="http://schemas.microsoft.com/office/drawing/2014/main" id="{D3EF7599-E07F-19F1-2BE3-C3555343BC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0003" y="1099197"/>
            <a:ext cx="2416296" cy="2520000"/>
          </a:xfrm>
          <a:prstGeom prst="rect">
            <a:avLst/>
          </a:prstGeom>
        </p:spPr>
      </p:pic>
      <p:cxnSp>
        <p:nvCxnSpPr>
          <p:cNvPr id="23" name="Straight Arrow Connector 22">
            <a:extLst>
              <a:ext uri="{FF2B5EF4-FFF2-40B4-BE49-F238E27FC236}">
                <a16:creationId xmlns:a16="http://schemas.microsoft.com/office/drawing/2014/main" id="{8610BEB9-E117-969C-C241-9816CC50B54A}"/>
              </a:ext>
            </a:extLst>
          </p:cNvPr>
          <p:cNvCxnSpPr>
            <a:cxnSpLocks/>
            <a:stCxn id="4" idx="3"/>
            <a:endCxn id="22" idx="1"/>
          </p:cNvCxnSpPr>
          <p:nvPr/>
        </p:nvCxnSpPr>
        <p:spPr>
          <a:xfrm>
            <a:off x="7576914" y="2359197"/>
            <a:ext cx="1683089" cy="0"/>
          </a:xfrm>
          <a:prstGeom prst="straightConnector1">
            <a:avLst/>
          </a:prstGeom>
          <a:ln w="28575"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9" name="Picture 28" descr="Red text on a black background&#10;&#10;Description automatically generated">
            <a:extLst>
              <a:ext uri="{FF2B5EF4-FFF2-40B4-BE49-F238E27FC236}">
                <a16:creationId xmlns:a16="http://schemas.microsoft.com/office/drawing/2014/main" id="{5151CC07-C0B2-81BA-DD22-330128CA97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60003" y="3892341"/>
            <a:ext cx="2416296" cy="2520000"/>
          </a:xfrm>
          <a:prstGeom prst="rect">
            <a:avLst/>
          </a:prstGeom>
        </p:spPr>
      </p:pic>
      <p:sp>
        <p:nvSpPr>
          <p:cNvPr id="33" name="TextBox 32">
            <a:extLst>
              <a:ext uri="{FF2B5EF4-FFF2-40B4-BE49-F238E27FC236}">
                <a16:creationId xmlns:a16="http://schemas.microsoft.com/office/drawing/2014/main" id="{79F84D08-A7AC-F3A2-D2F3-AFB61FF2BCD6}"/>
              </a:ext>
            </a:extLst>
          </p:cNvPr>
          <p:cNvSpPr txBox="1"/>
          <p:nvPr/>
        </p:nvSpPr>
        <p:spPr>
          <a:xfrm>
            <a:off x="9504480" y="6344268"/>
            <a:ext cx="1927339" cy="461665"/>
          </a:xfrm>
          <a:prstGeom prst="rect">
            <a:avLst/>
          </a:prstGeom>
          <a:noFill/>
        </p:spPr>
        <p:txBody>
          <a:bodyPr wrap="square">
            <a:spAutoFit/>
          </a:bodyPr>
          <a:lstStyle/>
          <a:p>
            <a:pPr algn="ctr"/>
            <a:r>
              <a:rPr lang="en-US" sz="2400" b="1" dirty="0">
                <a:solidFill>
                  <a:srgbClr val="1A1A1A"/>
                </a:solidFill>
              </a:rPr>
              <a:t>Ink</a:t>
            </a:r>
            <a:endParaRPr lang="en-IL" sz="2400" b="1" dirty="0"/>
          </a:p>
        </p:txBody>
      </p:sp>
      <p:sp>
        <p:nvSpPr>
          <p:cNvPr id="7" name="Title 1">
            <a:extLst>
              <a:ext uri="{FF2B5EF4-FFF2-40B4-BE49-F238E27FC236}">
                <a16:creationId xmlns:a16="http://schemas.microsoft.com/office/drawing/2014/main" id="{B741C2B8-25A6-1851-E849-D4C024BCFB22}"/>
              </a:ext>
            </a:extLst>
          </p:cNvPr>
          <p:cNvSpPr>
            <a:spLocks noGrp="1"/>
          </p:cNvSpPr>
          <p:nvPr>
            <p:ph type="title"/>
          </p:nvPr>
        </p:nvSpPr>
        <p:spPr>
          <a:xfrm>
            <a:off x="0" y="-6969"/>
            <a:ext cx="12192000" cy="1050998"/>
          </a:xfrm>
        </p:spPr>
        <p:txBody>
          <a:bodyPr>
            <a:normAutofit fontScale="90000"/>
          </a:bodyPr>
          <a:lstStyle/>
          <a:p>
            <a:r>
              <a:rPr lang="en-IL" dirty="0"/>
              <a:t>Multispectral thresholding with energy minimization (MTEM)</a:t>
            </a:r>
          </a:p>
        </p:txBody>
      </p:sp>
    </p:spTree>
    <p:extLst>
      <p:ext uri="{BB962C8B-B14F-4D97-AF65-F5344CB8AC3E}">
        <p14:creationId xmlns:p14="http://schemas.microsoft.com/office/powerpoint/2010/main" val="1712525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8" name="Picture 28" descr="The eternal disputes of the Dead Sea Scrolls - Los Angeles Times">
            <a:extLst>
              <a:ext uri="{FF2B5EF4-FFF2-40B4-BE49-F238E27FC236}">
                <a16:creationId xmlns:a16="http://schemas.microsoft.com/office/drawing/2014/main" id="{491F21D3-1960-F266-A5EF-B05FA5F770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0739" y="3114777"/>
            <a:ext cx="4239581" cy="3725155"/>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The Dead Sea Scrolls Biblical Manuscripts - Accordance">
            <a:extLst>
              <a:ext uri="{FF2B5EF4-FFF2-40B4-BE49-F238E27FC236}">
                <a16:creationId xmlns:a16="http://schemas.microsoft.com/office/drawing/2014/main" id="{41955C5D-0630-B69D-B1E2-EFA526E2A5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6140" y="153787"/>
            <a:ext cx="45339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4Q249e 2. Courtesy of the Leon Levi Dead Sea Scrolls Digital Library,... |  Download Scientific Diagram">
            <a:extLst>
              <a:ext uri="{FF2B5EF4-FFF2-40B4-BE49-F238E27FC236}">
                <a16:creationId xmlns:a16="http://schemas.microsoft.com/office/drawing/2014/main" id="{141AFA23-06EB-D39D-EA40-9D3D3DC0D06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67164" y="3150440"/>
            <a:ext cx="4046278" cy="37344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1CC9792-F762-BFF0-3F27-27605B845B7A}"/>
              </a:ext>
            </a:extLst>
          </p:cNvPr>
          <p:cNvPicPr>
            <a:picLocks noChangeAspect="1"/>
          </p:cNvPicPr>
          <p:nvPr/>
        </p:nvPicPr>
        <p:blipFill>
          <a:blip r:embed="rId6"/>
          <a:stretch>
            <a:fillRect/>
          </a:stretch>
        </p:blipFill>
        <p:spPr>
          <a:xfrm>
            <a:off x="78558" y="2966720"/>
            <a:ext cx="2305841" cy="3813506"/>
          </a:xfrm>
          <a:prstGeom prst="rect">
            <a:avLst/>
          </a:prstGeom>
        </p:spPr>
      </p:pic>
      <p:sp>
        <p:nvSpPr>
          <p:cNvPr id="10" name="TextBox 9">
            <a:extLst>
              <a:ext uri="{FF2B5EF4-FFF2-40B4-BE49-F238E27FC236}">
                <a16:creationId xmlns:a16="http://schemas.microsoft.com/office/drawing/2014/main" id="{13F6E97C-186C-BCA2-C69A-1B928F1E127D}"/>
              </a:ext>
            </a:extLst>
          </p:cNvPr>
          <p:cNvSpPr txBox="1"/>
          <p:nvPr/>
        </p:nvSpPr>
        <p:spPr>
          <a:xfrm>
            <a:off x="1049708" y="2804481"/>
            <a:ext cx="4710327" cy="461665"/>
          </a:xfrm>
          <a:prstGeom prst="rect">
            <a:avLst/>
          </a:prstGeom>
          <a:noFill/>
        </p:spPr>
        <p:txBody>
          <a:bodyPr wrap="square">
            <a:spAutoFit/>
          </a:bodyPr>
          <a:lstStyle/>
          <a:p>
            <a:pPr algn="ctr"/>
            <a:r>
              <a:rPr lang="en-US" sz="2400" b="1" i="0" dirty="0">
                <a:solidFill>
                  <a:srgbClr val="3A3A3A"/>
                </a:solidFill>
                <a:effectLst/>
              </a:rPr>
              <a:t>Parchment fragments</a:t>
            </a:r>
            <a:endParaRPr lang="en-IL" sz="2400" dirty="0"/>
          </a:p>
        </p:txBody>
      </p:sp>
      <p:pic>
        <p:nvPicPr>
          <p:cNvPr id="12" name="Picture 11">
            <a:extLst>
              <a:ext uri="{FF2B5EF4-FFF2-40B4-BE49-F238E27FC236}">
                <a16:creationId xmlns:a16="http://schemas.microsoft.com/office/drawing/2014/main" id="{598A35C5-CB80-772B-A745-372DFD275A4F}"/>
              </a:ext>
            </a:extLst>
          </p:cNvPr>
          <p:cNvPicPr>
            <a:picLocks noChangeAspect="1"/>
          </p:cNvPicPr>
          <p:nvPr/>
        </p:nvPicPr>
        <p:blipFill>
          <a:blip r:embed="rId7"/>
          <a:stretch>
            <a:fillRect/>
          </a:stretch>
        </p:blipFill>
        <p:spPr>
          <a:xfrm>
            <a:off x="7114123" y="0"/>
            <a:ext cx="5077877" cy="3252686"/>
          </a:xfrm>
          <a:prstGeom prst="rect">
            <a:avLst/>
          </a:prstGeom>
        </p:spPr>
      </p:pic>
      <p:sp>
        <p:nvSpPr>
          <p:cNvPr id="11" name="TextBox 10">
            <a:extLst>
              <a:ext uri="{FF2B5EF4-FFF2-40B4-BE49-F238E27FC236}">
                <a16:creationId xmlns:a16="http://schemas.microsoft.com/office/drawing/2014/main" id="{F75E0C7C-239A-34ED-ECB0-3D67A2B9E10F}"/>
              </a:ext>
            </a:extLst>
          </p:cNvPr>
          <p:cNvSpPr txBox="1"/>
          <p:nvPr/>
        </p:nvSpPr>
        <p:spPr>
          <a:xfrm>
            <a:off x="7792462" y="3429000"/>
            <a:ext cx="2297841" cy="830997"/>
          </a:xfrm>
          <a:prstGeom prst="rect">
            <a:avLst/>
          </a:prstGeom>
          <a:noFill/>
        </p:spPr>
        <p:txBody>
          <a:bodyPr wrap="square">
            <a:spAutoFit/>
          </a:bodyPr>
          <a:lstStyle/>
          <a:p>
            <a:pPr algn="ctr"/>
            <a:r>
              <a:rPr lang="en-US" sz="2400" b="1" i="0" dirty="0">
                <a:solidFill>
                  <a:srgbClr val="3A3A3A"/>
                </a:solidFill>
                <a:effectLst/>
              </a:rPr>
              <a:t>Papyrus</a:t>
            </a:r>
          </a:p>
          <a:p>
            <a:pPr algn="ctr"/>
            <a:r>
              <a:rPr lang="en-US" sz="2400" b="1" i="0" dirty="0">
                <a:solidFill>
                  <a:srgbClr val="3A3A3A"/>
                </a:solidFill>
                <a:effectLst/>
              </a:rPr>
              <a:t>fragments</a:t>
            </a:r>
            <a:endParaRPr lang="en-IL" sz="2400" dirty="0"/>
          </a:p>
        </p:txBody>
      </p:sp>
      <p:cxnSp>
        <p:nvCxnSpPr>
          <p:cNvPr id="14" name="Straight Connector 13">
            <a:extLst>
              <a:ext uri="{FF2B5EF4-FFF2-40B4-BE49-F238E27FC236}">
                <a16:creationId xmlns:a16="http://schemas.microsoft.com/office/drawing/2014/main" id="{962DF136-7FD8-6BF6-FA78-6FD568D576A9}"/>
              </a:ext>
            </a:extLst>
          </p:cNvPr>
          <p:cNvCxnSpPr>
            <a:cxnSpLocks/>
          </p:cNvCxnSpPr>
          <p:nvPr/>
        </p:nvCxnSpPr>
        <p:spPr>
          <a:xfrm>
            <a:off x="6278880" y="0"/>
            <a:ext cx="0" cy="6884921"/>
          </a:xfrm>
          <a:prstGeom prst="line">
            <a:avLst/>
          </a:prstGeom>
          <a:ln w="76200"/>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DA74AA97-9EA8-227E-6338-E6F0BDD53B1F}"/>
              </a:ext>
            </a:extLst>
          </p:cNvPr>
          <p:cNvSpPr txBox="1"/>
          <p:nvPr/>
        </p:nvSpPr>
        <p:spPr>
          <a:xfrm>
            <a:off x="8067164" y="110017"/>
            <a:ext cx="2297841" cy="830997"/>
          </a:xfrm>
          <a:prstGeom prst="rect">
            <a:avLst/>
          </a:prstGeom>
          <a:noFill/>
        </p:spPr>
        <p:txBody>
          <a:bodyPr wrap="square">
            <a:spAutoFit/>
          </a:bodyPr>
          <a:lstStyle/>
          <a:p>
            <a:pPr algn="ctr"/>
            <a:r>
              <a:rPr lang="en-US" sz="2400" i="0" dirty="0">
                <a:solidFill>
                  <a:srgbClr val="3A3A3A"/>
                </a:solidFill>
                <a:effectLst/>
              </a:rPr>
              <a:t>Black </a:t>
            </a:r>
            <a:r>
              <a:rPr lang="en-US" sz="2400" dirty="0">
                <a:solidFill>
                  <a:srgbClr val="3A3A3A"/>
                </a:solidFill>
              </a:rPr>
              <a:t>carbon-based</a:t>
            </a:r>
            <a:r>
              <a:rPr lang="en-US" sz="2400" i="0" dirty="0">
                <a:solidFill>
                  <a:srgbClr val="3A3A3A"/>
                </a:solidFill>
                <a:effectLst/>
              </a:rPr>
              <a:t> ink</a:t>
            </a:r>
            <a:endParaRPr lang="en-IL" sz="2400" dirty="0"/>
          </a:p>
        </p:txBody>
      </p:sp>
    </p:spTree>
    <p:extLst>
      <p:ext uri="{BB962C8B-B14F-4D97-AF65-F5344CB8AC3E}">
        <p14:creationId xmlns:p14="http://schemas.microsoft.com/office/powerpoint/2010/main" val="1698522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46F445-0399-F41E-DC73-B32C76F484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6480" y="1327021"/>
            <a:ext cx="7119040" cy="5159019"/>
          </a:xfrm>
          <a:prstGeom prst="rect">
            <a:avLst/>
          </a:prstGeom>
        </p:spPr>
      </p:pic>
      <p:sp>
        <p:nvSpPr>
          <p:cNvPr id="4" name="Title 1">
            <a:extLst>
              <a:ext uri="{FF2B5EF4-FFF2-40B4-BE49-F238E27FC236}">
                <a16:creationId xmlns:a16="http://schemas.microsoft.com/office/drawing/2014/main" id="{35128736-16E5-C45E-2AE9-7838EC04B3C9}"/>
              </a:ext>
            </a:extLst>
          </p:cNvPr>
          <p:cNvSpPr>
            <a:spLocks noGrp="1"/>
          </p:cNvSpPr>
          <p:nvPr>
            <p:ph type="title"/>
          </p:nvPr>
        </p:nvSpPr>
        <p:spPr>
          <a:xfrm>
            <a:off x="0" y="-6969"/>
            <a:ext cx="12192000" cy="1050998"/>
          </a:xfrm>
        </p:spPr>
        <p:txBody>
          <a:bodyPr>
            <a:normAutofit fontScale="90000"/>
          </a:bodyPr>
          <a:lstStyle/>
          <a:p>
            <a:r>
              <a:rPr lang="en-IL" dirty="0"/>
              <a:t>Multispectral thresholding with energy minimization (MTEM)</a:t>
            </a:r>
          </a:p>
        </p:txBody>
      </p:sp>
    </p:spTree>
    <p:extLst>
      <p:ext uri="{BB962C8B-B14F-4D97-AF65-F5344CB8AC3E}">
        <p14:creationId xmlns:p14="http://schemas.microsoft.com/office/powerpoint/2010/main" val="3277195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CDC769-D1CF-435E-4857-9F3219D6F1D0}"/>
              </a:ext>
            </a:extLst>
          </p:cNvPr>
          <p:cNvPicPr>
            <a:picLocks noChangeAspect="1"/>
          </p:cNvPicPr>
          <p:nvPr/>
        </p:nvPicPr>
        <p:blipFill>
          <a:blip r:embed="rId3"/>
          <a:stretch>
            <a:fillRect/>
          </a:stretch>
        </p:blipFill>
        <p:spPr>
          <a:xfrm>
            <a:off x="200722" y="2635250"/>
            <a:ext cx="2828848" cy="2828848"/>
          </a:xfrm>
          <a:prstGeom prst="rect">
            <a:avLst/>
          </a:prstGeom>
        </p:spPr>
      </p:pic>
      <p:pic>
        <p:nvPicPr>
          <p:cNvPr id="8" name="Picture 7">
            <a:extLst>
              <a:ext uri="{FF2B5EF4-FFF2-40B4-BE49-F238E27FC236}">
                <a16:creationId xmlns:a16="http://schemas.microsoft.com/office/drawing/2014/main" id="{8D169C36-97FB-8D3B-FA3D-3FEB90D342C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6149968" y="2635250"/>
            <a:ext cx="2828848" cy="2828848"/>
          </a:xfrm>
          <a:prstGeom prst="rect">
            <a:avLst/>
          </a:prstGeom>
        </p:spPr>
      </p:pic>
      <p:pic>
        <p:nvPicPr>
          <p:cNvPr id="9" name="Picture 8">
            <a:extLst>
              <a:ext uri="{FF2B5EF4-FFF2-40B4-BE49-F238E27FC236}">
                <a16:creationId xmlns:a16="http://schemas.microsoft.com/office/drawing/2014/main" id="{86D87070-AD2E-1F72-F5BE-8C6822B56C7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3175345" y="2635250"/>
            <a:ext cx="2828848" cy="2828848"/>
          </a:xfrm>
          <a:prstGeom prst="rect">
            <a:avLst/>
          </a:prstGeom>
        </p:spPr>
      </p:pic>
      <p:pic>
        <p:nvPicPr>
          <p:cNvPr id="10" name="Picture 9">
            <a:extLst>
              <a:ext uri="{FF2B5EF4-FFF2-40B4-BE49-F238E27FC236}">
                <a16:creationId xmlns:a16="http://schemas.microsoft.com/office/drawing/2014/main" id="{0DA060A5-D0B4-90F9-C7BD-12EA1EC4D6D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9124590" y="2635250"/>
            <a:ext cx="2828848" cy="2828848"/>
          </a:xfrm>
          <a:prstGeom prst="rect">
            <a:avLst/>
          </a:prstGeom>
        </p:spPr>
      </p:pic>
      <p:sp>
        <p:nvSpPr>
          <p:cNvPr id="11" name="TextBox 10">
            <a:extLst>
              <a:ext uri="{FF2B5EF4-FFF2-40B4-BE49-F238E27FC236}">
                <a16:creationId xmlns:a16="http://schemas.microsoft.com/office/drawing/2014/main" id="{0BE4C338-ABA8-45C7-247B-1F69508135ED}"/>
              </a:ext>
            </a:extLst>
          </p:cNvPr>
          <p:cNvSpPr txBox="1"/>
          <p:nvPr/>
        </p:nvSpPr>
        <p:spPr>
          <a:xfrm>
            <a:off x="4030494" y="2155269"/>
            <a:ext cx="1118550" cy="461665"/>
          </a:xfrm>
          <a:prstGeom prst="rect">
            <a:avLst/>
          </a:prstGeom>
          <a:noFill/>
        </p:spPr>
        <p:txBody>
          <a:bodyPr wrap="square">
            <a:spAutoFit/>
          </a:bodyPr>
          <a:lstStyle/>
          <a:p>
            <a:pPr algn="ctr"/>
            <a:r>
              <a:rPr lang="en-US" sz="2400" b="1">
                <a:solidFill>
                  <a:srgbClr val="3A3A3A"/>
                </a:solidFill>
              </a:rPr>
              <a:t>Otsu</a:t>
            </a:r>
            <a:endParaRPr lang="en-US" sz="2400" b="1" i="0" dirty="0">
              <a:solidFill>
                <a:srgbClr val="3A3A3A"/>
              </a:solidFill>
              <a:effectLst/>
            </a:endParaRPr>
          </a:p>
        </p:txBody>
      </p:sp>
      <p:sp>
        <p:nvSpPr>
          <p:cNvPr id="12" name="TextBox 11">
            <a:extLst>
              <a:ext uri="{FF2B5EF4-FFF2-40B4-BE49-F238E27FC236}">
                <a16:creationId xmlns:a16="http://schemas.microsoft.com/office/drawing/2014/main" id="{1CDE51DD-D2D7-CC78-C6C3-04EB2462B957}"/>
              </a:ext>
            </a:extLst>
          </p:cNvPr>
          <p:cNvSpPr txBox="1"/>
          <p:nvPr/>
        </p:nvSpPr>
        <p:spPr>
          <a:xfrm>
            <a:off x="6842931" y="2155269"/>
            <a:ext cx="1442922" cy="461665"/>
          </a:xfrm>
          <a:prstGeom prst="rect">
            <a:avLst/>
          </a:prstGeom>
          <a:noFill/>
        </p:spPr>
        <p:txBody>
          <a:bodyPr wrap="square">
            <a:spAutoFit/>
          </a:bodyPr>
          <a:lstStyle/>
          <a:p>
            <a:pPr algn="ctr"/>
            <a:r>
              <a:rPr lang="en-US" sz="2400" b="1" dirty="0" err="1">
                <a:solidFill>
                  <a:srgbClr val="3A3A3A"/>
                </a:solidFill>
              </a:rPr>
              <a:t>GrabCut</a:t>
            </a:r>
            <a:endParaRPr lang="en-US" sz="2400" b="1" i="0" dirty="0">
              <a:solidFill>
                <a:srgbClr val="3A3A3A"/>
              </a:solidFill>
              <a:effectLst/>
            </a:endParaRPr>
          </a:p>
        </p:txBody>
      </p:sp>
      <p:sp>
        <p:nvSpPr>
          <p:cNvPr id="13" name="TextBox 12">
            <a:extLst>
              <a:ext uri="{FF2B5EF4-FFF2-40B4-BE49-F238E27FC236}">
                <a16:creationId xmlns:a16="http://schemas.microsoft.com/office/drawing/2014/main" id="{65E94B84-03F6-A96A-A972-B55B6E2E14AA}"/>
              </a:ext>
            </a:extLst>
          </p:cNvPr>
          <p:cNvSpPr txBox="1"/>
          <p:nvPr/>
        </p:nvSpPr>
        <p:spPr>
          <a:xfrm>
            <a:off x="1055871" y="2155269"/>
            <a:ext cx="1118550" cy="461665"/>
          </a:xfrm>
          <a:prstGeom prst="rect">
            <a:avLst/>
          </a:prstGeom>
          <a:noFill/>
        </p:spPr>
        <p:txBody>
          <a:bodyPr wrap="square">
            <a:spAutoFit/>
          </a:bodyPr>
          <a:lstStyle/>
          <a:p>
            <a:pPr algn="ctr"/>
            <a:r>
              <a:rPr lang="en-US" sz="2400" b="1" dirty="0">
                <a:solidFill>
                  <a:srgbClr val="3A3A3A"/>
                </a:solidFill>
              </a:rPr>
              <a:t>Input</a:t>
            </a:r>
            <a:endParaRPr lang="en-US" sz="2400" b="1" i="0" dirty="0">
              <a:solidFill>
                <a:srgbClr val="3A3A3A"/>
              </a:solidFill>
              <a:effectLst/>
            </a:endParaRPr>
          </a:p>
        </p:txBody>
      </p:sp>
      <p:sp>
        <p:nvSpPr>
          <p:cNvPr id="14" name="TextBox 13">
            <a:extLst>
              <a:ext uri="{FF2B5EF4-FFF2-40B4-BE49-F238E27FC236}">
                <a16:creationId xmlns:a16="http://schemas.microsoft.com/office/drawing/2014/main" id="{9E8BFE65-6833-1EEC-85FF-EC3847CA7577}"/>
              </a:ext>
            </a:extLst>
          </p:cNvPr>
          <p:cNvSpPr txBox="1"/>
          <p:nvPr/>
        </p:nvSpPr>
        <p:spPr>
          <a:xfrm>
            <a:off x="9979739" y="2155269"/>
            <a:ext cx="1118550" cy="461665"/>
          </a:xfrm>
          <a:prstGeom prst="rect">
            <a:avLst/>
          </a:prstGeom>
          <a:noFill/>
        </p:spPr>
        <p:txBody>
          <a:bodyPr wrap="square">
            <a:spAutoFit/>
          </a:bodyPr>
          <a:lstStyle/>
          <a:p>
            <a:pPr algn="ctr"/>
            <a:r>
              <a:rPr lang="en-US" sz="2400" b="1" dirty="0">
                <a:solidFill>
                  <a:srgbClr val="3A3A3A"/>
                </a:solidFill>
              </a:rPr>
              <a:t>MTEM</a:t>
            </a:r>
            <a:endParaRPr lang="en-US" sz="2400" b="1" i="0" dirty="0">
              <a:solidFill>
                <a:srgbClr val="3A3A3A"/>
              </a:solidFill>
              <a:effectLst/>
            </a:endParaRPr>
          </a:p>
        </p:txBody>
      </p:sp>
      <p:sp>
        <p:nvSpPr>
          <p:cNvPr id="5" name="Title 1">
            <a:extLst>
              <a:ext uri="{FF2B5EF4-FFF2-40B4-BE49-F238E27FC236}">
                <a16:creationId xmlns:a16="http://schemas.microsoft.com/office/drawing/2014/main" id="{EF904AB8-1345-B280-AD42-8ED91BFB04B0}"/>
              </a:ext>
            </a:extLst>
          </p:cNvPr>
          <p:cNvSpPr>
            <a:spLocks noGrp="1"/>
          </p:cNvSpPr>
          <p:nvPr>
            <p:ph type="title"/>
          </p:nvPr>
        </p:nvSpPr>
        <p:spPr>
          <a:xfrm>
            <a:off x="0" y="-6969"/>
            <a:ext cx="12192000" cy="1050998"/>
          </a:xfrm>
        </p:spPr>
        <p:txBody>
          <a:bodyPr>
            <a:normAutofit fontScale="90000"/>
          </a:bodyPr>
          <a:lstStyle/>
          <a:p>
            <a:r>
              <a:rPr lang="en-IL" dirty="0"/>
              <a:t>Multispectral thresholding with energy minimization (MTEM)</a:t>
            </a:r>
          </a:p>
        </p:txBody>
      </p:sp>
      <p:sp>
        <p:nvSpPr>
          <p:cNvPr id="6" name="Oval 5">
            <a:extLst>
              <a:ext uri="{FF2B5EF4-FFF2-40B4-BE49-F238E27FC236}">
                <a16:creationId xmlns:a16="http://schemas.microsoft.com/office/drawing/2014/main" id="{62BADFBB-DB21-82BF-68DE-4DA5DEB160C5}"/>
              </a:ext>
            </a:extLst>
          </p:cNvPr>
          <p:cNvSpPr/>
          <p:nvPr/>
        </p:nvSpPr>
        <p:spPr>
          <a:xfrm rot="1104303">
            <a:off x="3673981" y="3108788"/>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Oval 14">
            <a:extLst>
              <a:ext uri="{FF2B5EF4-FFF2-40B4-BE49-F238E27FC236}">
                <a16:creationId xmlns:a16="http://schemas.microsoft.com/office/drawing/2014/main" id="{4D7E8567-0A76-B879-A22F-45E51162B08E}"/>
              </a:ext>
            </a:extLst>
          </p:cNvPr>
          <p:cNvSpPr/>
          <p:nvPr/>
        </p:nvSpPr>
        <p:spPr>
          <a:xfrm rot="1104303">
            <a:off x="6707809" y="3093796"/>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6" name="Oval 15">
            <a:extLst>
              <a:ext uri="{FF2B5EF4-FFF2-40B4-BE49-F238E27FC236}">
                <a16:creationId xmlns:a16="http://schemas.microsoft.com/office/drawing/2014/main" id="{C455C0B8-1EA6-995D-429A-488233C84D30}"/>
              </a:ext>
            </a:extLst>
          </p:cNvPr>
          <p:cNvSpPr/>
          <p:nvPr/>
        </p:nvSpPr>
        <p:spPr>
          <a:xfrm rot="1104303">
            <a:off x="9484681" y="3103728"/>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7" name="Oval 16">
            <a:extLst>
              <a:ext uri="{FF2B5EF4-FFF2-40B4-BE49-F238E27FC236}">
                <a16:creationId xmlns:a16="http://schemas.microsoft.com/office/drawing/2014/main" id="{EFFB36CF-1D31-1124-0BB8-566F0132A16D}"/>
              </a:ext>
            </a:extLst>
          </p:cNvPr>
          <p:cNvSpPr/>
          <p:nvPr/>
        </p:nvSpPr>
        <p:spPr>
          <a:xfrm rot="1104303">
            <a:off x="706482" y="3093795"/>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550234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BE4C338-ABA8-45C7-247B-1F69508135ED}"/>
              </a:ext>
            </a:extLst>
          </p:cNvPr>
          <p:cNvSpPr txBox="1"/>
          <p:nvPr/>
        </p:nvSpPr>
        <p:spPr>
          <a:xfrm>
            <a:off x="4060832" y="2195255"/>
            <a:ext cx="1118550" cy="461665"/>
          </a:xfrm>
          <a:prstGeom prst="rect">
            <a:avLst/>
          </a:prstGeom>
          <a:noFill/>
        </p:spPr>
        <p:txBody>
          <a:bodyPr wrap="square">
            <a:spAutoFit/>
          </a:bodyPr>
          <a:lstStyle/>
          <a:p>
            <a:pPr algn="ctr"/>
            <a:r>
              <a:rPr lang="en-US" sz="2400" b="1" dirty="0">
                <a:solidFill>
                  <a:srgbClr val="3A3A3A"/>
                </a:solidFill>
              </a:rPr>
              <a:t>Otsu</a:t>
            </a:r>
            <a:endParaRPr lang="en-US" sz="2400" b="1" i="0" dirty="0">
              <a:solidFill>
                <a:srgbClr val="3A3A3A"/>
              </a:solidFill>
              <a:effectLst/>
            </a:endParaRPr>
          </a:p>
        </p:txBody>
      </p:sp>
      <p:sp>
        <p:nvSpPr>
          <p:cNvPr id="12" name="TextBox 11">
            <a:extLst>
              <a:ext uri="{FF2B5EF4-FFF2-40B4-BE49-F238E27FC236}">
                <a16:creationId xmlns:a16="http://schemas.microsoft.com/office/drawing/2014/main" id="{1CDE51DD-D2D7-CC78-C6C3-04EB2462B957}"/>
              </a:ext>
            </a:extLst>
          </p:cNvPr>
          <p:cNvSpPr txBox="1"/>
          <p:nvPr/>
        </p:nvSpPr>
        <p:spPr>
          <a:xfrm>
            <a:off x="6903231" y="2195255"/>
            <a:ext cx="1442922" cy="461665"/>
          </a:xfrm>
          <a:prstGeom prst="rect">
            <a:avLst/>
          </a:prstGeom>
          <a:noFill/>
        </p:spPr>
        <p:txBody>
          <a:bodyPr wrap="square">
            <a:spAutoFit/>
          </a:bodyPr>
          <a:lstStyle/>
          <a:p>
            <a:pPr algn="ctr"/>
            <a:r>
              <a:rPr lang="en-US" sz="2400" b="1" dirty="0" err="1">
                <a:solidFill>
                  <a:srgbClr val="3A3A3A"/>
                </a:solidFill>
              </a:rPr>
              <a:t>GrabCut</a:t>
            </a:r>
            <a:endParaRPr lang="en-US" sz="2400" b="1" i="0" dirty="0">
              <a:solidFill>
                <a:srgbClr val="3A3A3A"/>
              </a:solidFill>
              <a:effectLst/>
            </a:endParaRPr>
          </a:p>
        </p:txBody>
      </p:sp>
      <p:sp>
        <p:nvSpPr>
          <p:cNvPr id="13" name="TextBox 12">
            <a:extLst>
              <a:ext uri="{FF2B5EF4-FFF2-40B4-BE49-F238E27FC236}">
                <a16:creationId xmlns:a16="http://schemas.microsoft.com/office/drawing/2014/main" id="{65E94B84-03F6-A96A-A972-B55B6E2E14AA}"/>
              </a:ext>
            </a:extLst>
          </p:cNvPr>
          <p:cNvSpPr txBox="1"/>
          <p:nvPr/>
        </p:nvSpPr>
        <p:spPr>
          <a:xfrm>
            <a:off x="1056247" y="2195255"/>
            <a:ext cx="1118550" cy="461665"/>
          </a:xfrm>
          <a:prstGeom prst="rect">
            <a:avLst/>
          </a:prstGeom>
          <a:noFill/>
        </p:spPr>
        <p:txBody>
          <a:bodyPr wrap="square">
            <a:spAutoFit/>
          </a:bodyPr>
          <a:lstStyle/>
          <a:p>
            <a:pPr algn="ctr"/>
            <a:r>
              <a:rPr lang="en-US" sz="2400" b="1">
                <a:solidFill>
                  <a:srgbClr val="3A3A3A"/>
                </a:solidFill>
              </a:rPr>
              <a:t>Input</a:t>
            </a:r>
            <a:endParaRPr lang="en-US" sz="2400" b="1" i="0" dirty="0">
              <a:solidFill>
                <a:srgbClr val="3A3A3A"/>
              </a:solidFill>
              <a:effectLst/>
            </a:endParaRPr>
          </a:p>
        </p:txBody>
      </p:sp>
      <p:sp>
        <p:nvSpPr>
          <p:cNvPr id="14" name="TextBox 13">
            <a:extLst>
              <a:ext uri="{FF2B5EF4-FFF2-40B4-BE49-F238E27FC236}">
                <a16:creationId xmlns:a16="http://schemas.microsoft.com/office/drawing/2014/main" id="{9E8BFE65-6833-1EEC-85FF-EC3847CA7577}"/>
              </a:ext>
            </a:extLst>
          </p:cNvPr>
          <p:cNvSpPr txBox="1"/>
          <p:nvPr/>
        </p:nvSpPr>
        <p:spPr>
          <a:xfrm>
            <a:off x="10070002" y="2195255"/>
            <a:ext cx="1118550" cy="461665"/>
          </a:xfrm>
          <a:prstGeom prst="rect">
            <a:avLst/>
          </a:prstGeom>
          <a:noFill/>
        </p:spPr>
        <p:txBody>
          <a:bodyPr wrap="square">
            <a:spAutoFit/>
          </a:bodyPr>
          <a:lstStyle/>
          <a:p>
            <a:pPr algn="ctr"/>
            <a:r>
              <a:rPr lang="en-US" sz="2400" b="1" dirty="0">
                <a:solidFill>
                  <a:srgbClr val="3A3A3A"/>
                </a:solidFill>
              </a:rPr>
              <a:t>MTEM</a:t>
            </a:r>
            <a:endParaRPr lang="en-US" sz="2400" b="1" i="0" dirty="0">
              <a:solidFill>
                <a:srgbClr val="3A3A3A"/>
              </a:solidFill>
              <a:effectLst/>
            </a:endParaRPr>
          </a:p>
        </p:txBody>
      </p:sp>
      <p:pic>
        <p:nvPicPr>
          <p:cNvPr id="3" name="Picture 2">
            <a:extLst>
              <a:ext uri="{FF2B5EF4-FFF2-40B4-BE49-F238E27FC236}">
                <a16:creationId xmlns:a16="http://schemas.microsoft.com/office/drawing/2014/main" id="{F3C70072-08F0-231F-8DBF-CB6C52E778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205307" y="2646673"/>
            <a:ext cx="2829600" cy="2829600"/>
          </a:xfrm>
          <a:prstGeom prst="rect">
            <a:avLst/>
          </a:prstGeom>
        </p:spPr>
      </p:pic>
      <p:pic>
        <p:nvPicPr>
          <p:cNvPr id="5" name="Picture 4">
            <a:extLst>
              <a:ext uri="{FF2B5EF4-FFF2-40B4-BE49-F238E27FC236}">
                <a16:creationId xmlns:a16="http://schemas.microsoft.com/office/drawing/2014/main" id="{8C91BA6E-A85C-9447-1CF4-E7297286228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9214477" y="2646673"/>
            <a:ext cx="2829600" cy="2829600"/>
          </a:xfrm>
          <a:prstGeom prst="rect">
            <a:avLst/>
          </a:prstGeom>
        </p:spPr>
      </p:pic>
      <p:pic>
        <p:nvPicPr>
          <p:cNvPr id="6" name="Picture 5">
            <a:extLst>
              <a:ext uri="{FF2B5EF4-FFF2-40B4-BE49-F238E27FC236}">
                <a16:creationId xmlns:a16="http://schemas.microsoft.com/office/drawing/2014/main" id="{05F55583-CB79-14D0-CC7F-8C582E12368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6209892" y="2646673"/>
            <a:ext cx="2829600" cy="2829600"/>
          </a:xfrm>
          <a:prstGeom prst="rect">
            <a:avLst/>
          </a:prstGeom>
        </p:spPr>
      </p:pic>
      <p:pic>
        <p:nvPicPr>
          <p:cNvPr id="15" name="Picture 14">
            <a:extLst>
              <a:ext uri="{FF2B5EF4-FFF2-40B4-BE49-F238E27FC236}">
                <a16:creationId xmlns:a16="http://schemas.microsoft.com/office/drawing/2014/main" id="{FBAB9872-FF54-093D-9237-90EAFBFF1C23}"/>
              </a:ext>
            </a:extLst>
          </p:cNvPr>
          <p:cNvPicPr>
            <a:picLocks noChangeAspect="1"/>
          </p:cNvPicPr>
          <p:nvPr/>
        </p:nvPicPr>
        <p:blipFill>
          <a:blip r:embed="rId9"/>
          <a:stretch>
            <a:fillRect/>
          </a:stretch>
        </p:blipFill>
        <p:spPr>
          <a:xfrm>
            <a:off x="200722" y="2646673"/>
            <a:ext cx="2829600" cy="2829600"/>
          </a:xfrm>
          <a:prstGeom prst="rect">
            <a:avLst/>
          </a:prstGeom>
        </p:spPr>
      </p:pic>
      <p:sp>
        <p:nvSpPr>
          <p:cNvPr id="8" name="Title 1">
            <a:extLst>
              <a:ext uri="{FF2B5EF4-FFF2-40B4-BE49-F238E27FC236}">
                <a16:creationId xmlns:a16="http://schemas.microsoft.com/office/drawing/2014/main" id="{0B889E4D-EEFD-71F9-8CF8-7545B2CC3BDB}"/>
              </a:ext>
            </a:extLst>
          </p:cNvPr>
          <p:cNvSpPr>
            <a:spLocks noGrp="1"/>
          </p:cNvSpPr>
          <p:nvPr>
            <p:ph type="title"/>
          </p:nvPr>
        </p:nvSpPr>
        <p:spPr>
          <a:xfrm>
            <a:off x="0" y="-6969"/>
            <a:ext cx="12192000" cy="1050998"/>
          </a:xfrm>
        </p:spPr>
        <p:txBody>
          <a:bodyPr>
            <a:normAutofit fontScale="90000"/>
          </a:bodyPr>
          <a:lstStyle/>
          <a:p>
            <a:r>
              <a:rPr lang="en-IL" dirty="0"/>
              <a:t>Multispectral thresholding with energy minimization (MTEM)</a:t>
            </a:r>
          </a:p>
        </p:txBody>
      </p:sp>
    </p:spTree>
    <p:extLst>
      <p:ext uri="{BB962C8B-B14F-4D97-AF65-F5344CB8AC3E}">
        <p14:creationId xmlns:p14="http://schemas.microsoft.com/office/powerpoint/2010/main" val="3276556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BE4C338-ABA8-45C7-247B-1F69508135ED}"/>
              </a:ext>
            </a:extLst>
          </p:cNvPr>
          <p:cNvSpPr txBox="1"/>
          <p:nvPr/>
        </p:nvSpPr>
        <p:spPr>
          <a:xfrm>
            <a:off x="4035253" y="2191689"/>
            <a:ext cx="1118550" cy="461665"/>
          </a:xfrm>
          <a:prstGeom prst="rect">
            <a:avLst/>
          </a:prstGeom>
          <a:noFill/>
        </p:spPr>
        <p:txBody>
          <a:bodyPr wrap="square">
            <a:spAutoFit/>
          </a:bodyPr>
          <a:lstStyle/>
          <a:p>
            <a:pPr algn="ctr"/>
            <a:r>
              <a:rPr lang="en-US" sz="2400" b="1">
                <a:solidFill>
                  <a:srgbClr val="3A3A3A"/>
                </a:solidFill>
              </a:rPr>
              <a:t>Otsu</a:t>
            </a:r>
            <a:endParaRPr lang="en-US" sz="2400" b="1" i="0" dirty="0">
              <a:solidFill>
                <a:srgbClr val="3A3A3A"/>
              </a:solidFill>
              <a:effectLst/>
            </a:endParaRPr>
          </a:p>
        </p:txBody>
      </p:sp>
      <p:sp>
        <p:nvSpPr>
          <p:cNvPr id="12" name="TextBox 11">
            <a:extLst>
              <a:ext uri="{FF2B5EF4-FFF2-40B4-BE49-F238E27FC236}">
                <a16:creationId xmlns:a16="http://schemas.microsoft.com/office/drawing/2014/main" id="{1CDE51DD-D2D7-CC78-C6C3-04EB2462B957}"/>
              </a:ext>
            </a:extLst>
          </p:cNvPr>
          <p:cNvSpPr txBox="1"/>
          <p:nvPr/>
        </p:nvSpPr>
        <p:spPr>
          <a:xfrm>
            <a:off x="6867759" y="2191689"/>
            <a:ext cx="1442922" cy="461665"/>
          </a:xfrm>
          <a:prstGeom prst="rect">
            <a:avLst/>
          </a:prstGeom>
          <a:noFill/>
        </p:spPr>
        <p:txBody>
          <a:bodyPr wrap="square">
            <a:spAutoFit/>
          </a:bodyPr>
          <a:lstStyle/>
          <a:p>
            <a:pPr algn="ctr"/>
            <a:r>
              <a:rPr lang="en-US" sz="2400" b="1" dirty="0" err="1">
                <a:solidFill>
                  <a:srgbClr val="3A3A3A"/>
                </a:solidFill>
              </a:rPr>
              <a:t>GrabCut</a:t>
            </a:r>
            <a:endParaRPr lang="en-US" sz="2400" b="1" i="0" dirty="0">
              <a:solidFill>
                <a:srgbClr val="3A3A3A"/>
              </a:solidFill>
              <a:effectLst/>
            </a:endParaRPr>
          </a:p>
        </p:txBody>
      </p:sp>
      <p:sp>
        <p:nvSpPr>
          <p:cNvPr id="13" name="TextBox 12">
            <a:extLst>
              <a:ext uri="{FF2B5EF4-FFF2-40B4-BE49-F238E27FC236}">
                <a16:creationId xmlns:a16="http://schemas.microsoft.com/office/drawing/2014/main" id="{65E94B84-03F6-A96A-A972-B55B6E2E14AA}"/>
              </a:ext>
            </a:extLst>
          </p:cNvPr>
          <p:cNvSpPr txBox="1"/>
          <p:nvPr/>
        </p:nvSpPr>
        <p:spPr>
          <a:xfrm>
            <a:off x="1040561" y="2191689"/>
            <a:ext cx="1118550" cy="461665"/>
          </a:xfrm>
          <a:prstGeom prst="rect">
            <a:avLst/>
          </a:prstGeom>
          <a:noFill/>
        </p:spPr>
        <p:txBody>
          <a:bodyPr wrap="square">
            <a:spAutoFit/>
          </a:bodyPr>
          <a:lstStyle/>
          <a:p>
            <a:pPr algn="ctr"/>
            <a:r>
              <a:rPr lang="en-US" sz="2400" b="1">
                <a:solidFill>
                  <a:srgbClr val="3A3A3A"/>
                </a:solidFill>
              </a:rPr>
              <a:t>Input</a:t>
            </a:r>
            <a:endParaRPr lang="en-US" sz="2400" b="1" i="0" dirty="0">
              <a:solidFill>
                <a:srgbClr val="3A3A3A"/>
              </a:solidFill>
              <a:effectLst/>
            </a:endParaRPr>
          </a:p>
        </p:txBody>
      </p:sp>
      <p:sp>
        <p:nvSpPr>
          <p:cNvPr id="14" name="TextBox 13">
            <a:extLst>
              <a:ext uri="{FF2B5EF4-FFF2-40B4-BE49-F238E27FC236}">
                <a16:creationId xmlns:a16="http://schemas.microsoft.com/office/drawing/2014/main" id="{9E8BFE65-6833-1EEC-85FF-EC3847CA7577}"/>
              </a:ext>
            </a:extLst>
          </p:cNvPr>
          <p:cNvSpPr txBox="1"/>
          <p:nvPr/>
        </p:nvSpPr>
        <p:spPr>
          <a:xfrm>
            <a:off x="10024637" y="2191689"/>
            <a:ext cx="1118550" cy="461665"/>
          </a:xfrm>
          <a:prstGeom prst="rect">
            <a:avLst/>
          </a:prstGeom>
          <a:noFill/>
        </p:spPr>
        <p:txBody>
          <a:bodyPr wrap="square">
            <a:spAutoFit/>
          </a:bodyPr>
          <a:lstStyle/>
          <a:p>
            <a:pPr algn="ctr"/>
            <a:r>
              <a:rPr lang="en-US" sz="2400" b="1" dirty="0">
                <a:solidFill>
                  <a:srgbClr val="3A3A3A"/>
                </a:solidFill>
              </a:rPr>
              <a:t>MTEM</a:t>
            </a:r>
            <a:endParaRPr lang="en-US" sz="2400" b="1" i="0" dirty="0">
              <a:solidFill>
                <a:srgbClr val="3A3A3A"/>
              </a:solidFill>
              <a:effectLst/>
            </a:endParaRPr>
          </a:p>
        </p:txBody>
      </p:sp>
      <p:pic>
        <p:nvPicPr>
          <p:cNvPr id="7" name="Picture 6">
            <a:extLst>
              <a:ext uri="{FF2B5EF4-FFF2-40B4-BE49-F238E27FC236}">
                <a16:creationId xmlns:a16="http://schemas.microsoft.com/office/drawing/2014/main" id="{64740FA1-CF40-4275-AD63-CE906F1B74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9169112" y="2653354"/>
            <a:ext cx="2829600" cy="2829600"/>
          </a:xfrm>
          <a:prstGeom prst="rect">
            <a:avLst/>
          </a:prstGeom>
        </p:spPr>
      </p:pic>
      <p:pic>
        <p:nvPicPr>
          <p:cNvPr id="9" name="Picture 8">
            <a:extLst>
              <a:ext uri="{FF2B5EF4-FFF2-40B4-BE49-F238E27FC236}">
                <a16:creationId xmlns:a16="http://schemas.microsoft.com/office/drawing/2014/main" id="{D7C85F87-BDFE-FB28-1D21-82BAB61C3424}"/>
              </a:ext>
            </a:extLst>
          </p:cNvPr>
          <p:cNvPicPr>
            <a:picLocks noChangeAspect="1"/>
          </p:cNvPicPr>
          <p:nvPr/>
        </p:nvPicPr>
        <p:blipFill>
          <a:blip r:embed="rId5"/>
          <a:stretch>
            <a:fillRect/>
          </a:stretch>
        </p:blipFill>
        <p:spPr>
          <a:xfrm>
            <a:off x="185036" y="2653354"/>
            <a:ext cx="2829600" cy="2829600"/>
          </a:xfrm>
          <a:prstGeom prst="rect">
            <a:avLst/>
          </a:prstGeom>
        </p:spPr>
      </p:pic>
      <p:pic>
        <p:nvPicPr>
          <p:cNvPr id="10" name="Picture 9">
            <a:extLst>
              <a:ext uri="{FF2B5EF4-FFF2-40B4-BE49-F238E27FC236}">
                <a16:creationId xmlns:a16="http://schemas.microsoft.com/office/drawing/2014/main" id="{5E3FE4E4-6D2A-87CB-88A2-F700575585A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6174420" y="2653354"/>
            <a:ext cx="2829600" cy="2829600"/>
          </a:xfrm>
          <a:prstGeom prst="rect">
            <a:avLst/>
          </a:prstGeom>
        </p:spPr>
      </p:pic>
      <p:pic>
        <p:nvPicPr>
          <p:cNvPr id="16" name="Picture 15">
            <a:extLst>
              <a:ext uri="{FF2B5EF4-FFF2-40B4-BE49-F238E27FC236}">
                <a16:creationId xmlns:a16="http://schemas.microsoft.com/office/drawing/2014/main" id="{0F7A2F91-5486-63F0-9F25-B19B62865D6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3179728" y="2653354"/>
            <a:ext cx="2829600" cy="2829600"/>
          </a:xfrm>
          <a:prstGeom prst="rect">
            <a:avLst/>
          </a:prstGeom>
        </p:spPr>
      </p:pic>
      <p:sp>
        <p:nvSpPr>
          <p:cNvPr id="5" name="Title 1">
            <a:extLst>
              <a:ext uri="{FF2B5EF4-FFF2-40B4-BE49-F238E27FC236}">
                <a16:creationId xmlns:a16="http://schemas.microsoft.com/office/drawing/2014/main" id="{04E18905-E36F-C88A-60E3-025790B3B71E}"/>
              </a:ext>
            </a:extLst>
          </p:cNvPr>
          <p:cNvSpPr>
            <a:spLocks noGrp="1"/>
          </p:cNvSpPr>
          <p:nvPr>
            <p:ph type="title"/>
          </p:nvPr>
        </p:nvSpPr>
        <p:spPr>
          <a:xfrm>
            <a:off x="0" y="-6969"/>
            <a:ext cx="12192000" cy="1050998"/>
          </a:xfrm>
        </p:spPr>
        <p:txBody>
          <a:bodyPr>
            <a:normAutofit fontScale="90000"/>
          </a:bodyPr>
          <a:lstStyle/>
          <a:p>
            <a:r>
              <a:rPr lang="en-IL" dirty="0"/>
              <a:t>Multispectral thresholding with energy minimization (MTEM)</a:t>
            </a:r>
          </a:p>
        </p:txBody>
      </p:sp>
      <p:sp>
        <p:nvSpPr>
          <p:cNvPr id="2" name="Oval 1">
            <a:extLst>
              <a:ext uri="{FF2B5EF4-FFF2-40B4-BE49-F238E27FC236}">
                <a16:creationId xmlns:a16="http://schemas.microsoft.com/office/drawing/2014/main" id="{4CC92D85-2BC6-A20E-41A5-CBBA431DC53B}"/>
              </a:ext>
            </a:extLst>
          </p:cNvPr>
          <p:cNvSpPr/>
          <p:nvPr/>
        </p:nvSpPr>
        <p:spPr>
          <a:xfrm rot="1104303">
            <a:off x="3617747" y="3724630"/>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 name="Oval 2">
            <a:extLst>
              <a:ext uri="{FF2B5EF4-FFF2-40B4-BE49-F238E27FC236}">
                <a16:creationId xmlns:a16="http://schemas.microsoft.com/office/drawing/2014/main" id="{7D50B23C-BBAF-93BF-A3BC-CAB7EDF44023}"/>
              </a:ext>
            </a:extLst>
          </p:cNvPr>
          <p:cNvSpPr/>
          <p:nvPr/>
        </p:nvSpPr>
        <p:spPr>
          <a:xfrm rot="1104303">
            <a:off x="9607132" y="3758360"/>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Oval 3">
            <a:extLst>
              <a:ext uri="{FF2B5EF4-FFF2-40B4-BE49-F238E27FC236}">
                <a16:creationId xmlns:a16="http://schemas.microsoft.com/office/drawing/2014/main" id="{B2DE9EE2-E6AD-19C0-3FD6-C582437C81F1}"/>
              </a:ext>
            </a:extLst>
          </p:cNvPr>
          <p:cNvSpPr/>
          <p:nvPr/>
        </p:nvSpPr>
        <p:spPr>
          <a:xfrm rot="1104303">
            <a:off x="6532998" y="3758361"/>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Oval 5">
            <a:extLst>
              <a:ext uri="{FF2B5EF4-FFF2-40B4-BE49-F238E27FC236}">
                <a16:creationId xmlns:a16="http://schemas.microsoft.com/office/drawing/2014/main" id="{E2143E9A-CDD3-E601-2B4B-4CC643BDFA9D}"/>
              </a:ext>
            </a:extLst>
          </p:cNvPr>
          <p:cNvSpPr/>
          <p:nvPr/>
        </p:nvSpPr>
        <p:spPr>
          <a:xfrm rot="1104303">
            <a:off x="550842" y="3724629"/>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006055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992A73-181C-156F-3843-BEA2BA69D464}"/>
              </a:ext>
            </a:extLst>
          </p:cNvPr>
          <p:cNvSpPr>
            <a:spLocks noGrp="1"/>
          </p:cNvSpPr>
          <p:nvPr>
            <p:ph type="title"/>
          </p:nvPr>
        </p:nvSpPr>
        <p:spPr>
          <a:xfrm>
            <a:off x="0" y="-6969"/>
            <a:ext cx="12192000" cy="1050998"/>
          </a:xfrm>
        </p:spPr>
        <p:txBody>
          <a:bodyPr>
            <a:normAutofit fontScale="90000"/>
          </a:bodyPr>
          <a:lstStyle/>
          <a:p>
            <a:r>
              <a:rPr lang="en-IL" dirty="0"/>
              <a:t>Multispectral thresholding with energy minimization (MTEM)</a:t>
            </a:r>
          </a:p>
        </p:txBody>
      </p:sp>
      <p:pic>
        <p:nvPicPr>
          <p:cNvPr id="2" name="Picture 1">
            <a:extLst>
              <a:ext uri="{FF2B5EF4-FFF2-40B4-BE49-F238E27FC236}">
                <a16:creationId xmlns:a16="http://schemas.microsoft.com/office/drawing/2014/main" id="{4EC9763B-A8ED-5D45-BFA4-8791CAC9AF64}"/>
              </a:ext>
            </a:extLst>
          </p:cNvPr>
          <p:cNvPicPr>
            <a:picLocks noChangeAspect="1"/>
          </p:cNvPicPr>
          <p:nvPr/>
        </p:nvPicPr>
        <p:blipFill>
          <a:blip r:embed="rId3"/>
          <a:stretch>
            <a:fillRect/>
          </a:stretch>
        </p:blipFill>
        <p:spPr>
          <a:xfrm>
            <a:off x="0" y="1583889"/>
            <a:ext cx="12191999" cy="4234699"/>
          </a:xfrm>
          <a:prstGeom prst="rect">
            <a:avLst/>
          </a:prstGeom>
        </p:spPr>
      </p:pic>
    </p:spTree>
    <p:extLst>
      <p:ext uri="{BB962C8B-B14F-4D97-AF65-F5344CB8AC3E}">
        <p14:creationId xmlns:p14="http://schemas.microsoft.com/office/powerpoint/2010/main" val="348245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90750-6074-A75A-0D51-4546A29E3003}"/>
              </a:ext>
            </a:extLst>
          </p:cNvPr>
          <p:cNvPicPr>
            <a:picLocks noChangeAspect="1"/>
          </p:cNvPicPr>
          <p:nvPr/>
        </p:nvPicPr>
        <p:blipFill>
          <a:blip r:embed="rId3"/>
          <a:stretch>
            <a:fillRect/>
          </a:stretch>
        </p:blipFill>
        <p:spPr>
          <a:xfrm>
            <a:off x="946205" y="1690688"/>
            <a:ext cx="10296977" cy="5166000"/>
          </a:xfrm>
          <a:prstGeom prst="rect">
            <a:avLst/>
          </a:prstGeom>
        </p:spPr>
      </p:pic>
      <p:sp>
        <p:nvSpPr>
          <p:cNvPr id="6" name="Title 1">
            <a:extLst>
              <a:ext uri="{FF2B5EF4-FFF2-40B4-BE49-F238E27FC236}">
                <a16:creationId xmlns:a16="http://schemas.microsoft.com/office/drawing/2014/main" id="{54992A73-181C-156F-3843-BEA2BA69D464}"/>
              </a:ext>
            </a:extLst>
          </p:cNvPr>
          <p:cNvSpPr>
            <a:spLocks noGrp="1"/>
          </p:cNvSpPr>
          <p:nvPr>
            <p:ph type="title"/>
          </p:nvPr>
        </p:nvSpPr>
        <p:spPr>
          <a:xfrm>
            <a:off x="0" y="-6969"/>
            <a:ext cx="12192000" cy="1050998"/>
          </a:xfrm>
        </p:spPr>
        <p:txBody>
          <a:bodyPr>
            <a:normAutofit fontScale="90000"/>
          </a:bodyPr>
          <a:lstStyle/>
          <a:p>
            <a:r>
              <a:rPr lang="en-IL" dirty="0"/>
              <a:t>Multispectral thresholding with energy minimization (MTEM)</a:t>
            </a:r>
          </a:p>
        </p:txBody>
      </p:sp>
    </p:spTree>
    <p:extLst>
      <p:ext uri="{BB962C8B-B14F-4D97-AF65-F5344CB8AC3E}">
        <p14:creationId xmlns:p14="http://schemas.microsoft.com/office/powerpoint/2010/main" val="3060558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90750-6074-A75A-0D51-4546A29E30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8774" y="2551383"/>
            <a:ext cx="5709938" cy="2864679"/>
          </a:xfrm>
          <a:prstGeom prst="rect">
            <a:avLst/>
          </a:prstGeom>
        </p:spPr>
      </p:pic>
      <p:pic>
        <p:nvPicPr>
          <p:cNvPr id="4" name="Picture 3">
            <a:extLst>
              <a:ext uri="{FF2B5EF4-FFF2-40B4-BE49-F238E27FC236}">
                <a16:creationId xmlns:a16="http://schemas.microsoft.com/office/drawing/2014/main" id="{579C9D72-5DE9-D6E2-2849-45E229232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722" y="2550502"/>
            <a:ext cx="5711693" cy="2865560"/>
          </a:xfrm>
          <a:prstGeom prst="rect">
            <a:avLst/>
          </a:prstGeom>
        </p:spPr>
      </p:pic>
      <p:sp>
        <p:nvSpPr>
          <p:cNvPr id="5" name="Rectangle 4">
            <a:extLst>
              <a:ext uri="{FF2B5EF4-FFF2-40B4-BE49-F238E27FC236}">
                <a16:creationId xmlns:a16="http://schemas.microsoft.com/office/drawing/2014/main" id="{2ACD6508-FA1D-081E-0672-F3745BC94CA0}"/>
              </a:ext>
            </a:extLst>
          </p:cNvPr>
          <p:cNvSpPr/>
          <p:nvPr/>
        </p:nvSpPr>
        <p:spPr>
          <a:xfrm>
            <a:off x="3270738" y="2550502"/>
            <a:ext cx="2641677" cy="1325563"/>
          </a:xfrm>
          <a:prstGeom prst="rect">
            <a:avLst/>
          </a:prstGeom>
          <a:noFill/>
          <a:ln w="1016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Right Arrow 5">
            <a:extLst>
              <a:ext uri="{FF2B5EF4-FFF2-40B4-BE49-F238E27FC236}">
                <a16:creationId xmlns:a16="http://schemas.microsoft.com/office/drawing/2014/main" id="{7DC804E3-3693-B0CB-6362-E630B25AB9FD}"/>
              </a:ext>
            </a:extLst>
          </p:cNvPr>
          <p:cNvSpPr/>
          <p:nvPr/>
        </p:nvSpPr>
        <p:spPr>
          <a:xfrm>
            <a:off x="5871994" y="3028644"/>
            <a:ext cx="422031" cy="369277"/>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Title 1">
            <a:extLst>
              <a:ext uri="{FF2B5EF4-FFF2-40B4-BE49-F238E27FC236}">
                <a16:creationId xmlns:a16="http://schemas.microsoft.com/office/drawing/2014/main" id="{A4DFBBE8-E2AD-CA6B-1D71-E8762064EDBC}"/>
              </a:ext>
            </a:extLst>
          </p:cNvPr>
          <p:cNvSpPr>
            <a:spLocks noGrp="1"/>
          </p:cNvSpPr>
          <p:nvPr>
            <p:ph type="title"/>
          </p:nvPr>
        </p:nvSpPr>
        <p:spPr>
          <a:xfrm>
            <a:off x="0" y="-6969"/>
            <a:ext cx="12192000" cy="1050998"/>
          </a:xfrm>
        </p:spPr>
        <p:txBody>
          <a:bodyPr>
            <a:normAutofit fontScale="90000"/>
          </a:bodyPr>
          <a:lstStyle/>
          <a:p>
            <a:r>
              <a:rPr lang="en-IL" dirty="0"/>
              <a:t>Multispectral thresholding with energy minimization (MTEM)</a:t>
            </a:r>
          </a:p>
        </p:txBody>
      </p:sp>
    </p:spTree>
    <p:extLst>
      <p:ext uri="{BB962C8B-B14F-4D97-AF65-F5344CB8AC3E}">
        <p14:creationId xmlns:p14="http://schemas.microsoft.com/office/powerpoint/2010/main" val="2143410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Error cases</a:t>
            </a:r>
          </a:p>
        </p:txBody>
      </p:sp>
      <p:pic>
        <p:nvPicPr>
          <p:cNvPr id="5" name="Picture 4">
            <a:extLst>
              <a:ext uri="{FF2B5EF4-FFF2-40B4-BE49-F238E27FC236}">
                <a16:creationId xmlns:a16="http://schemas.microsoft.com/office/drawing/2014/main" id="{AAB1D3CA-7FC1-E343-E906-AA53248FEEF2}"/>
              </a:ext>
            </a:extLst>
          </p:cNvPr>
          <p:cNvPicPr>
            <a:picLocks noChangeAspect="1"/>
          </p:cNvPicPr>
          <p:nvPr/>
        </p:nvPicPr>
        <p:blipFill>
          <a:blip r:embed="rId3"/>
          <a:stretch>
            <a:fillRect/>
          </a:stretch>
        </p:blipFill>
        <p:spPr>
          <a:xfrm>
            <a:off x="2012795" y="1683663"/>
            <a:ext cx="7772400" cy="3490673"/>
          </a:xfrm>
          <a:prstGeom prst="rect">
            <a:avLst/>
          </a:prstGeom>
        </p:spPr>
      </p:pic>
      <p:sp>
        <p:nvSpPr>
          <p:cNvPr id="14" name="Oval 13">
            <a:extLst>
              <a:ext uri="{FF2B5EF4-FFF2-40B4-BE49-F238E27FC236}">
                <a16:creationId xmlns:a16="http://schemas.microsoft.com/office/drawing/2014/main" id="{4E749796-311B-7AA4-89D9-66F201E521AD}"/>
              </a:ext>
            </a:extLst>
          </p:cNvPr>
          <p:cNvSpPr/>
          <p:nvPr/>
        </p:nvSpPr>
        <p:spPr>
          <a:xfrm rot="1104303">
            <a:off x="3228057" y="3068656"/>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Oval 14">
            <a:extLst>
              <a:ext uri="{FF2B5EF4-FFF2-40B4-BE49-F238E27FC236}">
                <a16:creationId xmlns:a16="http://schemas.microsoft.com/office/drawing/2014/main" id="{4CFA6A80-6B24-CCB5-3F1A-512DB98AAE56}"/>
              </a:ext>
            </a:extLst>
          </p:cNvPr>
          <p:cNvSpPr/>
          <p:nvPr/>
        </p:nvSpPr>
        <p:spPr>
          <a:xfrm rot="1104303">
            <a:off x="5697814" y="3039601"/>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6" name="Oval 15">
            <a:extLst>
              <a:ext uri="{FF2B5EF4-FFF2-40B4-BE49-F238E27FC236}">
                <a16:creationId xmlns:a16="http://schemas.microsoft.com/office/drawing/2014/main" id="{D2516DC3-2DAE-52FF-A895-EF04D988B186}"/>
              </a:ext>
            </a:extLst>
          </p:cNvPr>
          <p:cNvSpPr/>
          <p:nvPr/>
        </p:nvSpPr>
        <p:spPr>
          <a:xfrm rot="1104303">
            <a:off x="8443264" y="3314045"/>
            <a:ext cx="1394085" cy="1739670"/>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913160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Error cases</a:t>
            </a:r>
          </a:p>
        </p:txBody>
      </p:sp>
      <p:grpSp>
        <p:nvGrpSpPr>
          <p:cNvPr id="4" name="Group 3">
            <a:extLst>
              <a:ext uri="{FF2B5EF4-FFF2-40B4-BE49-F238E27FC236}">
                <a16:creationId xmlns:a16="http://schemas.microsoft.com/office/drawing/2014/main" id="{EA6DEC93-6129-A50F-949A-1C8B2D97EEA8}"/>
              </a:ext>
            </a:extLst>
          </p:cNvPr>
          <p:cNvGrpSpPr/>
          <p:nvPr/>
        </p:nvGrpSpPr>
        <p:grpSpPr>
          <a:xfrm>
            <a:off x="2012795" y="1664829"/>
            <a:ext cx="7772400" cy="3528342"/>
            <a:chOff x="2209800" y="1514152"/>
            <a:chExt cx="7772400" cy="3528342"/>
          </a:xfrm>
        </p:grpSpPr>
        <p:pic>
          <p:nvPicPr>
            <p:cNvPr id="2" name="Picture 1">
              <a:extLst>
                <a:ext uri="{FF2B5EF4-FFF2-40B4-BE49-F238E27FC236}">
                  <a16:creationId xmlns:a16="http://schemas.microsoft.com/office/drawing/2014/main" id="{FED4514D-5983-E460-B197-D722BE63CD9C}"/>
                </a:ext>
              </a:extLst>
            </p:cNvPr>
            <p:cNvPicPr>
              <a:picLocks noChangeAspect="1"/>
            </p:cNvPicPr>
            <p:nvPr/>
          </p:nvPicPr>
          <p:blipFill>
            <a:blip r:embed="rId3"/>
            <a:stretch>
              <a:fillRect/>
            </a:stretch>
          </p:blipFill>
          <p:spPr>
            <a:xfrm>
              <a:off x="2209800" y="1815505"/>
              <a:ext cx="7772400" cy="3226989"/>
            </a:xfrm>
            <a:prstGeom prst="rect">
              <a:avLst/>
            </a:prstGeom>
          </p:spPr>
        </p:pic>
        <p:pic>
          <p:nvPicPr>
            <p:cNvPr id="3" name="Picture 2">
              <a:extLst>
                <a:ext uri="{FF2B5EF4-FFF2-40B4-BE49-F238E27FC236}">
                  <a16:creationId xmlns:a16="http://schemas.microsoft.com/office/drawing/2014/main" id="{660A8F12-0148-34B5-3A5F-4DD24737884F}"/>
                </a:ext>
              </a:extLst>
            </p:cNvPr>
            <p:cNvPicPr>
              <a:picLocks noChangeAspect="1"/>
            </p:cNvPicPr>
            <p:nvPr/>
          </p:nvPicPr>
          <p:blipFill>
            <a:blip r:embed="rId4"/>
            <a:stretch>
              <a:fillRect/>
            </a:stretch>
          </p:blipFill>
          <p:spPr>
            <a:xfrm>
              <a:off x="2209800" y="1514152"/>
              <a:ext cx="7772400" cy="301353"/>
            </a:xfrm>
            <a:prstGeom prst="rect">
              <a:avLst/>
            </a:prstGeom>
          </p:spPr>
        </p:pic>
      </p:grpSp>
      <p:sp>
        <p:nvSpPr>
          <p:cNvPr id="6" name="Oval 5">
            <a:extLst>
              <a:ext uri="{FF2B5EF4-FFF2-40B4-BE49-F238E27FC236}">
                <a16:creationId xmlns:a16="http://schemas.microsoft.com/office/drawing/2014/main" id="{B59487C2-1D8C-977B-2463-0A5F8DD3E84F}"/>
              </a:ext>
            </a:extLst>
          </p:cNvPr>
          <p:cNvSpPr/>
          <p:nvPr/>
        </p:nvSpPr>
        <p:spPr>
          <a:xfrm rot="168217">
            <a:off x="2429524" y="3046221"/>
            <a:ext cx="953385" cy="952305"/>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Oval 6">
            <a:extLst>
              <a:ext uri="{FF2B5EF4-FFF2-40B4-BE49-F238E27FC236}">
                <a16:creationId xmlns:a16="http://schemas.microsoft.com/office/drawing/2014/main" id="{2B56DFE5-643E-F4A4-CFC8-50120A19C61D}"/>
              </a:ext>
            </a:extLst>
          </p:cNvPr>
          <p:cNvSpPr/>
          <p:nvPr/>
        </p:nvSpPr>
        <p:spPr>
          <a:xfrm rot="168217">
            <a:off x="5037127" y="2952847"/>
            <a:ext cx="953385" cy="952305"/>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Oval 8">
            <a:extLst>
              <a:ext uri="{FF2B5EF4-FFF2-40B4-BE49-F238E27FC236}">
                <a16:creationId xmlns:a16="http://schemas.microsoft.com/office/drawing/2014/main" id="{501440C4-6CA3-AAD2-073F-71449FC3831C}"/>
              </a:ext>
            </a:extLst>
          </p:cNvPr>
          <p:cNvSpPr/>
          <p:nvPr/>
        </p:nvSpPr>
        <p:spPr>
          <a:xfrm rot="168217">
            <a:off x="7644731" y="3066554"/>
            <a:ext cx="953385" cy="952305"/>
          </a:xfrm>
          <a:prstGeom prst="ellipse">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501721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Quantitative results</a:t>
            </a:r>
          </a:p>
        </p:txBody>
      </p:sp>
      <p:grpSp>
        <p:nvGrpSpPr>
          <p:cNvPr id="4" name="Group 3">
            <a:extLst>
              <a:ext uri="{FF2B5EF4-FFF2-40B4-BE49-F238E27FC236}">
                <a16:creationId xmlns:a16="http://schemas.microsoft.com/office/drawing/2014/main" id="{0A34CB94-0690-DB4F-AA1E-640FBEBE128B}"/>
              </a:ext>
            </a:extLst>
          </p:cNvPr>
          <p:cNvGrpSpPr/>
          <p:nvPr/>
        </p:nvGrpSpPr>
        <p:grpSpPr>
          <a:xfrm>
            <a:off x="80854" y="2131438"/>
            <a:ext cx="12030291" cy="2906726"/>
            <a:chOff x="80854" y="2131438"/>
            <a:chExt cx="12030291" cy="2906726"/>
          </a:xfrm>
        </p:grpSpPr>
        <p:pic>
          <p:nvPicPr>
            <p:cNvPr id="2" name="Picture 1">
              <a:extLst>
                <a:ext uri="{FF2B5EF4-FFF2-40B4-BE49-F238E27FC236}">
                  <a16:creationId xmlns:a16="http://schemas.microsoft.com/office/drawing/2014/main" id="{DEF50608-CC76-15F9-C897-1CBE103301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54" y="2131438"/>
              <a:ext cx="12030291" cy="2906726"/>
            </a:xfrm>
            <a:prstGeom prst="rect">
              <a:avLst/>
            </a:prstGeom>
          </p:spPr>
        </p:pic>
        <p:sp>
          <p:nvSpPr>
            <p:cNvPr id="3" name="Rectangle 2">
              <a:extLst>
                <a:ext uri="{FF2B5EF4-FFF2-40B4-BE49-F238E27FC236}">
                  <a16:creationId xmlns:a16="http://schemas.microsoft.com/office/drawing/2014/main" id="{3BD3F345-FE82-A962-4B3F-A735708F35B0}"/>
                </a:ext>
              </a:extLst>
            </p:cNvPr>
            <p:cNvSpPr/>
            <p:nvPr/>
          </p:nvSpPr>
          <p:spPr>
            <a:xfrm>
              <a:off x="10829365" y="2689412"/>
              <a:ext cx="1147482" cy="412376"/>
            </a:xfrm>
            <a:prstGeom prst="rect">
              <a:avLst/>
            </a:prstGeom>
            <a:solidFill>
              <a:schemeClr val="accent5">
                <a:lumMod val="60000"/>
                <a:lumOff val="4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chemeClr val="accent5">
                    <a:lumMod val="60000"/>
                    <a:lumOff val="40000"/>
                  </a:schemeClr>
                </a:solidFill>
                <a:highlight>
                  <a:srgbClr val="D0C2F3"/>
                </a:highlight>
              </a:endParaRPr>
            </a:p>
          </p:txBody>
        </p:sp>
        <p:sp>
          <p:nvSpPr>
            <p:cNvPr id="6" name="Rectangle 5">
              <a:extLst>
                <a:ext uri="{FF2B5EF4-FFF2-40B4-BE49-F238E27FC236}">
                  <a16:creationId xmlns:a16="http://schemas.microsoft.com/office/drawing/2014/main" id="{67736D9E-F0BC-B095-06AB-C7DB4111B174}"/>
                </a:ext>
              </a:extLst>
            </p:cNvPr>
            <p:cNvSpPr/>
            <p:nvPr/>
          </p:nvSpPr>
          <p:spPr>
            <a:xfrm>
              <a:off x="8866094" y="2689412"/>
              <a:ext cx="1147482" cy="412376"/>
            </a:xfrm>
            <a:prstGeom prst="rect">
              <a:avLst/>
            </a:prstGeom>
            <a:solidFill>
              <a:schemeClr val="accent5">
                <a:lumMod val="60000"/>
                <a:lumOff val="4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chemeClr val="accent5">
                    <a:lumMod val="60000"/>
                    <a:lumOff val="40000"/>
                  </a:schemeClr>
                </a:solidFill>
                <a:highlight>
                  <a:srgbClr val="D0C2F3"/>
                </a:highlight>
              </a:endParaRPr>
            </a:p>
          </p:txBody>
        </p:sp>
        <p:sp>
          <p:nvSpPr>
            <p:cNvPr id="7" name="Rectangle 6">
              <a:extLst>
                <a:ext uri="{FF2B5EF4-FFF2-40B4-BE49-F238E27FC236}">
                  <a16:creationId xmlns:a16="http://schemas.microsoft.com/office/drawing/2014/main" id="{EDDDE530-4AF3-080D-E491-7F17C102FAA6}"/>
                </a:ext>
              </a:extLst>
            </p:cNvPr>
            <p:cNvSpPr/>
            <p:nvPr/>
          </p:nvSpPr>
          <p:spPr>
            <a:xfrm>
              <a:off x="7310718" y="2689412"/>
              <a:ext cx="1147482" cy="412376"/>
            </a:xfrm>
            <a:prstGeom prst="rect">
              <a:avLst/>
            </a:prstGeom>
            <a:solidFill>
              <a:schemeClr val="accent5">
                <a:lumMod val="60000"/>
                <a:lumOff val="4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chemeClr val="accent5">
                    <a:lumMod val="60000"/>
                    <a:lumOff val="40000"/>
                  </a:schemeClr>
                </a:solidFill>
                <a:highlight>
                  <a:srgbClr val="D0C2F3"/>
                </a:highlight>
              </a:endParaRPr>
            </a:p>
          </p:txBody>
        </p:sp>
        <p:sp>
          <p:nvSpPr>
            <p:cNvPr id="9" name="Rectangle 8">
              <a:extLst>
                <a:ext uri="{FF2B5EF4-FFF2-40B4-BE49-F238E27FC236}">
                  <a16:creationId xmlns:a16="http://schemas.microsoft.com/office/drawing/2014/main" id="{C0D9B924-CF21-C4DB-350F-343F77C9293E}"/>
                </a:ext>
              </a:extLst>
            </p:cNvPr>
            <p:cNvSpPr/>
            <p:nvPr/>
          </p:nvSpPr>
          <p:spPr>
            <a:xfrm>
              <a:off x="5056094" y="2707341"/>
              <a:ext cx="1147482" cy="412376"/>
            </a:xfrm>
            <a:prstGeom prst="rect">
              <a:avLst/>
            </a:prstGeom>
            <a:solidFill>
              <a:schemeClr val="accent5">
                <a:lumMod val="60000"/>
                <a:lumOff val="4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chemeClr val="accent5">
                    <a:lumMod val="60000"/>
                    <a:lumOff val="40000"/>
                  </a:schemeClr>
                </a:solidFill>
                <a:highlight>
                  <a:srgbClr val="D0C2F3"/>
                </a:highlight>
              </a:endParaRPr>
            </a:p>
          </p:txBody>
        </p:sp>
        <p:sp>
          <p:nvSpPr>
            <p:cNvPr id="10" name="Rectangle 9">
              <a:extLst>
                <a:ext uri="{FF2B5EF4-FFF2-40B4-BE49-F238E27FC236}">
                  <a16:creationId xmlns:a16="http://schemas.microsoft.com/office/drawing/2014/main" id="{4EA9FDD3-D49E-8D64-D765-426A3FB97877}"/>
                </a:ext>
              </a:extLst>
            </p:cNvPr>
            <p:cNvSpPr/>
            <p:nvPr/>
          </p:nvSpPr>
          <p:spPr>
            <a:xfrm>
              <a:off x="5056094" y="3172425"/>
              <a:ext cx="1147482" cy="412376"/>
            </a:xfrm>
            <a:prstGeom prst="rect">
              <a:avLst/>
            </a:prstGeom>
            <a:solidFill>
              <a:schemeClr val="accent5">
                <a:lumMod val="60000"/>
                <a:lumOff val="4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chemeClr val="accent5">
                    <a:lumMod val="60000"/>
                    <a:lumOff val="40000"/>
                  </a:schemeClr>
                </a:solidFill>
                <a:highlight>
                  <a:srgbClr val="D0C2F3"/>
                </a:highlight>
              </a:endParaRPr>
            </a:p>
          </p:txBody>
        </p:sp>
        <p:sp>
          <p:nvSpPr>
            <p:cNvPr id="11" name="Rectangle 10">
              <a:extLst>
                <a:ext uri="{FF2B5EF4-FFF2-40B4-BE49-F238E27FC236}">
                  <a16:creationId xmlns:a16="http://schemas.microsoft.com/office/drawing/2014/main" id="{DD209760-2DFD-DBF5-2DE3-1C5CD3B98200}"/>
                </a:ext>
              </a:extLst>
            </p:cNvPr>
            <p:cNvSpPr/>
            <p:nvPr/>
          </p:nvSpPr>
          <p:spPr>
            <a:xfrm>
              <a:off x="7310718" y="3172425"/>
              <a:ext cx="1147482" cy="412376"/>
            </a:xfrm>
            <a:prstGeom prst="rect">
              <a:avLst/>
            </a:prstGeom>
            <a:solidFill>
              <a:schemeClr val="accent5">
                <a:lumMod val="60000"/>
                <a:lumOff val="4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chemeClr val="accent5">
                    <a:lumMod val="60000"/>
                    <a:lumOff val="40000"/>
                  </a:schemeClr>
                </a:solidFill>
                <a:highlight>
                  <a:srgbClr val="D0C2F3"/>
                </a:highlight>
              </a:endParaRPr>
            </a:p>
          </p:txBody>
        </p:sp>
        <p:sp>
          <p:nvSpPr>
            <p:cNvPr id="12" name="Rectangle 11">
              <a:extLst>
                <a:ext uri="{FF2B5EF4-FFF2-40B4-BE49-F238E27FC236}">
                  <a16:creationId xmlns:a16="http://schemas.microsoft.com/office/drawing/2014/main" id="{91257F61-EAD4-9531-98C1-37D69F63BDE4}"/>
                </a:ext>
              </a:extLst>
            </p:cNvPr>
            <p:cNvSpPr/>
            <p:nvPr/>
          </p:nvSpPr>
          <p:spPr>
            <a:xfrm>
              <a:off x="8866094" y="3172425"/>
              <a:ext cx="1147482" cy="412376"/>
            </a:xfrm>
            <a:prstGeom prst="rect">
              <a:avLst/>
            </a:prstGeom>
            <a:solidFill>
              <a:schemeClr val="accent5">
                <a:lumMod val="60000"/>
                <a:lumOff val="4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chemeClr val="accent5">
                    <a:lumMod val="60000"/>
                    <a:lumOff val="40000"/>
                  </a:schemeClr>
                </a:solidFill>
                <a:highlight>
                  <a:srgbClr val="D0C2F3"/>
                </a:highlight>
              </a:endParaRPr>
            </a:p>
          </p:txBody>
        </p:sp>
        <p:sp>
          <p:nvSpPr>
            <p:cNvPr id="13" name="Rectangle 12">
              <a:extLst>
                <a:ext uri="{FF2B5EF4-FFF2-40B4-BE49-F238E27FC236}">
                  <a16:creationId xmlns:a16="http://schemas.microsoft.com/office/drawing/2014/main" id="{3F338DAA-28C4-4A70-6E8B-79A6FE2F396C}"/>
                </a:ext>
              </a:extLst>
            </p:cNvPr>
            <p:cNvSpPr/>
            <p:nvPr/>
          </p:nvSpPr>
          <p:spPr>
            <a:xfrm>
              <a:off x="10844709" y="3172425"/>
              <a:ext cx="1147482" cy="412376"/>
            </a:xfrm>
            <a:prstGeom prst="rect">
              <a:avLst/>
            </a:prstGeom>
            <a:solidFill>
              <a:schemeClr val="accent5">
                <a:lumMod val="60000"/>
                <a:lumOff val="4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chemeClr val="accent5">
                    <a:lumMod val="60000"/>
                    <a:lumOff val="40000"/>
                  </a:schemeClr>
                </a:solidFill>
                <a:highlight>
                  <a:srgbClr val="D0C2F3"/>
                </a:highlight>
              </a:endParaRPr>
            </a:p>
          </p:txBody>
        </p:sp>
      </p:grpSp>
    </p:spTree>
    <p:extLst>
      <p:ext uri="{BB962C8B-B14F-4D97-AF65-F5344CB8AC3E}">
        <p14:creationId xmlns:p14="http://schemas.microsoft.com/office/powerpoint/2010/main" val="1704467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F4410F-48B9-C1E3-194D-7A5AB5056710}"/>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kern="1200" dirty="0">
                <a:solidFill>
                  <a:schemeClr val="tx1"/>
                </a:solidFill>
                <a:latin typeface="+mj-lt"/>
                <a:ea typeface="+mj-ea"/>
                <a:cs typeface="+mj-cs"/>
              </a:rPr>
              <a:t>Digitization of DSS</a:t>
            </a:r>
          </a:p>
        </p:txBody>
      </p:sp>
      <p:pic>
        <p:nvPicPr>
          <p:cNvPr id="5" name="ms">
            <a:extLst>
              <a:ext uri="{FF2B5EF4-FFF2-40B4-BE49-F238E27FC236}">
                <a16:creationId xmlns:a16="http://schemas.microsoft.com/office/drawing/2014/main" id="{864D0270-9686-5E40-99DE-C7861AA4B0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81306" y="737347"/>
            <a:ext cx="7177741" cy="5383305"/>
          </a:xfrm>
          <a:prstGeom prst="rect">
            <a:avLst/>
          </a:prstGeom>
        </p:spPr>
      </p:pic>
      <p:sp>
        <p:nvSpPr>
          <p:cNvPr id="7" name="TextBox 6">
            <a:extLst>
              <a:ext uri="{FF2B5EF4-FFF2-40B4-BE49-F238E27FC236}">
                <a16:creationId xmlns:a16="http://schemas.microsoft.com/office/drawing/2014/main" id="{CD3B24E2-5565-FC3D-2390-10C91A8366CC}"/>
              </a:ext>
            </a:extLst>
          </p:cNvPr>
          <p:cNvSpPr txBox="1"/>
          <p:nvPr/>
        </p:nvSpPr>
        <p:spPr>
          <a:xfrm>
            <a:off x="4564146" y="6258493"/>
            <a:ext cx="7152661" cy="461665"/>
          </a:xfrm>
          <a:prstGeom prst="rect">
            <a:avLst/>
          </a:prstGeom>
          <a:noFill/>
        </p:spPr>
        <p:txBody>
          <a:bodyPr wrap="square">
            <a:spAutoFit/>
          </a:bodyPr>
          <a:lstStyle/>
          <a:p>
            <a:pPr algn="ctr"/>
            <a:r>
              <a:rPr lang="en-US" sz="2400" b="1" i="0" dirty="0">
                <a:solidFill>
                  <a:srgbClr val="3A3A3A"/>
                </a:solidFill>
                <a:effectLst/>
              </a:rPr>
              <a:t>High resolution color and multispectral images</a:t>
            </a:r>
            <a:endParaRPr lang="en-IL" sz="2400" dirty="0"/>
          </a:p>
        </p:txBody>
      </p:sp>
      <p:sp>
        <p:nvSpPr>
          <p:cNvPr id="8" name="Content Placeholder 2">
            <a:extLst>
              <a:ext uri="{FF2B5EF4-FFF2-40B4-BE49-F238E27FC236}">
                <a16:creationId xmlns:a16="http://schemas.microsoft.com/office/drawing/2014/main" id="{D6757391-F910-A5A5-8FBB-2756BD826B54}"/>
              </a:ext>
            </a:extLst>
          </p:cNvPr>
          <p:cNvSpPr txBox="1">
            <a:spLocks/>
          </p:cNvSpPr>
          <p:nvPr/>
        </p:nvSpPr>
        <p:spPr>
          <a:xfrm>
            <a:off x="358033" y="2237141"/>
            <a:ext cx="4140413" cy="40213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IAA digitized DSS and made them publicly available</a:t>
            </a:r>
          </a:p>
          <a:p>
            <a:r>
              <a:rPr lang="en-US" dirty="0"/>
              <a:t>High resolution</a:t>
            </a:r>
          </a:p>
          <a:p>
            <a:r>
              <a:rPr lang="en-US" dirty="0"/>
              <a:t>Full color images</a:t>
            </a:r>
          </a:p>
          <a:p>
            <a:r>
              <a:rPr lang="en-US" dirty="0"/>
              <a:t>Multi spectral images between blue band and near infrared band</a:t>
            </a:r>
          </a:p>
          <a:p>
            <a:r>
              <a:rPr lang="en-US" dirty="0"/>
              <a:t>Opportunity to develop computational tools</a:t>
            </a:r>
          </a:p>
        </p:txBody>
      </p:sp>
    </p:spTree>
    <p:extLst>
      <p:ext uri="{BB962C8B-B14F-4D97-AF65-F5344CB8AC3E}">
        <p14:creationId xmlns:p14="http://schemas.microsoft.com/office/powerpoint/2010/main" val="15116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a:solidFill>
                  <a:srgbClr val="FFFFFF"/>
                </a:solidFill>
              </a:rPr>
              <a:t>More r</a:t>
            </a:r>
            <a:r>
              <a:rPr lang="en-US" sz="3300" kern="1200">
                <a:solidFill>
                  <a:srgbClr val="FFFFFF"/>
                </a:solidFill>
                <a:latin typeface="+mj-lt"/>
                <a:ea typeface="+mj-ea"/>
                <a:cs typeface="+mj-cs"/>
              </a:rPr>
              <a:t>esults on ink and parchment segmentation using MTEM</a:t>
            </a:r>
            <a:endParaRPr lang="en-US" sz="3300" kern="1200" dirty="0">
              <a:solidFill>
                <a:srgbClr val="FFFFFF"/>
              </a:solidFill>
              <a:latin typeface="+mj-lt"/>
              <a:ea typeface="+mj-ea"/>
              <a:cs typeface="+mj-cs"/>
            </a:endParaRPr>
          </a:p>
        </p:txBody>
      </p:sp>
      <p:pic>
        <p:nvPicPr>
          <p:cNvPr id="3" name="Picture 2" descr="A qr code on a white background&#10;&#10;Description automatically generated">
            <a:extLst>
              <a:ext uri="{FF2B5EF4-FFF2-40B4-BE49-F238E27FC236}">
                <a16:creationId xmlns:a16="http://schemas.microsoft.com/office/drawing/2014/main" id="{9E0414AD-D049-7322-1557-F325BCAFB4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7855" y="177307"/>
            <a:ext cx="5596723" cy="5568739"/>
          </a:xfrm>
          <a:prstGeom prst="rect">
            <a:avLst/>
          </a:prstGeom>
        </p:spPr>
      </p:pic>
      <p:sp>
        <p:nvSpPr>
          <p:cNvPr id="4" name="Title 1">
            <a:extLst>
              <a:ext uri="{FF2B5EF4-FFF2-40B4-BE49-F238E27FC236}">
                <a16:creationId xmlns:a16="http://schemas.microsoft.com/office/drawing/2014/main" id="{5CFABCE6-3744-26D1-5646-13E5C8988CB6}"/>
              </a:ext>
            </a:extLst>
          </p:cNvPr>
          <p:cNvSpPr txBox="1">
            <a:spLocks/>
          </p:cNvSpPr>
          <p:nvPr/>
        </p:nvSpPr>
        <p:spPr>
          <a:xfrm>
            <a:off x="717422" y="5083265"/>
            <a:ext cx="46518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L" dirty="0">
                <a:latin typeface="Lucida Calligraphy" panose="03010101010101010101" pitchFamily="66" charset="77"/>
              </a:rPr>
              <a:t>Thank you!</a:t>
            </a:r>
          </a:p>
        </p:txBody>
      </p:sp>
    </p:spTree>
    <p:extLst>
      <p:ext uri="{BB962C8B-B14F-4D97-AF65-F5344CB8AC3E}">
        <p14:creationId xmlns:p14="http://schemas.microsoft.com/office/powerpoint/2010/main" val="1496858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7200" kern="1200" dirty="0">
                <a:solidFill>
                  <a:schemeClr val="tx1"/>
                </a:solidFill>
                <a:latin typeface="+mj-lt"/>
                <a:ea typeface="+mj-ea"/>
                <a:cs typeface="+mj-cs"/>
              </a:rPr>
              <a:t>What is ink and parchment segmentation?</a:t>
            </a:r>
          </a:p>
        </p:txBody>
      </p:sp>
    </p:spTree>
    <p:extLst>
      <p:ext uri="{BB962C8B-B14F-4D97-AF65-F5344CB8AC3E}">
        <p14:creationId xmlns:p14="http://schemas.microsoft.com/office/powerpoint/2010/main" val="175241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Ink segmentation</a:t>
            </a:r>
          </a:p>
        </p:txBody>
      </p:sp>
      <p:pic>
        <p:nvPicPr>
          <p:cNvPr id="3" name="Picture 2" descr="A piece of paper with writing on it&#10;&#10;Description automatically generated">
            <a:extLst>
              <a:ext uri="{FF2B5EF4-FFF2-40B4-BE49-F238E27FC236}">
                <a16:creationId xmlns:a16="http://schemas.microsoft.com/office/drawing/2014/main" id="{6639601D-B1A4-FEE4-54AC-B9DF9295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16" y="1629607"/>
            <a:ext cx="5376000" cy="5040000"/>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565D769C-E9DD-857A-28BC-DFAE9BADA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3017" y="1629607"/>
            <a:ext cx="5376000" cy="5040000"/>
          </a:xfrm>
          <a:prstGeom prst="rect">
            <a:avLst/>
          </a:prstGeom>
        </p:spPr>
      </p:pic>
      <p:sp>
        <p:nvSpPr>
          <p:cNvPr id="7" name="TextBox 6">
            <a:extLst>
              <a:ext uri="{FF2B5EF4-FFF2-40B4-BE49-F238E27FC236}">
                <a16:creationId xmlns:a16="http://schemas.microsoft.com/office/drawing/2014/main" id="{CAF75747-3471-6289-4D41-6FB5F47CFB5C}"/>
              </a:ext>
            </a:extLst>
          </p:cNvPr>
          <p:cNvSpPr txBox="1"/>
          <p:nvPr/>
        </p:nvSpPr>
        <p:spPr>
          <a:xfrm>
            <a:off x="1892316" y="1167942"/>
            <a:ext cx="201339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9" name="TextBox 8">
            <a:extLst>
              <a:ext uri="{FF2B5EF4-FFF2-40B4-BE49-F238E27FC236}">
                <a16:creationId xmlns:a16="http://schemas.microsoft.com/office/drawing/2014/main" id="{4FEEDE06-2260-C35C-5A25-2531556696D0}"/>
              </a:ext>
            </a:extLst>
          </p:cNvPr>
          <p:cNvSpPr txBox="1"/>
          <p:nvPr/>
        </p:nvSpPr>
        <p:spPr>
          <a:xfrm>
            <a:off x="7909112" y="1167942"/>
            <a:ext cx="2843809" cy="461665"/>
          </a:xfrm>
          <a:prstGeom prst="rect">
            <a:avLst/>
          </a:prstGeom>
          <a:noFill/>
        </p:spPr>
        <p:txBody>
          <a:bodyPr wrap="square">
            <a:spAutoFit/>
          </a:bodyPr>
          <a:lstStyle/>
          <a:p>
            <a:pPr algn="ctr"/>
            <a:r>
              <a:rPr lang="en-US" sz="2400" b="1" i="0" dirty="0">
                <a:solidFill>
                  <a:srgbClr val="3A3A3A"/>
                </a:solidFill>
                <a:effectLst/>
              </a:rPr>
              <a:t>Ink segmentation</a:t>
            </a:r>
          </a:p>
        </p:txBody>
      </p:sp>
    </p:spTree>
    <p:extLst>
      <p:ext uri="{BB962C8B-B14F-4D97-AF65-F5344CB8AC3E}">
        <p14:creationId xmlns:p14="http://schemas.microsoft.com/office/powerpoint/2010/main" val="849772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Parchment segmentation</a:t>
            </a:r>
          </a:p>
        </p:txBody>
      </p:sp>
      <p:pic>
        <p:nvPicPr>
          <p:cNvPr id="3" name="Picture 2" descr="A piece of paper with writing on it&#10;&#10;Description automatically generated">
            <a:extLst>
              <a:ext uri="{FF2B5EF4-FFF2-40B4-BE49-F238E27FC236}">
                <a16:creationId xmlns:a16="http://schemas.microsoft.com/office/drawing/2014/main" id="{6639601D-B1A4-FEE4-54AC-B9DF9295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16" y="1629607"/>
            <a:ext cx="5376000" cy="5040000"/>
          </a:xfrm>
          <a:prstGeom prst="rect">
            <a:avLst/>
          </a:prstGeom>
        </p:spPr>
      </p:pic>
      <p:sp>
        <p:nvSpPr>
          <p:cNvPr id="7" name="TextBox 6">
            <a:extLst>
              <a:ext uri="{FF2B5EF4-FFF2-40B4-BE49-F238E27FC236}">
                <a16:creationId xmlns:a16="http://schemas.microsoft.com/office/drawing/2014/main" id="{CAF75747-3471-6289-4D41-6FB5F47CFB5C}"/>
              </a:ext>
            </a:extLst>
          </p:cNvPr>
          <p:cNvSpPr txBox="1"/>
          <p:nvPr/>
        </p:nvSpPr>
        <p:spPr>
          <a:xfrm>
            <a:off x="1892316" y="1167942"/>
            <a:ext cx="201339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9" name="TextBox 8">
            <a:extLst>
              <a:ext uri="{FF2B5EF4-FFF2-40B4-BE49-F238E27FC236}">
                <a16:creationId xmlns:a16="http://schemas.microsoft.com/office/drawing/2014/main" id="{4FEEDE06-2260-C35C-5A25-2531556696D0}"/>
              </a:ext>
            </a:extLst>
          </p:cNvPr>
          <p:cNvSpPr txBox="1"/>
          <p:nvPr/>
        </p:nvSpPr>
        <p:spPr>
          <a:xfrm>
            <a:off x="7276064" y="1167942"/>
            <a:ext cx="4109904" cy="461665"/>
          </a:xfrm>
          <a:prstGeom prst="rect">
            <a:avLst/>
          </a:prstGeom>
          <a:noFill/>
        </p:spPr>
        <p:txBody>
          <a:bodyPr wrap="square">
            <a:spAutoFit/>
          </a:bodyPr>
          <a:lstStyle/>
          <a:p>
            <a:pPr algn="ctr"/>
            <a:r>
              <a:rPr lang="en-US" sz="2400" b="1" i="0" dirty="0">
                <a:solidFill>
                  <a:srgbClr val="3A3A3A"/>
                </a:solidFill>
                <a:effectLst/>
              </a:rPr>
              <a:t>Parchment  segmentation</a:t>
            </a:r>
          </a:p>
        </p:txBody>
      </p:sp>
      <p:pic>
        <p:nvPicPr>
          <p:cNvPr id="4" name="Picture 3" descr="A white outline of a map&#10;&#10;Description automatically generated">
            <a:extLst>
              <a:ext uri="{FF2B5EF4-FFF2-40B4-BE49-F238E27FC236}">
                <a16:creationId xmlns:a16="http://schemas.microsoft.com/office/drawing/2014/main" id="{1599183A-6A69-0636-9C5A-6EED2F6E69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3016" y="1629607"/>
            <a:ext cx="5376000" cy="5040000"/>
          </a:xfrm>
          <a:prstGeom prst="rect">
            <a:avLst/>
          </a:prstGeom>
        </p:spPr>
      </p:pic>
    </p:spTree>
    <p:extLst>
      <p:ext uri="{BB962C8B-B14F-4D97-AF65-F5344CB8AC3E}">
        <p14:creationId xmlns:p14="http://schemas.microsoft.com/office/powerpoint/2010/main" val="95145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0" y="1"/>
            <a:ext cx="11797990" cy="861646"/>
          </a:xfrm>
        </p:spPr>
        <p:txBody>
          <a:bodyPr/>
          <a:lstStyle/>
          <a:p>
            <a:r>
              <a:rPr lang="en-IL" dirty="0"/>
              <a:t>Ink and parchment segmentation</a:t>
            </a:r>
          </a:p>
        </p:txBody>
      </p:sp>
      <p:pic>
        <p:nvPicPr>
          <p:cNvPr id="3" name="Picture 2" descr="A piece of paper with writing on it&#10;&#10;Description automatically generated">
            <a:extLst>
              <a:ext uri="{FF2B5EF4-FFF2-40B4-BE49-F238E27FC236}">
                <a16:creationId xmlns:a16="http://schemas.microsoft.com/office/drawing/2014/main" id="{6639601D-B1A4-FEE4-54AC-B9DF9295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16" y="1629607"/>
            <a:ext cx="5376000" cy="5040000"/>
          </a:xfrm>
          <a:prstGeom prst="rect">
            <a:avLst/>
          </a:prstGeom>
        </p:spPr>
      </p:pic>
      <p:sp>
        <p:nvSpPr>
          <p:cNvPr id="7" name="TextBox 6">
            <a:extLst>
              <a:ext uri="{FF2B5EF4-FFF2-40B4-BE49-F238E27FC236}">
                <a16:creationId xmlns:a16="http://schemas.microsoft.com/office/drawing/2014/main" id="{CAF75747-3471-6289-4D41-6FB5F47CFB5C}"/>
              </a:ext>
            </a:extLst>
          </p:cNvPr>
          <p:cNvSpPr txBox="1"/>
          <p:nvPr/>
        </p:nvSpPr>
        <p:spPr>
          <a:xfrm>
            <a:off x="1892316" y="1167942"/>
            <a:ext cx="2013399" cy="461665"/>
          </a:xfrm>
          <a:prstGeom prst="rect">
            <a:avLst/>
          </a:prstGeom>
          <a:noFill/>
        </p:spPr>
        <p:txBody>
          <a:bodyPr wrap="square">
            <a:spAutoFit/>
          </a:bodyPr>
          <a:lstStyle/>
          <a:p>
            <a:pPr algn="ctr"/>
            <a:r>
              <a:rPr lang="en-US" sz="2400" b="1" i="0" dirty="0">
                <a:solidFill>
                  <a:srgbClr val="3A3A3A"/>
                </a:solidFill>
                <a:effectLst/>
              </a:rPr>
              <a:t>Color image</a:t>
            </a:r>
          </a:p>
        </p:txBody>
      </p:sp>
      <p:sp>
        <p:nvSpPr>
          <p:cNvPr id="9" name="TextBox 8">
            <a:extLst>
              <a:ext uri="{FF2B5EF4-FFF2-40B4-BE49-F238E27FC236}">
                <a16:creationId xmlns:a16="http://schemas.microsoft.com/office/drawing/2014/main" id="{4FEEDE06-2260-C35C-5A25-2531556696D0}"/>
              </a:ext>
            </a:extLst>
          </p:cNvPr>
          <p:cNvSpPr txBox="1"/>
          <p:nvPr/>
        </p:nvSpPr>
        <p:spPr>
          <a:xfrm>
            <a:off x="6329424" y="1167942"/>
            <a:ext cx="6003183" cy="461665"/>
          </a:xfrm>
          <a:prstGeom prst="rect">
            <a:avLst/>
          </a:prstGeom>
          <a:noFill/>
        </p:spPr>
        <p:txBody>
          <a:bodyPr wrap="square">
            <a:spAutoFit/>
          </a:bodyPr>
          <a:lstStyle/>
          <a:p>
            <a:pPr algn="ctr"/>
            <a:r>
              <a:rPr lang="en-US" sz="2400" b="1" i="0" dirty="0">
                <a:solidFill>
                  <a:srgbClr val="3A3A3A"/>
                </a:solidFill>
                <a:effectLst/>
              </a:rPr>
              <a:t>Ink and parchment segmentation</a:t>
            </a:r>
          </a:p>
        </p:txBody>
      </p:sp>
      <p:pic>
        <p:nvPicPr>
          <p:cNvPr id="6" name="Picture 5" descr="A green and red text on a blue background&#10;&#10;Description automatically generated">
            <a:extLst>
              <a:ext uri="{FF2B5EF4-FFF2-40B4-BE49-F238E27FC236}">
                <a16:creationId xmlns:a16="http://schemas.microsoft.com/office/drawing/2014/main" id="{76DC4B75-25E3-D2EE-184C-825A8ACDCF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3016" y="1629607"/>
            <a:ext cx="5376000" cy="5040000"/>
          </a:xfrm>
          <a:prstGeom prst="rect">
            <a:avLst/>
          </a:prstGeom>
        </p:spPr>
      </p:pic>
    </p:spTree>
    <p:extLst>
      <p:ext uri="{BB962C8B-B14F-4D97-AF65-F5344CB8AC3E}">
        <p14:creationId xmlns:p14="http://schemas.microsoft.com/office/powerpoint/2010/main" val="1703052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24896</TotalTime>
  <Words>3418</Words>
  <Application>Microsoft Macintosh PowerPoint</Application>
  <PresentationFormat>Widescreen</PresentationFormat>
  <Paragraphs>358</Paragraphs>
  <Slides>50</Slides>
  <Notes>50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Aptos</vt:lpstr>
      <vt:lpstr>Aptos Display</vt:lpstr>
      <vt:lpstr>Arial</vt:lpstr>
      <vt:lpstr>Bradley Hand ITC</vt:lpstr>
      <vt:lpstr>Lucida Calligraphy</vt:lpstr>
      <vt:lpstr>Office Theme</vt:lpstr>
      <vt:lpstr>Revealing ink and parchment in Dead Sea Scrolls images</vt:lpstr>
      <vt:lpstr>PowerPoint Presentation</vt:lpstr>
      <vt:lpstr>PowerPoint Presentation</vt:lpstr>
      <vt:lpstr>PowerPoint Presentation</vt:lpstr>
      <vt:lpstr>Digitization of DSS</vt:lpstr>
      <vt:lpstr>What is ink and parchment segmentation?</vt:lpstr>
      <vt:lpstr>Ink segmentation</vt:lpstr>
      <vt:lpstr>Parchment segmentation</vt:lpstr>
      <vt:lpstr>Ink and parchment segmentation</vt:lpstr>
      <vt:lpstr>Why ink and parchment segmentation?</vt:lpstr>
      <vt:lpstr>Digital humanities</vt:lpstr>
      <vt:lpstr>Computational humanities</vt:lpstr>
      <vt:lpstr>Computational humanities</vt:lpstr>
      <vt:lpstr>Computational humanities</vt:lpstr>
      <vt:lpstr>Computational humanities</vt:lpstr>
      <vt:lpstr>Ink and parchment segmentation</vt:lpstr>
      <vt:lpstr>Segmentation challenges</vt:lpstr>
      <vt:lpstr>Segmentation challenges</vt:lpstr>
      <vt:lpstr>Segmentation challenges</vt:lpstr>
      <vt:lpstr>Segmentation challenges</vt:lpstr>
      <vt:lpstr>Segmentation challenges</vt:lpstr>
      <vt:lpstr>Current solutions</vt:lpstr>
      <vt:lpstr>Multispectral thresholding with energy minimization (MTEM)</vt:lpstr>
      <vt:lpstr>Qumran segmentation dataset (QSD)</vt:lpstr>
      <vt:lpstr>Qumran segmentation dataset (QSD)</vt:lpstr>
      <vt:lpstr>Qumran segmentation dataset (QSD)</vt:lpstr>
      <vt:lpstr>Qumran segmentation dataset (QSD)</vt:lpstr>
      <vt:lpstr>Typical regions in a fragment image</vt:lpstr>
      <vt:lpstr>Multispectral characterization</vt:lpstr>
      <vt:lpstr>What is a hole?</vt:lpstr>
      <vt:lpstr>Holes and halos</vt:lpstr>
      <vt:lpstr>Separability of parchment pixels</vt:lpstr>
      <vt:lpstr>Separability of parchment pixels</vt:lpstr>
      <vt:lpstr>Separability of ink pixels</vt:lpstr>
      <vt:lpstr>Separability of ink pixels</vt:lpstr>
      <vt:lpstr>Ink contour segmentation</vt:lpstr>
      <vt:lpstr>Current result</vt:lpstr>
      <vt:lpstr>Energy minimization formula</vt:lpstr>
      <vt:lpstr>Multispectral thresholding with energy minimization (MTEM)</vt:lpstr>
      <vt:lpstr>Multispectral thresholding with energy minimization (MTEM)</vt:lpstr>
      <vt:lpstr>Multispectral thresholding with energy minimization (MTEM)</vt:lpstr>
      <vt:lpstr>Multispectral thresholding with energy minimization (MTEM)</vt:lpstr>
      <vt:lpstr>Multispectral thresholding with energy minimization (MTEM)</vt:lpstr>
      <vt:lpstr>Multispectral thresholding with energy minimization (MTEM)</vt:lpstr>
      <vt:lpstr>Multispectral thresholding with energy minimization (MTEM)</vt:lpstr>
      <vt:lpstr>Multispectral thresholding with energy minimization (MTEM)</vt:lpstr>
      <vt:lpstr>Error cases</vt:lpstr>
      <vt:lpstr>Error cases</vt:lpstr>
      <vt:lpstr>Quantitative results</vt:lpstr>
      <vt:lpstr>More results on ink and parchment segmentation using MTEM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QUMRANIC PALEOGRAPHY</dc:title>
  <dc:creator>Berat Barakat</dc:creator>
  <cp:lastModifiedBy>Berat Barakat</cp:lastModifiedBy>
  <cp:revision>94</cp:revision>
  <cp:lastPrinted>2024-08-30T05:34:52Z</cp:lastPrinted>
  <dcterms:created xsi:type="dcterms:W3CDTF">2024-08-08T20:48:58Z</dcterms:created>
  <dcterms:modified xsi:type="dcterms:W3CDTF">2025-08-10T21:45:59Z</dcterms:modified>
</cp:coreProperties>
</file>